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990000"/>
    <a:srgbClr val="33333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45" d="100"/>
          <a:sy n="45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DCD4-5B00-4804-9E5B-706AAC419EDE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6874998" y="5105400"/>
            <a:ext cx="1141242" cy="1141242"/>
            <a:chOff x="6050280" y="2316480"/>
            <a:chExt cx="1618488" cy="1618488"/>
          </a:xfrm>
        </p:grpSpPr>
        <p:sp>
          <p:nvSpPr>
            <p:cNvPr id="8" name="Oval 7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017998" y="5715000"/>
            <a:ext cx="973602" cy="973602"/>
            <a:chOff x="5486400" y="1905000"/>
            <a:chExt cx="1380744" cy="1380744"/>
          </a:xfrm>
        </p:grpSpPr>
        <p:sp>
          <p:nvSpPr>
            <p:cNvPr id="17" name="Oval 16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484598" y="4648200"/>
            <a:ext cx="457200" cy="457200"/>
            <a:chOff x="2286000" y="3124200"/>
            <a:chExt cx="1188720" cy="1188720"/>
          </a:xfrm>
        </p:grpSpPr>
        <p:sp>
          <p:nvSpPr>
            <p:cNvPr id="25" name="Oval 24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2222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2222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017998" y="4648200"/>
            <a:ext cx="973602" cy="973602"/>
            <a:chOff x="3941064" y="3788664"/>
            <a:chExt cx="1380744" cy="1380744"/>
          </a:xfrm>
        </p:grpSpPr>
        <p:sp>
          <p:nvSpPr>
            <p:cNvPr id="32" name="Oval 3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96"/>
          <p:cNvGrpSpPr/>
          <p:nvPr/>
        </p:nvGrpSpPr>
        <p:grpSpPr>
          <a:xfrm>
            <a:off x="230358" y="1068558"/>
            <a:ext cx="1141242" cy="1141242"/>
            <a:chOff x="6050280" y="2316480"/>
            <a:chExt cx="1618488" cy="1618488"/>
          </a:xfrm>
        </p:grpSpPr>
        <p:sp>
          <p:nvSpPr>
            <p:cNvPr id="98" name="Oval 97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98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Oval 104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105"/>
          <p:cNvGrpSpPr/>
          <p:nvPr/>
        </p:nvGrpSpPr>
        <p:grpSpPr>
          <a:xfrm>
            <a:off x="1007598" y="247356"/>
            <a:ext cx="973602" cy="973602"/>
            <a:chOff x="5486400" y="1905000"/>
            <a:chExt cx="1380744" cy="1380744"/>
          </a:xfrm>
        </p:grpSpPr>
        <p:sp>
          <p:nvSpPr>
            <p:cNvPr id="107" name="Oval 106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Oval 107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1" name="Group 113"/>
          <p:cNvGrpSpPr/>
          <p:nvPr/>
        </p:nvGrpSpPr>
        <p:grpSpPr>
          <a:xfrm>
            <a:off x="76200" y="230358"/>
            <a:ext cx="838200" cy="838200"/>
            <a:chOff x="2286000" y="3124200"/>
            <a:chExt cx="1188720" cy="1188720"/>
          </a:xfrm>
        </p:grpSpPr>
        <p:sp>
          <p:nvSpPr>
            <p:cNvPr id="115" name="Oval 114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Oval 115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2" name="Group 120"/>
          <p:cNvGrpSpPr/>
          <p:nvPr/>
        </p:nvGrpSpPr>
        <p:grpSpPr>
          <a:xfrm>
            <a:off x="1464798" y="1220958"/>
            <a:ext cx="973602" cy="973602"/>
            <a:chOff x="3941064" y="3788664"/>
            <a:chExt cx="1380744" cy="1380744"/>
          </a:xfrm>
        </p:grpSpPr>
        <p:sp>
          <p:nvSpPr>
            <p:cNvPr id="122" name="Oval 12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Oval 12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" name="Group 128"/>
          <p:cNvGrpSpPr/>
          <p:nvPr/>
        </p:nvGrpSpPr>
        <p:grpSpPr>
          <a:xfrm>
            <a:off x="2057400" y="230358"/>
            <a:ext cx="1141242" cy="1141242"/>
            <a:chOff x="4495800" y="2819400"/>
            <a:chExt cx="1618488" cy="1618488"/>
          </a:xfrm>
        </p:grpSpPr>
        <p:sp>
          <p:nvSpPr>
            <p:cNvPr id="130" name="Oval 129"/>
            <p:cNvSpPr/>
            <p:nvPr userDrawn="1"/>
          </p:nvSpPr>
          <p:spPr>
            <a:xfrm>
              <a:off x="4617720" y="294132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18"/>
            <p:cNvGrpSpPr/>
            <p:nvPr userDrawn="1"/>
          </p:nvGrpSpPr>
          <p:grpSpPr>
            <a:xfrm>
              <a:off x="4495800" y="2819400"/>
              <a:ext cx="1618488" cy="1618488"/>
              <a:chOff x="4495800" y="2819400"/>
              <a:chExt cx="1618488" cy="1618488"/>
            </a:xfrm>
          </p:grpSpPr>
          <p:sp>
            <p:nvSpPr>
              <p:cNvPr id="132" name="Oval 131"/>
              <p:cNvSpPr/>
              <p:nvPr userDrawn="1"/>
            </p:nvSpPr>
            <p:spPr>
              <a:xfrm>
                <a:off x="5190744" y="3514344"/>
                <a:ext cx="265176" cy="265176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3" name="Oval 132"/>
              <p:cNvSpPr/>
              <p:nvPr userDrawn="1"/>
            </p:nvSpPr>
            <p:spPr>
              <a:xfrm>
                <a:off x="4715256" y="3038856"/>
                <a:ext cx="1188720" cy="11887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3"/>
              <p:cNvSpPr/>
              <p:nvPr userDrawn="1"/>
            </p:nvSpPr>
            <p:spPr>
              <a:xfrm>
                <a:off x="4831080" y="3154680"/>
                <a:ext cx="960120" cy="9601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34"/>
              <p:cNvSpPr/>
              <p:nvPr userDrawn="1"/>
            </p:nvSpPr>
            <p:spPr>
              <a:xfrm>
                <a:off x="4953000" y="3276600"/>
                <a:ext cx="731520" cy="731520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Oval 135"/>
              <p:cNvSpPr/>
              <p:nvPr userDrawn="1"/>
            </p:nvSpPr>
            <p:spPr>
              <a:xfrm>
                <a:off x="5074920" y="3398520"/>
                <a:ext cx="484632" cy="484632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Oval 136"/>
              <p:cNvSpPr/>
              <p:nvPr userDrawn="1"/>
            </p:nvSpPr>
            <p:spPr>
              <a:xfrm>
                <a:off x="5288280" y="3611880"/>
                <a:ext cx="73152" cy="73152"/>
              </a:xfrm>
              <a:prstGeom prst="ellipse">
                <a:avLst/>
              </a:prstGeom>
              <a:solidFill>
                <a:srgbClr val="CC6600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8" name="Oval 137"/>
              <p:cNvSpPr/>
              <p:nvPr userDrawn="1"/>
            </p:nvSpPr>
            <p:spPr>
              <a:xfrm>
                <a:off x="4495800" y="2819400"/>
                <a:ext cx="1618488" cy="1618488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D723-8384-4D81-B869-8A0E4D30B36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B7BD-0C3B-4A3C-83DC-FBC28075CB21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0114C-4F32-4DAD-A8C9-5722FDC6154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FE1EC-5EEE-478A-B848-5450C7A88E37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230358" y="990600"/>
            <a:ext cx="1141242" cy="1141242"/>
            <a:chOff x="6050280" y="2316480"/>
            <a:chExt cx="1618488" cy="1618488"/>
          </a:xfrm>
        </p:grpSpPr>
        <p:sp>
          <p:nvSpPr>
            <p:cNvPr id="8" name="Oval 7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7598" y="169398"/>
            <a:ext cx="973602" cy="973602"/>
            <a:chOff x="5486400" y="1905000"/>
            <a:chExt cx="1380744" cy="1380744"/>
          </a:xfrm>
        </p:grpSpPr>
        <p:sp>
          <p:nvSpPr>
            <p:cNvPr id="17" name="Oval 16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31750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317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6200" y="152400"/>
            <a:ext cx="838200" cy="838200"/>
            <a:chOff x="2286000" y="3124200"/>
            <a:chExt cx="1188720" cy="1188720"/>
          </a:xfrm>
        </p:grpSpPr>
        <p:sp>
          <p:nvSpPr>
            <p:cNvPr id="25" name="Oval 24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464798" y="1143000"/>
            <a:ext cx="973602" cy="973602"/>
            <a:chOff x="3941064" y="3788664"/>
            <a:chExt cx="1380744" cy="1380744"/>
          </a:xfrm>
        </p:grpSpPr>
        <p:sp>
          <p:nvSpPr>
            <p:cNvPr id="32" name="Oval 3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317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57400" y="152400"/>
            <a:ext cx="1141242" cy="1141242"/>
            <a:chOff x="4495800" y="2819400"/>
            <a:chExt cx="1618488" cy="1618488"/>
          </a:xfrm>
        </p:grpSpPr>
        <p:sp>
          <p:nvSpPr>
            <p:cNvPr id="40" name="Oval 39"/>
            <p:cNvSpPr/>
            <p:nvPr userDrawn="1"/>
          </p:nvSpPr>
          <p:spPr>
            <a:xfrm>
              <a:off x="4617720" y="2941320"/>
              <a:ext cx="1380744" cy="1380744"/>
            </a:xfrm>
            <a:prstGeom prst="ellipse">
              <a:avLst/>
            </a:prstGeom>
            <a:noFill/>
            <a:ln w="317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118"/>
            <p:cNvGrpSpPr/>
            <p:nvPr userDrawn="1"/>
          </p:nvGrpSpPr>
          <p:grpSpPr>
            <a:xfrm>
              <a:off x="4495800" y="2819400"/>
              <a:ext cx="1618488" cy="1618488"/>
              <a:chOff x="4495800" y="2819400"/>
              <a:chExt cx="1618488" cy="1618488"/>
            </a:xfrm>
          </p:grpSpPr>
          <p:sp>
            <p:nvSpPr>
              <p:cNvPr id="42" name="Oval 41"/>
              <p:cNvSpPr/>
              <p:nvPr userDrawn="1"/>
            </p:nvSpPr>
            <p:spPr>
              <a:xfrm>
                <a:off x="5190744" y="3514344"/>
                <a:ext cx="265176" cy="265176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/>
              <p:cNvSpPr/>
              <p:nvPr userDrawn="1"/>
            </p:nvSpPr>
            <p:spPr>
              <a:xfrm>
                <a:off x="4715256" y="3038856"/>
                <a:ext cx="1188720" cy="11887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 userDrawn="1"/>
            </p:nvSpPr>
            <p:spPr>
              <a:xfrm>
                <a:off x="4831080" y="3154680"/>
                <a:ext cx="960120" cy="960120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 userDrawn="1"/>
            </p:nvSpPr>
            <p:spPr>
              <a:xfrm>
                <a:off x="4953000" y="3276600"/>
                <a:ext cx="731520" cy="731520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 userDrawn="1"/>
            </p:nvSpPr>
            <p:spPr>
              <a:xfrm>
                <a:off x="5074920" y="3398520"/>
                <a:ext cx="484632" cy="484632"/>
              </a:xfrm>
              <a:prstGeom prst="ellipse">
                <a:avLst/>
              </a:prstGeom>
              <a:noFill/>
              <a:ln w="31750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 userDrawn="1"/>
            </p:nvSpPr>
            <p:spPr>
              <a:xfrm>
                <a:off x="5288280" y="3611880"/>
                <a:ext cx="73152" cy="73152"/>
              </a:xfrm>
              <a:prstGeom prst="ellipse">
                <a:avLst/>
              </a:prstGeom>
              <a:solidFill>
                <a:srgbClr val="CC6600"/>
              </a:solidFill>
              <a:ln w="317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8" name="Oval 47"/>
              <p:cNvSpPr/>
              <p:nvPr userDrawn="1"/>
            </p:nvSpPr>
            <p:spPr>
              <a:xfrm>
                <a:off x="4495800" y="2819400"/>
                <a:ext cx="1618488" cy="1618488"/>
              </a:xfrm>
              <a:prstGeom prst="ellipse">
                <a:avLst/>
              </a:prstGeom>
              <a:noFill/>
              <a:ln w="3175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A8C97-807A-4665-BEFF-82AD92E7C55A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2924-DF2F-433D-B74B-AECE264F012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9980A-DB3B-4C7F-9DC5-27BC6A5862E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5A395-5142-42CE-A6CC-9CFB6165E4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17B74-C26A-45DD-AD3A-67DA0C16171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7CC0E-B071-48C1-8196-FADA1A14F5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51DFA21-2401-406E-B55F-FB58864D66C8}" type="slidenum">
              <a:rPr lang="es-ES" smtClean="0"/>
              <a:pPr/>
              <a:t>‹#›</a:t>
            </a:fld>
            <a:endParaRPr lang="es-ES"/>
          </a:p>
        </p:txBody>
      </p:sp>
      <p:grpSp>
        <p:nvGrpSpPr>
          <p:cNvPr id="7" name="Group 210"/>
          <p:cNvGrpSpPr/>
          <p:nvPr/>
        </p:nvGrpSpPr>
        <p:grpSpPr>
          <a:xfrm>
            <a:off x="609600" y="5638800"/>
            <a:ext cx="838200" cy="838200"/>
            <a:chOff x="6050280" y="2316480"/>
            <a:chExt cx="1618488" cy="1618488"/>
          </a:xfrm>
        </p:grpSpPr>
        <p:sp>
          <p:nvSpPr>
            <p:cNvPr id="212" name="Oval 211"/>
            <p:cNvSpPr/>
            <p:nvPr userDrawn="1"/>
          </p:nvSpPr>
          <p:spPr>
            <a:xfrm>
              <a:off x="6745224" y="3011424"/>
              <a:ext cx="265176" cy="265176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13" name="Oval 212"/>
            <p:cNvSpPr/>
            <p:nvPr userDrawn="1"/>
          </p:nvSpPr>
          <p:spPr>
            <a:xfrm>
              <a:off x="6172200" y="243840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4" name="Oval 213"/>
            <p:cNvSpPr/>
            <p:nvPr userDrawn="1"/>
          </p:nvSpPr>
          <p:spPr>
            <a:xfrm>
              <a:off x="6269736" y="2535936"/>
              <a:ext cx="1188720" cy="118872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5" name="Oval 214"/>
            <p:cNvSpPr/>
            <p:nvPr userDrawn="1"/>
          </p:nvSpPr>
          <p:spPr>
            <a:xfrm>
              <a:off x="6385560" y="2651760"/>
              <a:ext cx="960120" cy="960120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6" name="Oval 215"/>
            <p:cNvSpPr/>
            <p:nvPr userDrawn="1"/>
          </p:nvSpPr>
          <p:spPr>
            <a:xfrm>
              <a:off x="6507480" y="27736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7" name="Oval 216"/>
            <p:cNvSpPr/>
            <p:nvPr userDrawn="1"/>
          </p:nvSpPr>
          <p:spPr>
            <a:xfrm>
              <a:off x="6629400" y="2895600"/>
              <a:ext cx="484632" cy="484632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18" name="Oval 217"/>
            <p:cNvSpPr/>
            <p:nvPr userDrawn="1"/>
          </p:nvSpPr>
          <p:spPr>
            <a:xfrm>
              <a:off x="6842760" y="3108960"/>
              <a:ext cx="73152" cy="73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19" name="Oval 218"/>
            <p:cNvSpPr/>
            <p:nvPr userDrawn="1"/>
          </p:nvSpPr>
          <p:spPr>
            <a:xfrm>
              <a:off x="6050280" y="2316480"/>
              <a:ext cx="1618488" cy="1618488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8" name="Group 219"/>
          <p:cNvGrpSpPr/>
          <p:nvPr/>
        </p:nvGrpSpPr>
        <p:grpSpPr>
          <a:xfrm>
            <a:off x="76200" y="5181600"/>
            <a:ext cx="677189" cy="677189"/>
            <a:chOff x="5486400" y="1905000"/>
            <a:chExt cx="1380744" cy="1380744"/>
          </a:xfrm>
        </p:grpSpPr>
        <p:sp>
          <p:nvSpPr>
            <p:cNvPr id="221" name="Oval 220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22" name="Oval 221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3" name="Oval 222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4" name="Oval 223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5" name="Oval 224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6" name="Oval 225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27" name="Oval 226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9" name="Group 227"/>
          <p:cNvGrpSpPr/>
          <p:nvPr/>
        </p:nvGrpSpPr>
        <p:grpSpPr>
          <a:xfrm>
            <a:off x="76200" y="5908299"/>
            <a:ext cx="492501" cy="492501"/>
            <a:chOff x="2286000" y="3124200"/>
            <a:chExt cx="1188720" cy="1188720"/>
          </a:xfrm>
        </p:grpSpPr>
        <p:sp>
          <p:nvSpPr>
            <p:cNvPr id="229" name="Oval 228"/>
            <p:cNvSpPr/>
            <p:nvPr userDrawn="1"/>
          </p:nvSpPr>
          <p:spPr>
            <a:xfrm>
              <a:off x="2761488" y="3599688"/>
              <a:ext cx="265176" cy="265176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0" name="Oval 229"/>
            <p:cNvSpPr/>
            <p:nvPr userDrawn="1"/>
          </p:nvSpPr>
          <p:spPr>
            <a:xfrm>
              <a:off x="2286000" y="3124200"/>
              <a:ext cx="1188720" cy="11887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1" name="Oval 230"/>
            <p:cNvSpPr/>
            <p:nvPr userDrawn="1"/>
          </p:nvSpPr>
          <p:spPr>
            <a:xfrm>
              <a:off x="2401824" y="3240024"/>
              <a:ext cx="960120" cy="9601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2" name="Oval 231"/>
            <p:cNvSpPr/>
            <p:nvPr userDrawn="1"/>
          </p:nvSpPr>
          <p:spPr>
            <a:xfrm>
              <a:off x="2523744" y="3361944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3" name="Oval 232"/>
            <p:cNvSpPr/>
            <p:nvPr userDrawn="1"/>
          </p:nvSpPr>
          <p:spPr>
            <a:xfrm>
              <a:off x="2645664" y="3483864"/>
              <a:ext cx="484632" cy="484632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4" name="Oval 233"/>
            <p:cNvSpPr/>
            <p:nvPr userDrawn="1"/>
          </p:nvSpPr>
          <p:spPr>
            <a:xfrm>
              <a:off x="2859024" y="3697224"/>
              <a:ext cx="73152" cy="73152"/>
            </a:xfrm>
            <a:prstGeom prst="ellipse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0" name="Group 234"/>
          <p:cNvGrpSpPr/>
          <p:nvPr/>
        </p:nvGrpSpPr>
        <p:grpSpPr>
          <a:xfrm>
            <a:off x="1474061" y="5562600"/>
            <a:ext cx="430939" cy="430939"/>
            <a:chOff x="8214360" y="2194560"/>
            <a:chExt cx="960120" cy="960120"/>
          </a:xfrm>
        </p:grpSpPr>
        <p:sp>
          <p:nvSpPr>
            <p:cNvPr id="236" name="Oval 235"/>
            <p:cNvSpPr/>
            <p:nvPr userDrawn="1"/>
          </p:nvSpPr>
          <p:spPr>
            <a:xfrm>
              <a:off x="8574024" y="2554224"/>
              <a:ext cx="265176" cy="265176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37" name="Oval 236"/>
            <p:cNvSpPr/>
            <p:nvPr userDrawn="1"/>
          </p:nvSpPr>
          <p:spPr>
            <a:xfrm>
              <a:off x="8214360" y="2194560"/>
              <a:ext cx="960120" cy="9601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8" name="Oval 237"/>
            <p:cNvSpPr/>
            <p:nvPr userDrawn="1"/>
          </p:nvSpPr>
          <p:spPr>
            <a:xfrm>
              <a:off x="8336280" y="23164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39" name="Oval 238"/>
            <p:cNvSpPr/>
            <p:nvPr userDrawn="1"/>
          </p:nvSpPr>
          <p:spPr>
            <a:xfrm>
              <a:off x="8458200" y="2438400"/>
              <a:ext cx="484632" cy="484632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0" name="Oval 239"/>
            <p:cNvSpPr/>
            <p:nvPr userDrawn="1"/>
          </p:nvSpPr>
          <p:spPr>
            <a:xfrm>
              <a:off x="8671560" y="2651760"/>
              <a:ext cx="73152" cy="73152"/>
            </a:xfrm>
            <a:prstGeom prst="ellipse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1" name="Group 240"/>
          <p:cNvGrpSpPr/>
          <p:nvPr/>
        </p:nvGrpSpPr>
        <p:grpSpPr>
          <a:xfrm>
            <a:off x="1418525" y="6096000"/>
            <a:ext cx="715075" cy="715075"/>
            <a:chOff x="3941064" y="3788664"/>
            <a:chExt cx="1380744" cy="1380744"/>
          </a:xfrm>
        </p:grpSpPr>
        <p:sp>
          <p:nvSpPr>
            <p:cNvPr id="242" name="Oval 241"/>
            <p:cNvSpPr/>
            <p:nvPr userDrawn="1"/>
          </p:nvSpPr>
          <p:spPr>
            <a:xfrm>
              <a:off x="4514088" y="4361688"/>
              <a:ext cx="265176" cy="265176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43" name="Oval 242"/>
            <p:cNvSpPr/>
            <p:nvPr userDrawn="1"/>
          </p:nvSpPr>
          <p:spPr>
            <a:xfrm>
              <a:off x="3941064" y="3788664"/>
              <a:ext cx="1380744" cy="1380744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4" name="Oval 243"/>
            <p:cNvSpPr/>
            <p:nvPr userDrawn="1"/>
          </p:nvSpPr>
          <p:spPr>
            <a:xfrm>
              <a:off x="4038600" y="3886200"/>
              <a:ext cx="1188720" cy="11887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5" name="Oval 244"/>
            <p:cNvSpPr/>
            <p:nvPr userDrawn="1"/>
          </p:nvSpPr>
          <p:spPr>
            <a:xfrm>
              <a:off x="4154424" y="4002024"/>
              <a:ext cx="960120" cy="960120"/>
            </a:xfrm>
            <a:prstGeom prst="ellipse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6" name="Oval 245"/>
            <p:cNvSpPr/>
            <p:nvPr userDrawn="1"/>
          </p:nvSpPr>
          <p:spPr>
            <a:xfrm>
              <a:off x="4276344" y="4123944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7" name="Oval 246"/>
            <p:cNvSpPr/>
            <p:nvPr userDrawn="1"/>
          </p:nvSpPr>
          <p:spPr>
            <a:xfrm>
              <a:off x="4398264" y="4245864"/>
              <a:ext cx="484632" cy="484632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48" name="Oval 247"/>
            <p:cNvSpPr/>
            <p:nvPr userDrawn="1"/>
          </p:nvSpPr>
          <p:spPr>
            <a:xfrm>
              <a:off x="4611624" y="4459224"/>
              <a:ext cx="73152" cy="73152"/>
            </a:xfrm>
            <a:prstGeom prst="ellipse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2" name="Group 258"/>
          <p:cNvGrpSpPr/>
          <p:nvPr/>
        </p:nvGrpSpPr>
        <p:grpSpPr>
          <a:xfrm>
            <a:off x="7467600" y="0"/>
            <a:ext cx="677189" cy="677189"/>
            <a:chOff x="5486400" y="1905000"/>
            <a:chExt cx="1380744" cy="1380744"/>
          </a:xfrm>
        </p:grpSpPr>
        <p:sp>
          <p:nvSpPr>
            <p:cNvPr id="260" name="Oval 259"/>
            <p:cNvSpPr/>
            <p:nvPr userDrawn="1"/>
          </p:nvSpPr>
          <p:spPr>
            <a:xfrm>
              <a:off x="6059424" y="2478024"/>
              <a:ext cx="265176" cy="265176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1" name="Oval 260"/>
            <p:cNvSpPr/>
            <p:nvPr userDrawn="1"/>
          </p:nvSpPr>
          <p:spPr>
            <a:xfrm>
              <a:off x="5486400" y="190500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2" name="Oval 261"/>
            <p:cNvSpPr/>
            <p:nvPr userDrawn="1"/>
          </p:nvSpPr>
          <p:spPr>
            <a:xfrm>
              <a:off x="5583936" y="2002536"/>
              <a:ext cx="1188720" cy="11887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3" name="Oval 262"/>
            <p:cNvSpPr/>
            <p:nvPr userDrawn="1"/>
          </p:nvSpPr>
          <p:spPr>
            <a:xfrm>
              <a:off x="5699760" y="2118360"/>
              <a:ext cx="960120" cy="960120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4" name="Oval 263"/>
            <p:cNvSpPr/>
            <p:nvPr userDrawn="1"/>
          </p:nvSpPr>
          <p:spPr>
            <a:xfrm>
              <a:off x="5821680" y="22402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5" name="Oval 264"/>
            <p:cNvSpPr/>
            <p:nvPr userDrawn="1"/>
          </p:nvSpPr>
          <p:spPr>
            <a:xfrm>
              <a:off x="5943600" y="2362200"/>
              <a:ext cx="484632" cy="484632"/>
            </a:xfrm>
            <a:prstGeom prst="ellipse">
              <a:avLst/>
            </a:prstGeom>
            <a:noFill/>
            <a:ln w="28575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66" name="Oval 265"/>
            <p:cNvSpPr/>
            <p:nvPr userDrawn="1"/>
          </p:nvSpPr>
          <p:spPr>
            <a:xfrm>
              <a:off x="6156960" y="2575560"/>
              <a:ext cx="73152" cy="7315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3" name="Group 266"/>
          <p:cNvGrpSpPr/>
          <p:nvPr/>
        </p:nvGrpSpPr>
        <p:grpSpPr>
          <a:xfrm>
            <a:off x="8686800" y="940661"/>
            <a:ext cx="430939" cy="430939"/>
            <a:chOff x="8214360" y="2194560"/>
            <a:chExt cx="960120" cy="960120"/>
          </a:xfrm>
        </p:grpSpPr>
        <p:sp>
          <p:nvSpPr>
            <p:cNvPr id="268" name="Oval 267"/>
            <p:cNvSpPr/>
            <p:nvPr userDrawn="1"/>
          </p:nvSpPr>
          <p:spPr>
            <a:xfrm>
              <a:off x="8574024" y="2554224"/>
              <a:ext cx="265176" cy="265176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269" name="Oval 268"/>
            <p:cNvSpPr/>
            <p:nvPr userDrawn="1"/>
          </p:nvSpPr>
          <p:spPr>
            <a:xfrm>
              <a:off x="8214360" y="2194560"/>
              <a:ext cx="960120" cy="9601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0" name="Oval 269"/>
            <p:cNvSpPr/>
            <p:nvPr userDrawn="1"/>
          </p:nvSpPr>
          <p:spPr>
            <a:xfrm>
              <a:off x="8336280" y="2316480"/>
              <a:ext cx="731520" cy="731520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1" name="Oval 270"/>
            <p:cNvSpPr/>
            <p:nvPr userDrawn="1"/>
          </p:nvSpPr>
          <p:spPr>
            <a:xfrm>
              <a:off x="8458200" y="2438400"/>
              <a:ext cx="484632" cy="484632"/>
            </a:xfrm>
            <a:prstGeom prst="ellipse">
              <a:avLst/>
            </a:prstGeom>
            <a:noFill/>
            <a:ln w="28575">
              <a:solidFill>
                <a:srgbClr val="CC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272" name="Oval 271"/>
            <p:cNvSpPr/>
            <p:nvPr userDrawn="1"/>
          </p:nvSpPr>
          <p:spPr>
            <a:xfrm>
              <a:off x="8671560" y="2651760"/>
              <a:ext cx="73152" cy="73152"/>
            </a:xfrm>
            <a:prstGeom prst="ellipse">
              <a:avLst/>
            </a:prstGeom>
            <a:solidFill>
              <a:srgbClr val="CC66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</p:grpSp>
      <p:grpSp>
        <p:nvGrpSpPr>
          <p:cNvPr id="14" name="Group 272"/>
          <p:cNvGrpSpPr/>
          <p:nvPr/>
        </p:nvGrpSpPr>
        <p:grpSpPr>
          <a:xfrm>
            <a:off x="8229600" y="76200"/>
            <a:ext cx="838200" cy="838200"/>
            <a:chOff x="4495800" y="2819400"/>
            <a:chExt cx="1618488" cy="1618488"/>
          </a:xfrm>
        </p:grpSpPr>
        <p:sp>
          <p:nvSpPr>
            <p:cNvPr id="274" name="Oval 273"/>
            <p:cNvSpPr/>
            <p:nvPr userDrawn="1"/>
          </p:nvSpPr>
          <p:spPr>
            <a:xfrm>
              <a:off x="4617720" y="2941320"/>
              <a:ext cx="1380744" cy="1380744"/>
            </a:xfrm>
            <a:prstGeom prst="ellipse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15" name="Group 118"/>
            <p:cNvGrpSpPr/>
            <p:nvPr userDrawn="1"/>
          </p:nvGrpSpPr>
          <p:grpSpPr>
            <a:xfrm>
              <a:off x="4495800" y="2819400"/>
              <a:ext cx="1618488" cy="1618488"/>
              <a:chOff x="4495800" y="2819400"/>
              <a:chExt cx="1618488" cy="1618488"/>
            </a:xfrm>
          </p:grpSpPr>
          <p:sp>
            <p:nvSpPr>
              <p:cNvPr id="276" name="Oval 275"/>
              <p:cNvSpPr/>
              <p:nvPr userDrawn="1"/>
            </p:nvSpPr>
            <p:spPr>
              <a:xfrm>
                <a:off x="5190744" y="3514344"/>
                <a:ext cx="265176" cy="265176"/>
              </a:xfrm>
              <a:prstGeom prst="ellipse">
                <a:avLst/>
              </a:prstGeom>
              <a:noFill/>
              <a:ln w="28575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77" name="Oval 276"/>
              <p:cNvSpPr/>
              <p:nvPr userDrawn="1"/>
            </p:nvSpPr>
            <p:spPr>
              <a:xfrm>
                <a:off x="4715256" y="3038856"/>
                <a:ext cx="1188720" cy="1188720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78" name="Oval 277"/>
              <p:cNvSpPr/>
              <p:nvPr userDrawn="1"/>
            </p:nvSpPr>
            <p:spPr>
              <a:xfrm>
                <a:off x="4831080" y="3154680"/>
                <a:ext cx="960120" cy="960120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79" name="Oval 278"/>
              <p:cNvSpPr/>
              <p:nvPr userDrawn="1"/>
            </p:nvSpPr>
            <p:spPr>
              <a:xfrm>
                <a:off x="4953000" y="3276600"/>
                <a:ext cx="731520" cy="731520"/>
              </a:xfrm>
              <a:prstGeom prst="ellipse">
                <a:avLst/>
              </a:prstGeom>
              <a:noFill/>
              <a:ln w="28575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80" name="Oval 279"/>
              <p:cNvSpPr/>
              <p:nvPr userDrawn="1"/>
            </p:nvSpPr>
            <p:spPr>
              <a:xfrm>
                <a:off x="5074920" y="3398520"/>
                <a:ext cx="484632" cy="484632"/>
              </a:xfrm>
              <a:prstGeom prst="ellipse">
                <a:avLst/>
              </a:prstGeom>
              <a:noFill/>
              <a:ln w="28575">
                <a:solidFill>
                  <a:srgbClr val="CC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81" name="Oval 280"/>
              <p:cNvSpPr/>
              <p:nvPr userDrawn="1"/>
            </p:nvSpPr>
            <p:spPr>
              <a:xfrm>
                <a:off x="5288280" y="3611880"/>
                <a:ext cx="73152" cy="73152"/>
              </a:xfrm>
              <a:prstGeom prst="ellipse">
                <a:avLst/>
              </a:prstGeom>
              <a:solidFill>
                <a:srgbClr val="CC6600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/>
              </a:p>
            </p:txBody>
          </p:sp>
          <p:sp>
            <p:nvSpPr>
              <p:cNvPr id="282" name="Oval 281"/>
              <p:cNvSpPr/>
              <p:nvPr userDrawn="1"/>
            </p:nvSpPr>
            <p:spPr>
              <a:xfrm>
                <a:off x="4495800" y="2819400"/>
                <a:ext cx="1618488" cy="1618488"/>
              </a:xfrm>
              <a:prstGeom prst="ellipse">
                <a:avLst/>
              </a:prstGeom>
              <a:noFill/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0" y="5229225"/>
            <a:ext cx="5327650" cy="647700"/>
          </a:xfrm>
        </p:spPr>
        <p:txBody>
          <a:bodyPr>
            <a:normAutofit fontScale="90000"/>
          </a:bodyPr>
          <a:lstStyle/>
          <a:p>
            <a:r>
              <a:rPr lang="id-ID" sz="4000" dirty="0" smtClean="0">
                <a:solidFill>
                  <a:schemeClr val="tx1"/>
                </a:solidFill>
              </a:rPr>
              <a:t>Cost of Budget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5" name="Rectangle 150"/>
          <p:cNvSpPr txBox="1">
            <a:spLocks noChangeArrowheads="1"/>
          </p:cNvSpPr>
          <p:nvPr/>
        </p:nvSpPr>
        <p:spPr bwMode="auto">
          <a:xfrm>
            <a:off x="500034" y="1142984"/>
            <a:ext cx="728667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Project Management</a:t>
            </a:r>
            <a:endParaRPr kumimoji="0" lang="es-ES" sz="4000" b="1" i="0" u="none" strike="noStrike" kern="0" cap="all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Kurva 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49"/>
            <a:ext cx="9144000" cy="42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643050"/>
            <a:ext cx="915607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71612"/>
            <a:ext cx="9144001" cy="4750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6" y="1285860"/>
            <a:ext cx="8786842" cy="5092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Earn Value Management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0034" y="2071678"/>
          <a:ext cx="8286807" cy="278625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61264"/>
                <a:gridCol w="3225543"/>
              </a:tblGrid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Biaya yang dianggarkan 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Rp 720.000 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Biaya Aktual 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/>
                        <a:t>Rp 800.000 </a:t>
                      </a:r>
                      <a:endParaRPr lang="id-ID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/>
                        <a:t>Perbedaan (Variansi) 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/>
                        <a:t>Rp 80.000 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Akumulasi Biaya yang dianggarkan sampai bulan ini 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Rp30.000.000 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Akumulasi biaya aktual sampai bulan ini 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/>
                        <a:t>Rp31.000.000 </a:t>
                      </a:r>
                      <a:endParaRPr lang="id-ID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692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/>
                        <a:t>Perbedaan (variansi) </a:t>
                      </a:r>
                      <a:endParaRPr lang="id-ID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2400" b="1" dirty="0"/>
                        <a:t>Rp 1.000.000 </a:t>
                      </a:r>
                      <a:endParaRPr lang="id-ID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Earn Value Management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id-ID" dirty="0" smtClean="0"/>
              <a:t>Measure the health of a project</a:t>
            </a:r>
          </a:p>
          <a:p>
            <a:r>
              <a:rPr lang="en-US" dirty="0" smtClean="0"/>
              <a:t>to communicate the progress of the works.</a:t>
            </a:r>
            <a:endParaRPr lang="id-ID" dirty="0" smtClean="0"/>
          </a:p>
          <a:p>
            <a:r>
              <a:rPr lang="id-ID" dirty="0" smtClean="0"/>
              <a:t>Measure in monetary terms</a:t>
            </a:r>
            <a:endParaRPr lang="id-ID" dirty="0"/>
          </a:p>
        </p:txBody>
      </p:sp>
      <p:pic>
        <p:nvPicPr>
          <p:cNvPr id="106501" name="Picture 5" descr="C:\Users\Lenovo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57364"/>
            <a:ext cx="4317690" cy="3457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Earn Value Management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5286412" cy="4929221"/>
          </a:xfrm>
        </p:spPr>
        <p:txBody>
          <a:bodyPr/>
          <a:lstStyle/>
          <a:p>
            <a:r>
              <a:rPr lang="en-US" dirty="0" smtClean="0"/>
              <a:t>a standard means of objectively measuring work accomplished </a:t>
            </a:r>
            <a:r>
              <a:rPr lang="en-US" b="1" dirty="0" smtClean="0"/>
              <a:t>by integrating cost, schedule and technical performance </a:t>
            </a:r>
            <a:r>
              <a:rPr lang="en-US" dirty="0" smtClean="0"/>
              <a:t>into one set of metrics so that effective comparisons can be made.</a:t>
            </a:r>
            <a:endParaRPr lang="id-ID" dirty="0"/>
          </a:p>
        </p:txBody>
      </p:sp>
      <p:pic>
        <p:nvPicPr>
          <p:cNvPr id="139266" name="Picture 2" descr="C:\Users\Lenovo\Downloads\contractor-blueprint-construction_~brachd0046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714488"/>
            <a:ext cx="318916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Earn Value Management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14324" y="1500174"/>
            <a:ext cx="8329642" cy="348298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Budgeted Cost for Work Scheduled (BCWS</a:t>
            </a:r>
            <a:r>
              <a:rPr lang="en-US" sz="2800" dirty="0" smtClean="0"/>
              <a:t>)</a:t>
            </a:r>
            <a:r>
              <a:rPr lang="id-ID" sz="2800" dirty="0" smtClean="0"/>
              <a:t> or </a:t>
            </a:r>
            <a:r>
              <a:rPr lang="id-ID" sz="2800" b="1" dirty="0" smtClean="0">
                <a:solidFill>
                  <a:srgbClr val="FF0000"/>
                </a:solidFill>
              </a:rPr>
              <a:t>Planned Value/PV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- the budgets for all activities planned to be completed.</a:t>
            </a:r>
          </a:p>
          <a:p>
            <a:r>
              <a:rPr lang="en-US" sz="2800" b="1" dirty="0" smtClean="0"/>
              <a:t>Actual Cost of Work Performed (ACWP</a:t>
            </a:r>
            <a:r>
              <a:rPr lang="en-US" sz="2800" b="1" dirty="0" smtClean="0"/>
              <a:t>)</a:t>
            </a:r>
            <a:r>
              <a:rPr lang="id-ID" sz="2800" b="1" dirty="0" smtClean="0"/>
              <a:t> or </a:t>
            </a:r>
            <a:r>
              <a:rPr lang="id-ID" sz="2800" b="1" dirty="0" smtClean="0">
                <a:solidFill>
                  <a:srgbClr val="FF0000"/>
                </a:solidFill>
              </a:rPr>
              <a:t>Actual Cost/AC 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- the real costs of the work charged against the completed activities.</a:t>
            </a:r>
          </a:p>
          <a:p>
            <a:r>
              <a:rPr lang="en-US" sz="2800" b="1" dirty="0" smtClean="0"/>
              <a:t>Budgeted Cost of Work Performed (BCWP) </a:t>
            </a:r>
            <a:r>
              <a:rPr lang="id-ID" sz="2800" b="1" dirty="0" smtClean="0"/>
              <a:t>or </a:t>
            </a:r>
            <a:r>
              <a:rPr lang="id-ID" sz="2800" b="1" dirty="0" smtClean="0">
                <a:solidFill>
                  <a:srgbClr val="FF0000"/>
                </a:solidFill>
              </a:rPr>
              <a:t>Earned Value/EV</a:t>
            </a:r>
            <a:r>
              <a:rPr lang="en-US" sz="2800" dirty="0" smtClean="0"/>
              <a:t>- </a:t>
            </a:r>
            <a:r>
              <a:rPr lang="en-US" sz="2800" dirty="0" smtClean="0"/>
              <a:t>the planned costs of the work allocated to the completed activities. This is the Earned Value.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Earn Value Management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14324" y="1500174"/>
            <a:ext cx="8829676" cy="4572032"/>
          </a:xfrm>
        </p:spPr>
        <p:txBody>
          <a:bodyPr/>
          <a:lstStyle/>
          <a:p>
            <a:r>
              <a:rPr lang="en-US" sz="2800" b="1" dirty="0" smtClean="0"/>
              <a:t>Earned Value </a:t>
            </a:r>
            <a:r>
              <a:rPr lang="en-US" sz="2800" dirty="0" smtClean="0"/>
              <a:t>=</a:t>
            </a:r>
            <a:endParaRPr lang="id-ID" sz="2800" dirty="0" smtClean="0"/>
          </a:p>
          <a:p>
            <a:pPr>
              <a:buNone/>
            </a:pPr>
            <a:r>
              <a:rPr lang="id-ID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Percentage project </a:t>
            </a:r>
            <a:r>
              <a:rPr lang="en-US" sz="2800" b="1" dirty="0" smtClean="0">
                <a:solidFill>
                  <a:srgbClr val="FF0000"/>
                </a:solidFill>
              </a:rPr>
              <a:t>complete</a:t>
            </a:r>
            <a:r>
              <a:rPr lang="id-ID" sz="2800" b="1" dirty="0" smtClean="0">
                <a:solidFill>
                  <a:srgbClr val="FF0000"/>
                </a:solidFill>
              </a:rPr>
              <a:t> (%)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X Project Budget </a:t>
            </a:r>
            <a:r>
              <a:rPr lang="id-ID" sz="2800" b="1" dirty="0" smtClean="0">
                <a:solidFill>
                  <a:srgbClr val="FF0000"/>
                </a:solidFill>
              </a:rPr>
              <a:t>(PV)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pPr marL="933450" lvl="1" indent="-476250">
              <a:lnSpc>
                <a:spcPct val="80000"/>
              </a:lnSpc>
            </a:pPr>
            <a:r>
              <a:rPr lang="en-US" dirty="0" smtClean="0"/>
              <a:t>AV </a:t>
            </a:r>
            <a:r>
              <a:rPr lang="en-US" dirty="0" smtClean="0"/>
              <a:t>(</a:t>
            </a:r>
            <a:r>
              <a:rPr lang="en-US" i="1" dirty="0" smtClean="0"/>
              <a:t>Accounting Variances</a:t>
            </a:r>
            <a:r>
              <a:rPr lang="en-US" dirty="0" smtClean="0"/>
              <a:t>)	= </a:t>
            </a:r>
            <a:r>
              <a:rPr lang="id-ID" dirty="0" smtClean="0"/>
              <a:t>PV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AC</a:t>
            </a:r>
            <a:endParaRPr lang="en-US" dirty="0" smtClean="0"/>
          </a:p>
          <a:p>
            <a:pPr marL="933450" lvl="1" indent="-476250">
              <a:lnSpc>
                <a:spcPct val="80000"/>
              </a:lnSpc>
            </a:pPr>
            <a:r>
              <a:rPr lang="en-US" dirty="0" smtClean="0"/>
              <a:t>SV (</a:t>
            </a:r>
            <a:r>
              <a:rPr lang="en-US" i="1" dirty="0" smtClean="0"/>
              <a:t>Schedule Variances</a:t>
            </a:r>
            <a:r>
              <a:rPr lang="en-US" dirty="0" smtClean="0"/>
              <a:t>)</a:t>
            </a:r>
            <a:r>
              <a:rPr lang="id-ID" dirty="0" smtClean="0"/>
              <a:t>	</a:t>
            </a:r>
            <a:r>
              <a:rPr lang="en-US" dirty="0" smtClean="0"/>
              <a:t>=</a:t>
            </a:r>
            <a:r>
              <a:rPr lang="id-ID" dirty="0" smtClean="0"/>
              <a:t>EV</a:t>
            </a:r>
            <a:r>
              <a:rPr lang="en-US" dirty="0" smtClean="0"/>
              <a:t>– </a:t>
            </a:r>
            <a:r>
              <a:rPr lang="id-ID" dirty="0" smtClean="0"/>
              <a:t>PV</a:t>
            </a:r>
            <a:endParaRPr lang="en-US" dirty="0" smtClean="0"/>
          </a:p>
          <a:p>
            <a:pPr marL="933450" lvl="1" indent="-476250">
              <a:lnSpc>
                <a:spcPct val="80000"/>
              </a:lnSpc>
            </a:pPr>
            <a:r>
              <a:rPr lang="en-US" dirty="0" smtClean="0"/>
              <a:t>CV (</a:t>
            </a:r>
            <a:r>
              <a:rPr lang="en-US" i="1" dirty="0" smtClean="0"/>
              <a:t>Cost Variances</a:t>
            </a:r>
            <a:r>
              <a:rPr lang="en-US" dirty="0" smtClean="0"/>
              <a:t>)		= </a:t>
            </a:r>
            <a:r>
              <a:rPr lang="id-ID" dirty="0" smtClean="0"/>
              <a:t>EV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id-ID" dirty="0" smtClean="0"/>
              <a:t>AC</a:t>
            </a:r>
            <a:endParaRPr lang="en-US" dirty="0" smtClean="0"/>
          </a:p>
          <a:p>
            <a:pPr marL="933450" lvl="1" indent="-476250">
              <a:lnSpc>
                <a:spcPct val="80000"/>
              </a:lnSpc>
            </a:pPr>
            <a:r>
              <a:rPr lang="en-US" dirty="0" smtClean="0"/>
              <a:t>TV (</a:t>
            </a:r>
            <a:r>
              <a:rPr lang="en-US" i="1" dirty="0" smtClean="0"/>
              <a:t>Time Variances</a:t>
            </a:r>
            <a:r>
              <a:rPr lang="en-US" dirty="0" smtClean="0"/>
              <a:t>)		= Status Date/Time Now – BCSP</a:t>
            </a:r>
          </a:p>
          <a:p>
            <a:pPr marL="933450" lvl="1" indent="-476250">
              <a:lnSpc>
                <a:spcPct val="80000"/>
              </a:lnSpc>
            </a:pPr>
            <a:r>
              <a:rPr lang="en-US" dirty="0" smtClean="0"/>
              <a:t>BCSP: </a:t>
            </a:r>
            <a:r>
              <a:rPr lang="en-US" i="1" dirty="0" smtClean="0"/>
              <a:t>Budgeted Cost when BCSP = </a:t>
            </a:r>
            <a:r>
              <a:rPr lang="id-ID" i="1" dirty="0" smtClean="0"/>
              <a:t>EV</a:t>
            </a:r>
          </a:p>
          <a:p>
            <a:pPr marL="933450" lvl="1" indent="-476250">
              <a:lnSpc>
                <a:spcPct val="80000"/>
              </a:lnSpc>
            </a:pPr>
            <a:r>
              <a:rPr lang="en-US" dirty="0" smtClean="0"/>
              <a:t>(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dianggarkan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BCSP = </a:t>
            </a:r>
            <a:r>
              <a:rPr lang="id-ID" dirty="0" smtClean="0"/>
              <a:t>EV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SPI &amp; CPI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14324" y="1500174"/>
            <a:ext cx="8829676" cy="348298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 dirty="0" smtClean="0"/>
              <a:t>Schedule Performance Index, </a:t>
            </a:r>
            <a:r>
              <a:rPr lang="en-US" sz="2800" dirty="0" smtClean="0"/>
              <a:t>SPI = </a:t>
            </a:r>
            <a:r>
              <a:rPr lang="id-ID" sz="2800" dirty="0" smtClean="0"/>
              <a:t>EV</a:t>
            </a:r>
            <a:r>
              <a:rPr lang="en-US" sz="2800" dirty="0" smtClean="0"/>
              <a:t>/</a:t>
            </a:r>
            <a:r>
              <a:rPr lang="id-ID" sz="2800" dirty="0" smtClean="0"/>
              <a:t>PV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i="1" dirty="0" smtClean="0"/>
              <a:t>Cost Performance Index, </a:t>
            </a:r>
            <a:r>
              <a:rPr lang="en-US" sz="2800" dirty="0" smtClean="0"/>
              <a:t>CPI = </a:t>
            </a:r>
            <a:r>
              <a:rPr lang="id-ID" sz="2800" dirty="0" smtClean="0"/>
              <a:t>EV</a:t>
            </a:r>
            <a:r>
              <a:rPr lang="en-US" sz="2800" dirty="0" smtClean="0"/>
              <a:t>/</a:t>
            </a:r>
            <a:r>
              <a:rPr lang="id-ID" sz="2800" dirty="0" smtClean="0"/>
              <a:t>AC</a:t>
            </a:r>
            <a:endParaRPr lang="id-ID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SPI &amp; CPI &gt; 1,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cepat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murah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Jika</a:t>
            </a:r>
            <a:r>
              <a:rPr lang="en-US" sz="2800" dirty="0" smtClean="0"/>
              <a:t> SPI &amp; CPI &lt; 1,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lambat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dan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lebih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mahal</a:t>
            </a:r>
            <a:r>
              <a:rPr lang="en-US" sz="2800" dirty="0" smtClean="0">
                <a:solidFill>
                  <a:srgbClr val="FF0000"/>
                </a:solidFill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</a:rPr>
              <a:t>anggaran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Forecasted and Budgeted Cost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14324" y="1285860"/>
            <a:ext cx="8829676" cy="3482981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id-ID" dirty="0">
                <a:latin typeface="+mn-lt"/>
                <a:cs typeface="+mn-cs"/>
              </a:rPr>
              <a:t>Anggaran yang tersisa untuk menyelesaikan proyek = Biaya total – biaya yang sudah terpakai </a:t>
            </a:r>
            <a:r>
              <a:rPr lang="id-ID" dirty="0" smtClean="0">
                <a:latin typeface="+mn-lt"/>
                <a:cs typeface="+mn-cs"/>
              </a:rPr>
              <a:t>/Atau </a:t>
            </a:r>
            <a:r>
              <a:rPr lang="id-ID" dirty="0">
                <a:latin typeface="+mn-lt"/>
                <a:cs typeface="+mn-cs"/>
              </a:rPr>
              <a:t>anggaran yang tersisa = BAC – </a:t>
            </a:r>
            <a:r>
              <a:rPr lang="id-ID" dirty="0" smtClean="0">
                <a:latin typeface="+mn-lt"/>
                <a:cs typeface="+mn-cs"/>
              </a:rPr>
              <a:t>EV.</a:t>
            </a:r>
          </a:p>
          <a:p>
            <a:pPr marL="0" lvl="1" indent="0">
              <a:buNone/>
            </a:pPr>
            <a:r>
              <a:rPr lang="id-ID" dirty="0" smtClean="0">
                <a:latin typeface="+mn-lt"/>
                <a:cs typeface="+mn-cs"/>
              </a:rPr>
              <a:t> </a:t>
            </a:r>
            <a:endParaRPr lang="id-ID" dirty="0">
              <a:latin typeface="+mn-lt"/>
              <a:cs typeface="+mn-cs"/>
            </a:endParaRPr>
          </a:p>
          <a:p>
            <a:pPr>
              <a:buNone/>
            </a:pPr>
            <a:r>
              <a:rPr lang="id-ID" sz="2800" dirty="0">
                <a:latin typeface="+mn-lt"/>
                <a:ea typeface="+mn-ea"/>
                <a:cs typeface="+mn-cs"/>
              </a:rPr>
              <a:t>BAC: </a:t>
            </a:r>
            <a:r>
              <a:rPr lang="id-ID" sz="2800" i="1" dirty="0">
                <a:latin typeface="+mn-lt"/>
                <a:ea typeface="+mn-ea"/>
                <a:cs typeface="+mn-cs"/>
              </a:rPr>
              <a:t>Budgeted Cost at Completion</a:t>
            </a:r>
            <a:r>
              <a:rPr lang="id-ID" sz="2800" dirty="0">
                <a:latin typeface="+mn-lt"/>
                <a:ea typeface="+mn-ea"/>
                <a:cs typeface="+mn-cs"/>
              </a:rPr>
              <a:t> (Biaya yang dianggarkan pada saat proyek selesai</a:t>
            </a:r>
            <a:r>
              <a:rPr lang="id-ID" sz="2800" dirty="0" smtClean="0">
                <a:latin typeface="+mn-lt"/>
                <a:ea typeface="+mn-ea"/>
                <a:cs typeface="+mn-cs"/>
              </a:rPr>
              <a:t>).</a:t>
            </a:r>
          </a:p>
          <a:p>
            <a:pPr>
              <a:buNone/>
            </a:pPr>
            <a:r>
              <a:rPr lang="id-ID" sz="2800" dirty="0" smtClean="0">
                <a:latin typeface="+mn-lt"/>
                <a:ea typeface="+mn-ea"/>
                <a:cs typeface="+mn-cs"/>
              </a:rPr>
              <a:t> </a:t>
            </a:r>
            <a:r>
              <a:rPr lang="id-ID" sz="2800" dirty="0">
                <a:latin typeface="+mn-lt"/>
                <a:ea typeface="+mn-ea"/>
                <a:cs typeface="+mn-cs"/>
              </a:rPr>
              <a:t>Sedangkan perkiraan biaya untuk pekerjaan tersisa = anggaran tersisa / indeks performansi biaya atau FCTC = (BAC – </a:t>
            </a:r>
            <a:r>
              <a:rPr lang="id-ID" sz="2800" dirty="0" smtClean="0">
                <a:latin typeface="+mn-lt"/>
                <a:ea typeface="+mn-ea"/>
                <a:cs typeface="+mn-cs"/>
              </a:rPr>
              <a:t>EV) </a:t>
            </a:r>
            <a:r>
              <a:rPr lang="id-ID" sz="2800" dirty="0">
                <a:latin typeface="+mn-lt"/>
                <a:ea typeface="+mn-ea"/>
                <a:cs typeface="+mn-cs"/>
              </a:rPr>
              <a:t>/ CPI </a:t>
            </a:r>
          </a:p>
          <a:p>
            <a:pPr>
              <a:buNone/>
            </a:pPr>
            <a:r>
              <a:rPr lang="id-ID" sz="2800" dirty="0" smtClean="0">
                <a:latin typeface="+mn-lt"/>
                <a:ea typeface="+mn-ea"/>
                <a:cs typeface="+mn-cs"/>
              </a:rPr>
              <a:t>			FCTC </a:t>
            </a:r>
            <a:r>
              <a:rPr lang="id-ID" sz="2800" dirty="0">
                <a:latin typeface="+mn-lt"/>
                <a:ea typeface="+mn-ea"/>
                <a:cs typeface="+mn-cs"/>
              </a:rPr>
              <a:t>: </a:t>
            </a:r>
            <a:r>
              <a:rPr lang="id-ID" sz="2800" i="1" dirty="0">
                <a:latin typeface="+mn-lt"/>
                <a:ea typeface="+mn-ea"/>
                <a:cs typeface="+mn-cs"/>
              </a:rPr>
              <a:t>Forecasted Cost to Complete</a:t>
            </a:r>
            <a:r>
              <a:rPr lang="id-ID" sz="2800" dirty="0" smtClean="0"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id-ID" sz="2800" dirty="0" smtClean="0">
                <a:latin typeface="+mn-lt"/>
                <a:ea typeface="+mn-ea"/>
                <a:cs typeface="+mn-cs"/>
              </a:rPr>
              <a:t>			 </a:t>
            </a:r>
            <a:r>
              <a:rPr lang="id-ID" sz="2800" dirty="0">
                <a:latin typeface="+mn-lt"/>
                <a:ea typeface="+mn-ea"/>
                <a:cs typeface="+mn-cs"/>
              </a:rPr>
              <a:t>Besarnya BAC sama dengan </a:t>
            </a:r>
            <a:r>
              <a:rPr lang="id-ID" sz="2800" dirty="0" smtClean="0">
                <a:latin typeface="+mn-lt"/>
                <a:ea typeface="+mn-ea"/>
                <a:cs typeface="+mn-cs"/>
              </a:rPr>
              <a:t>PV </a:t>
            </a:r>
            <a:r>
              <a:rPr lang="id-ID" sz="2800" dirty="0">
                <a:latin typeface="+mn-lt"/>
                <a:ea typeface="+mn-ea"/>
                <a:cs typeface="+mn-cs"/>
              </a:rPr>
              <a:t>pada saat </a:t>
            </a:r>
            <a:r>
              <a:rPr lang="id-ID" sz="2800" dirty="0" smtClean="0">
                <a:latin typeface="+mn-lt"/>
                <a:ea typeface="+mn-ea"/>
                <a:cs typeface="+mn-cs"/>
              </a:rPr>
              <a:t>		proyek </a:t>
            </a:r>
            <a:r>
              <a:rPr lang="id-ID" sz="2800" dirty="0">
                <a:latin typeface="+mn-lt"/>
                <a:ea typeface="+mn-ea"/>
                <a:cs typeface="+mn-cs"/>
              </a:rPr>
              <a:t>ditargetkan selesai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229600" cy="981075"/>
          </a:xfrm>
        </p:spPr>
        <p:txBody>
          <a:bodyPr/>
          <a:lstStyle/>
          <a:p>
            <a:r>
              <a:rPr lang="id-ID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Forecasted and Budgeted Cost</a:t>
            </a:r>
            <a:endParaRPr lang="id-ID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14324" y="1500174"/>
            <a:ext cx="8829676" cy="3482981"/>
          </a:xfrm>
        </p:spPr>
        <p:txBody>
          <a:bodyPr/>
          <a:lstStyle/>
          <a:p>
            <a:pPr lvl="1"/>
            <a:r>
              <a:rPr lang="id-ID" dirty="0">
                <a:latin typeface="+mn-lt"/>
                <a:cs typeface="+mn-cs"/>
              </a:rPr>
              <a:t>Perkiraan total biaya proyek = biaya yang sudah dihabiskan + perkiraan biaya untuk pekerjaan tersisa </a:t>
            </a:r>
            <a:r>
              <a:rPr lang="id-ID" dirty="0" smtClean="0">
                <a:latin typeface="+mn-lt"/>
                <a:cs typeface="+mn-cs"/>
              </a:rPr>
              <a:t>EAC </a:t>
            </a:r>
            <a:r>
              <a:rPr lang="id-ID" dirty="0">
                <a:latin typeface="+mn-lt"/>
                <a:cs typeface="+mn-cs"/>
              </a:rPr>
              <a:t>= </a:t>
            </a:r>
            <a:r>
              <a:rPr lang="id-ID" dirty="0" smtClean="0">
                <a:latin typeface="+mn-lt"/>
                <a:cs typeface="+mn-cs"/>
              </a:rPr>
              <a:t>AC </a:t>
            </a:r>
            <a:r>
              <a:rPr lang="id-ID" dirty="0">
                <a:latin typeface="+mn-lt"/>
                <a:cs typeface="+mn-cs"/>
              </a:rPr>
              <a:t>+ FCTC</a:t>
            </a:r>
            <a:r>
              <a:rPr lang="id-ID" dirty="0" smtClean="0">
                <a:latin typeface="+mn-lt"/>
                <a:cs typeface="+mn-cs"/>
              </a:rPr>
              <a:t>.</a:t>
            </a:r>
          </a:p>
          <a:p>
            <a:pPr lvl="1"/>
            <a:r>
              <a:rPr lang="id-ID" dirty="0" smtClean="0">
                <a:latin typeface="+mn-lt"/>
                <a:cs typeface="+mn-cs"/>
              </a:rPr>
              <a:t> </a:t>
            </a:r>
            <a:r>
              <a:rPr lang="id-ID" dirty="0">
                <a:latin typeface="+mn-lt"/>
                <a:cs typeface="+mn-cs"/>
              </a:rPr>
              <a:t>EAC : </a:t>
            </a:r>
            <a:r>
              <a:rPr lang="id-ID" i="1" dirty="0">
                <a:latin typeface="+mn-lt"/>
                <a:cs typeface="+mn-cs"/>
              </a:rPr>
              <a:t>Estimated at Completion</a:t>
            </a:r>
            <a:r>
              <a:rPr lang="id-ID" dirty="0">
                <a:latin typeface="+mn-lt"/>
                <a:cs typeface="+mn-cs"/>
              </a:rPr>
              <a:t> (perkiraan total biaya proyek).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blac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redblack</Template>
  <TotalTime>4617</TotalTime>
  <Words>311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redblack</vt:lpstr>
      <vt:lpstr>Cost of Budget</vt:lpstr>
      <vt:lpstr>Earn Value Management</vt:lpstr>
      <vt:lpstr>Earn Value Management</vt:lpstr>
      <vt:lpstr>Earn Value Management</vt:lpstr>
      <vt:lpstr>Earn Value Management</vt:lpstr>
      <vt:lpstr>Earn Value Management</vt:lpstr>
      <vt:lpstr>SPI &amp; CPI</vt:lpstr>
      <vt:lpstr>Forecasted and Budgeted Cost</vt:lpstr>
      <vt:lpstr>Forecasted and Budgeted Cost</vt:lpstr>
      <vt:lpstr>Jenis Kurva S</vt:lpstr>
      <vt:lpstr>Slide 11</vt:lpstr>
      <vt:lpstr>Slide 12</vt:lpstr>
      <vt:lpstr>Slide 13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Lenovo</cp:lastModifiedBy>
  <cp:revision>607</cp:revision>
  <dcterms:created xsi:type="dcterms:W3CDTF">2010-05-23T14:28:12Z</dcterms:created>
  <dcterms:modified xsi:type="dcterms:W3CDTF">2015-03-23T05:02:55Z</dcterms:modified>
</cp:coreProperties>
</file>