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6874998" y="5105400"/>
            <a:ext cx="1141242" cy="1141242"/>
            <a:chOff x="6050280" y="2316480"/>
            <a:chExt cx="1618488" cy="1618488"/>
          </a:xfrm>
        </p:grpSpPr>
        <p:sp>
          <p:nvSpPr>
            <p:cNvPr id="8" name="Oval 7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017998" y="5715000"/>
            <a:ext cx="973602" cy="973602"/>
            <a:chOff x="5486400" y="1905000"/>
            <a:chExt cx="1380744" cy="1380744"/>
          </a:xfrm>
        </p:grpSpPr>
        <p:sp>
          <p:nvSpPr>
            <p:cNvPr id="17" name="Oval 16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484598" y="4648200"/>
            <a:ext cx="457200" cy="457200"/>
            <a:chOff x="2286000" y="3124200"/>
            <a:chExt cx="1188720" cy="1188720"/>
          </a:xfrm>
        </p:grpSpPr>
        <p:sp>
          <p:nvSpPr>
            <p:cNvPr id="25" name="Oval 24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017998" y="4648200"/>
            <a:ext cx="973602" cy="973602"/>
            <a:chOff x="3941064" y="3788664"/>
            <a:chExt cx="1380744" cy="1380744"/>
          </a:xfrm>
        </p:grpSpPr>
        <p:sp>
          <p:nvSpPr>
            <p:cNvPr id="32" name="Oval 3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96"/>
          <p:cNvGrpSpPr/>
          <p:nvPr/>
        </p:nvGrpSpPr>
        <p:grpSpPr>
          <a:xfrm>
            <a:off x="230358" y="1068558"/>
            <a:ext cx="1141242" cy="1141242"/>
            <a:chOff x="6050280" y="2316480"/>
            <a:chExt cx="1618488" cy="1618488"/>
          </a:xfrm>
        </p:grpSpPr>
        <p:sp>
          <p:nvSpPr>
            <p:cNvPr id="98" name="Oval 97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105"/>
          <p:cNvGrpSpPr/>
          <p:nvPr/>
        </p:nvGrpSpPr>
        <p:grpSpPr>
          <a:xfrm>
            <a:off x="1007598" y="247356"/>
            <a:ext cx="973602" cy="973602"/>
            <a:chOff x="5486400" y="1905000"/>
            <a:chExt cx="1380744" cy="1380744"/>
          </a:xfrm>
        </p:grpSpPr>
        <p:sp>
          <p:nvSpPr>
            <p:cNvPr id="107" name="Oval 106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113"/>
          <p:cNvGrpSpPr/>
          <p:nvPr/>
        </p:nvGrpSpPr>
        <p:grpSpPr>
          <a:xfrm>
            <a:off x="76200" y="230358"/>
            <a:ext cx="838200" cy="838200"/>
            <a:chOff x="2286000" y="3124200"/>
            <a:chExt cx="1188720" cy="1188720"/>
          </a:xfrm>
        </p:grpSpPr>
        <p:sp>
          <p:nvSpPr>
            <p:cNvPr id="115" name="Oval 114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120"/>
          <p:cNvGrpSpPr/>
          <p:nvPr/>
        </p:nvGrpSpPr>
        <p:grpSpPr>
          <a:xfrm>
            <a:off x="1464798" y="1220958"/>
            <a:ext cx="973602" cy="973602"/>
            <a:chOff x="3941064" y="3788664"/>
            <a:chExt cx="1380744" cy="1380744"/>
          </a:xfrm>
        </p:grpSpPr>
        <p:sp>
          <p:nvSpPr>
            <p:cNvPr id="122" name="Oval 12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128"/>
          <p:cNvGrpSpPr/>
          <p:nvPr/>
        </p:nvGrpSpPr>
        <p:grpSpPr>
          <a:xfrm>
            <a:off x="2057400" y="230358"/>
            <a:ext cx="1141242" cy="1141242"/>
            <a:chOff x="4495800" y="2819400"/>
            <a:chExt cx="1618488" cy="1618488"/>
          </a:xfrm>
        </p:grpSpPr>
        <p:sp>
          <p:nvSpPr>
            <p:cNvPr id="130" name="Oval 129"/>
            <p:cNvSpPr/>
            <p:nvPr userDrawn="1"/>
          </p:nvSpPr>
          <p:spPr>
            <a:xfrm>
              <a:off x="4617720" y="294132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118"/>
            <p:cNvGrpSpPr/>
            <p:nvPr userDrawn="1"/>
          </p:nvGrpSpPr>
          <p:grpSpPr>
            <a:xfrm>
              <a:off x="4495800" y="2819400"/>
              <a:ext cx="1618488" cy="1618488"/>
              <a:chOff x="4495800" y="2819400"/>
              <a:chExt cx="1618488" cy="1618488"/>
            </a:xfrm>
          </p:grpSpPr>
          <p:sp>
            <p:nvSpPr>
              <p:cNvPr id="132" name="Oval 131"/>
              <p:cNvSpPr/>
              <p:nvPr userDrawn="1"/>
            </p:nvSpPr>
            <p:spPr>
              <a:xfrm>
                <a:off x="5190744" y="3514344"/>
                <a:ext cx="265176" cy="265176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 userDrawn="1"/>
            </p:nvSpPr>
            <p:spPr>
              <a:xfrm>
                <a:off x="4715256" y="3038856"/>
                <a:ext cx="1188720" cy="11887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 userDrawn="1"/>
            </p:nvSpPr>
            <p:spPr>
              <a:xfrm>
                <a:off x="4831080" y="3154680"/>
                <a:ext cx="960120" cy="9601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 userDrawn="1"/>
            </p:nvSpPr>
            <p:spPr>
              <a:xfrm>
                <a:off x="4953000" y="3276600"/>
                <a:ext cx="731520" cy="731520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 userDrawn="1"/>
            </p:nvSpPr>
            <p:spPr>
              <a:xfrm>
                <a:off x="5074920" y="3398520"/>
                <a:ext cx="484632" cy="484632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 userDrawn="1"/>
            </p:nvSpPr>
            <p:spPr>
              <a:xfrm>
                <a:off x="5288280" y="3611880"/>
                <a:ext cx="73152" cy="73152"/>
              </a:xfrm>
              <a:prstGeom prst="ellipse">
                <a:avLst/>
              </a:prstGeom>
              <a:solidFill>
                <a:srgbClr val="CC6600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Oval 137"/>
              <p:cNvSpPr/>
              <p:nvPr userDrawn="1"/>
            </p:nvSpPr>
            <p:spPr>
              <a:xfrm>
                <a:off x="4495800" y="2819400"/>
                <a:ext cx="1618488" cy="1618488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230358" y="990600"/>
            <a:ext cx="1141242" cy="1141242"/>
            <a:chOff x="6050280" y="2316480"/>
            <a:chExt cx="1618488" cy="1618488"/>
          </a:xfrm>
        </p:grpSpPr>
        <p:sp>
          <p:nvSpPr>
            <p:cNvPr id="8" name="Oval 7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7598" y="169398"/>
            <a:ext cx="973602" cy="973602"/>
            <a:chOff x="5486400" y="1905000"/>
            <a:chExt cx="1380744" cy="1380744"/>
          </a:xfrm>
        </p:grpSpPr>
        <p:sp>
          <p:nvSpPr>
            <p:cNvPr id="17" name="Oval 16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152400"/>
            <a:ext cx="838200" cy="838200"/>
            <a:chOff x="2286000" y="3124200"/>
            <a:chExt cx="1188720" cy="1188720"/>
          </a:xfrm>
        </p:grpSpPr>
        <p:sp>
          <p:nvSpPr>
            <p:cNvPr id="25" name="Oval 24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64798" y="1143000"/>
            <a:ext cx="973602" cy="973602"/>
            <a:chOff x="3941064" y="3788664"/>
            <a:chExt cx="1380744" cy="1380744"/>
          </a:xfrm>
        </p:grpSpPr>
        <p:sp>
          <p:nvSpPr>
            <p:cNvPr id="32" name="Oval 3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57400" y="152400"/>
            <a:ext cx="1141242" cy="1141242"/>
            <a:chOff x="4495800" y="2819400"/>
            <a:chExt cx="1618488" cy="1618488"/>
          </a:xfrm>
        </p:grpSpPr>
        <p:sp>
          <p:nvSpPr>
            <p:cNvPr id="40" name="Oval 39"/>
            <p:cNvSpPr/>
            <p:nvPr userDrawn="1"/>
          </p:nvSpPr>
          <p:spPr>
            <a:xfrm>
              <a:off x="4617720" y="294132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118"/>
            <p:cNvGrpSpPr/>
            <p:nvPr userDrawn="1"/>
          </p:nvGrpSpPr>
          <p:grpSpPr>
            <a:xfrm>
              <a:off x="4495800" y="2819400"/>
              <a:ext cx="1618488" cy="1618488"/>
              <a:chOff x="4495800" y="2819400"/>
              <a:chExt cx="1618488" cy="1618488"/>
            </a:xfrm>
          </p:grpSpPr>
          <p:sp>
            <p:nvSpPr>
              <p:cNvPr id="42" name="Oval 41"/>
              <p:cNvSpPr/>
              <p:nvPr userDrawn="1"/>
            </p:nvSpPr>
            <p:spPr>
              <a:xfrm>
                <a:off x="5190744" y="3514344"/>
                <a:ext cx="265176" cy="265176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 userDrawn="1"/>
            </p:nvSpPr>
            <p:spPr>
              <a:xfrm>
                <a:off x="4715256" y="3038856"/>
                <a:ext cx="1188720" cy="11887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 userDrawn="1"/>
            </p:nvSpPr>
            <p:spPr>
              <a:xfrm>
                <a:off x="4831080" y="3154680"/>
                <a:ext cx="960120" cy="9601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 userDrawn="1"/>
            </p:nvSpPr>
            <p:spPr>
              <a:xfrm>
                <a:off x="4953000" y="3276600"/>
                <a:ext cx="731520" cy="731520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 userDrawn="1"/>
            </p:nvSpPr>
            <p:spPr>
              <a:xfrm>
                <a:off x="5074920" y="3398520"/>
                <a:ext cx="484632" cy="484632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 userDrawn="1"/>
            </p:nvSpPr>
            <p:spPr>
              <a:xfrm>
                <a:off x="5288280" y="3611880"/>
                <a:ext cx="73152" cy="73152"/>
              </a:xfrm>
              <a:prstGeom prst="ellipse">
                <a:avLst/>
              </a:prstGeom>
              <a:solidFill>
                <a:srgbClr val="CC6600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 userDrawn="1"/>
            </p:nvSpPr>
            <p:spPr>
              <a:xfrm>
                <a:off x="4495800" y="2819400"/>
                <a:ext cx="1618488" cy="1618488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CFAA1CC-8532-4B9A-9B69-0B89775951EB}" type="datetimeFigureOut">
              <a:rPr lang="id-ID" smtClean="0"/>
              <a:pPr/>
              <a:t>23/03/2015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D82BA1B-E7DD-42D3-A315-9A5B47DB16AF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7" name="Group 210"/>
          <p:cNvGrpSpPr/>
          <p:nvPr/>
        </p:nvGrpSpPr>
        <p:grpSpPr>
          <a:xfrm>
            <a:off x="609600" y="5638800"/>
            <a:ext cx="838200" cy="838200"/>
            <a:chOff x="6050280" y="2316480"/>
            <a:chExt cx="1618488" cy="1618488"/>
          </a:xfrm>
        </p:grpSpPr>
        <p:sp>
          <p:nvSpPr>
            <p:cNvPr id="212" name="Oval 211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13" name="Oval 212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4" name="Oval 213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5" name="Oval 214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6" name="Oval 215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7" name="Oval 216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8" name="Oval 217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19" name="Oval 218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8" name="Group 219"/>
          <p:cNvGrpSpPr/>
          <p:nvPr/>
        </p:nvGrpSpPr>
        <p:grpSpPr>
          <a:xfrm>
            <a:off x="76200" y="5181600"/>
            <a:ext cx="677189" cy="677189"/>
            <a:chOff x="5486400" y="1905000"/>
            <a:chExt cx="1380744" cy="1380744"/>
          </a:xfrm>
        </p:grpSpPr>
        <p:sp>
          <p:nvSpPr>
            <p:cNvPr id="221" name="Oval 220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22" name="Oval 221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3" name="Oval 222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4" name="Oval 223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5" name="Oval 224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6" name="Oval 225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7" name="Oval 226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9" name="Group 227"/>
          <p:cNvGrpSpPr/>
          <p:nvPr/>
        </p:nvGrpSpPr>
        <p:grpSpPr>
          <a:xfrm>
            <a:off x="76200" y="5908299"/>
            <a:ext cx="492501" cy="492501"/>
            <a:chOff x="2286000" y="3124200"/>
            <a:chExt cx="1188720" cy="1188720"/>
          </a:xfrm>
        </p:grpSpPr>
        <p:sp>
          <p:nvSpPr>
            <p:cNvPr id="229" name="Oval 228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0" name="Oval 229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1" name="Oval 230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2" name="Oval 231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3" name="Oval 232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4" name="Oval 233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0" name="Group 234"/>
          <p:cNvGrpSpPr/>
          <p:nvPr/>
        </p:nvGrpSpPr>
        <p:grpSpPr>
          <a:xfrm>
            <a:off x="1474061" y="5562600"/>
            <a:ext cx="430939" cy="430939"/>
            <a:chOff x="8214360" y="2194560"/>
            <a:chExt cx="960120" cy="960120"/>
          </a:xfrm>
        </p:grpSpPr>
        <p:sp>
          <p:nvSpPr>
            <p:cNvPr id="236" name="Oval 235"/>
            <p:cNvSpPr/>
            <p:nvPr userDrawn="1"/>
          </p:nvSpPr>
          <p:spPr>
            <a:xfrm>
              <a:off x="8574024" y="2554224"/>
              <a:ext cx="265176" cy="265176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7" name="Oval 236"/>
            <p:cNvSpPr/>
            <p:nvPr userDrawn="1"/>
          </p:nvSpPr>
          <p:spPr>
            <a:xfrm>
              <a:off x="8214360" y="2194560"/>
              <a:ext cx="960120" cy="9601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8" name="Oval 237"/>
            <p:cNvSpPr/>
            <p:nvPr userDrawn="1"/>
          </p:nvSpPr>
          <p:spPr>
            <a:xfrm>
              <a:off x="8336280" y="23164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9" name="Oval 238"/>
            <p:cNvSpPr/>
            <p:nvPr userDrawn="1"/>
          </p:nvSpPr>
          <p:spPr>
            <a:xfrm>
              <a:off x="8458200" y="2438400"/>
              <a:ext cx="484632" cy="484632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0" name="Oval 239"/>
            <p:cNvSpPr/>
            <p:nvPr userDrawn="1"/>
          </p:nvSpPr>
          <p:spPr>
            <a:xfrm>
              <a:off x="8671560" y="2651760"/>
              <a:ext cx="73152" cy="73152"/>
            </a:xfrm>
            <a:prstGeom prst="ellipse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1" name="Group 240"/>
          <p:cNvGrpSpPr/>
          <p:nvPr/>
        </p:nvGrpSpPr>
        <p:grpSpPr>
          <a:xfrm>
            <a:off x="1418525" y="6096000"/>
            <a:ext cx="715075" cy="715075"/>
            <a:chOff x="3941064" y="3788664"/>
            <a:chExt cx="1380744" cy="1380744"/>
          </a:xfrm>
        </p:grpSpPr>
        <p:sp>
          <p:nvSpPr>
            <p:cNvPr id="242" name="Oval 24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43" name="Oval 24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4" name="Oval 24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5" name="Oval 24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6" name="Oval 24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7" name="Oval 24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8" name="Oval 24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2" name="Group 258"/>
          <p:cNvGrpSpPr/>
          <p:nvPr/>
        </p:nvGrpSpPr>
        <p:grpSpPr>
          <a:xfrm>
            <a:off x="7467600" y="0"/>
            <a:ext cx="677189" cy="677189"/>
            <a:chOff x="5486400" y="1905000"/>
            <a:chExt cx="1380744" cy="1380744"/>
          </a:xfrm>
        </p:grpSpPr>
        <p:sp>
          <p:nvSpPr>
            <p:cNvPr id="260" name="Oval 259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1" name="Oval 260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2" name="Oval 261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3" name="Oval 262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4" name="Oval 263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5" name="Oval 264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6" name="Oval 265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3" name="Group 266"/>
          <p:cNvGrpSpPr/>
          <p:nvPr/>
        </p:nvGrpSpPr>
        <p:grpSpPr>
          <a:xfrm>
            <a:off x="8686800" y="940661"/>
            <a:ext cx="430939" cy="430939"/>
            <a:chOff x="8214360" y="2194560"/>
            <a:chExt cx="960120" cy="960120"/>
          </a:xfrm>
        </p:grpSpPr>
        <p:sp>
          <p:nvSpPr>
            <p:cNvPr id="268" name="Oval 267"/>
            <p:cNvSpPr/>
            <p:nvPr userDrawn="1"/>
          </p:nvSpPr>
          <p:spPr>
            <a:xfrm>
              <a:off x="8574024" y="2554224"/>
              <a:ext cx="265176" cy="265176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9" name="Oval 268"/>
            <p:cNvSpPr/>
            <p:nvPr userDrawn="1"/>
          </p:nvSpPr>
          <p:spPr>
            <a:xfrm>
              <a:off x="8214360" y="2194560"/>
              <a:ext cx="960120" cy="9601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0" name="Oval 269"/>
            <p:cNvSpPr/>
            <p:nvPr userDrawn="1"/>
          </p:nvSpPr>
          <p:spPr>
            <a:xfrm>
              <a:off x="8336280" y="23164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1" name="Oval 270"/>
            <p:cNvSpPr/>
            <p:nvPr userDrawn="1"/>
          </p:nvSpPr>
          <p:spPr>
            <a:xfrm>
              <a:off x="8458200" y="2438400"/>
              <a:ext cx="484632" cy="484632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2" name="Oval 271"/>
            <p:cNvSpPr/>
            <p:nvPr userDrawn="1"/>
          </p:nvSpPr>
          <p:spPr>
            <a:xfrm>
              <a:off x="8671560" y="2651760"/>
              <a:ext cx="73152" cy="73152"/>
            </a:xfrm>
            <a:prstGeom prst="ellipse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4" name="Group 272"/>
          <p:cNvGrpSpPr/>
          <p:nvPr/>
        </p:nvGrpSpPr>
        <p:grpSpPr>
          <a:xfrm>
            <a:off x="8229600" y="76200"/>
            <a:ext cx="838200" cy="838200"/>
            <a:chOff x="4495800" y="2819400"/>
            <a:chExt cx="1618488" cy="1618488"/>
          </a:xfrm>
        </p:grpSpPr>
        <p:sp>
          <p:nvSpPr>
            <p:cNvPr id="274" name="Oval 273"/>
            <p:cNvSpPr/>
            <p:nvPr userDrawn="1"/>
          </p:nvSpPr>
          <p:spPr>
            <a:xfrm>
              <a:off x="4617720" y="294132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5" name="Group 118"/>
            <p:cNvGrpSpPr/>
            <p:nvPr userDrawn="1"/>
          </p:nvGrpSpPr>
          <p:grpSpPr>
            <a:xfrm>
              <a:off x="4495800" y="2819400"/>
              <a:ext cx="1618488" cy="1618488"/>
              <a:chOff x="4495800" y="2819400"/>
              <a:chExt cx="1618488" cy="1618488"/>
            </a:xfrm>
          </p:grpSpPr>
          <p:sp>
            <p:nvSpPr>
              <p:cNvPr id="276" name="Oval 275"/>
              <p:cNvSpPr/>
              <p:nvPr userDrawn="1"/>
            </p:nvSpPr>
            <p:spPr>
              <a:xfrm>
                <a:off x="5190744" y="3514344"/>
                <a:ext cx="265176" cy="265176"/>
              </a:xfrm>
              <a:prstGeom prst="ellipse">
                <a:avLst/>
              </a:prstGeom>
              <a:noFill/>
              <a:ln w="28575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77" name="Oval 276"/>
              <p:cNvSpPr/>
              <p:nvPr userDrawn="1"/>
            </p:nvSpPr>
            <p:spPr>
              <a:xfrm>
                <a:off x="4715256" y="3038856"/>
                <a:ext cx="1188720" cy="1188720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78" name="Oval 277"/>
              <p:cNvSpPr/>
              <p:nvPr userDrawn="1"/>
            </p:nvSpPr>
            <p:spPr>
              <a:xfrm>
                <a:off x="4831080" y="3154680"/>
                <a:ext cx="960120" cy="960120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79" name="Oval 278"/>
              <p:cNvSpPr/>
              <p:nvPr userDrawn="1"/>
            </p:nvSpPr>
            <p:spPr>
              <a:xfrm>
                <a:off x="4953000" y="3276600"/>
                <a:ext cx="731520" cy="731520"/>
              </a:xfrm>
              <a:prstGeom prst="ellipse">
                <a:avLst/>
              </a:prstGeom>
              <a:noFill/>
              <a:ln w="28575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80" name="Oval 279"/>
              <p:cNvSpPr/>
              <p:nvPr userDrawn="1"/>
            </p:nvSpPr>
            <p:spPr>
              <a:xfrm>
                <a:off x="5074920" y="3398520"/>
                <a:ext cx="484632" cy="484632"/>
              </a:xfrm>
              <a:prstGeom prst="ellipse">
                <a:avLst/>
              </a:prstGeom>
              <a:noFill/>
              <a:ln w="28575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81" name="Oval 280"/>
              <p:cNvSpPr/>
              <p:nvPr userDrawn="1"/>
            </p:nvSpPr>
            <p:spPr>
              <a:xfrm>
                <a:off x="5288280" y="3611880"/>
                <a:ext cx="73152" cy="73152"/>
              </a:xfrm>
              <a:prstGeom prst="ellipse">
                <a:avLst/>
              </a:prstGeom>
              <a:solidFill>
                <a:srgbClr val="CC66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82" name="Oval 281"/>
              <p:cNvSpPr/>
              <p:nvPr userDrawn="1"/>
            </p:nvSpPr>
            <p:spPr>
              <a:xfrm>
                <a:off x="4495800" y="2819400"/>
                <a:ext cx="1618488" cy="1618488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Contoh Soal EVM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Penjelasan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Bila anggaran sesuai rencna maka anggaran total proyek adalah $73.000 dengan durasi proyek 12 minggu</a:t>
            </a:r>
          </a:p>
          <a:p>
            <a:r>
              <a:rPr lang="id-ID" dirty="0" smtClean="0"/>
              <a:t>Dalam keadaan aktual, pada minggu ke 6 kurva EV berada di bawah kurva PV </a:t>
            </a:r>
            <a:r>
              <a:rPr lang="id-ID" dirty="0" smtClean="0">
                <a:sym typeface="Wingdings" pitchFamily="2" charset="2"/>
              </a:rPr>
              <a:t> proyek mengalami keterlambatan (SV)</a:t>
            </a:r>
          </a:p>
          <a:p>
            <a:r>
              <a:rPr lang="id-ID" dirty="0" smtClean="0">
                <a:sym typeface="Wingdings" pitchFamily="2" charset="2"/>
              </a:rPr>
              <a:t>Kurva AC diatas kuva EV pembiayaan aktual proyek melebihi biaya  yang dianggarkan (CV)</a:t>
            </a:r>
          </a:p>
          <a:p>
            <a:r>
              <a:rPr lang="id-ID" dirty="0" smtClean="0">
                <a:sym typeface="Wingdings" pitchFamily="2" charset="2"/>
              </a:rPr>
              <a:t>Penyelesaian proyek bertambah dari 12 minggu menjadi 17,6 minggu (Schedule overrun)</a:t>
            </a:r>
          </a:p>
          <a:p>
            <a:r>
              <a:rPr lang="id-ID" dirty="0" smtClean="0"/>
              <a:t>Earned value pada baseline minggu ke 6 </a:t>
            </a:r>
            <a:r>
              <a:rPr lang="id-ID" dirty="0" smtClean="0">
                <a:sym typeface="Wingdings" pitchFamily="2" charset="2"/>
              </a:rPr>
              <a:t> $ 20.500, sehingga defisit $27.500 -$20.500 = $7000</a:t>
            </a:r>
            <a:endParaRPr lang="id-ID" dirty="0" smtClean="0"/>
          </a:p>
          <a:p>
            <a:endParaRPr lang="id-ID" dirty="0" smtClean="0">
              <a:sym typeface="Wingdings" pitchFamily="2" charset="2"/>
            </a:endParaRPr>
          </a:p>
          <a:p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Schedule performance index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6" y="1714488"/>
          <a:ext cx="6885389" cy="2926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14512"/>
                <a:gridCol w="1423614"/>
                <a:gridCol w="1414062"/>
                <a:gridCol w="1288971"/>
                <a:gridCol w="104423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MINGGU KE-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PV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EV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AC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CPI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3000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1750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0,86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2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6000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3000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3750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0,8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3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10000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5500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7000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0,79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17500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11500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13500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0,86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5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27000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15500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19500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0,8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6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39500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20500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27500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0,75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471488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PV, EV, dan AC di akumulasikan secara kumulatif</a:t>
            </a:r>
            <a:endParaRPr lang="id-ID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715272" y="1714487"/>
          <a:ext cx="1044230" cy="300039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44230"/>
              </a:tblGrid>
              <a:tr h="61173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SPI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0,5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0,5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0,55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0,66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0,58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0,52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429388" y="1285860"/>
            <a:ext cx="2500330" cy="34290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1214414" y="5357826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SPI= EV/PV</a:t>
            </a:r>
          </a:p>
          <a:p>
            <a:r>
              <a:rPr lang="id-ID" sz="2400" dirty="0" smtClean="0"/>
              <a:t>CPI= EV/AC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Grafik SPI dan CPI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7500990" cy="558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Sumber </a:t>
            </a:r>
            <a:r>
              <a:rPr lang="id-ID" dirty="0" smtClean="0">
                <a:sym typeface="Wingdings" pitchFamily="2" charset="2"/>
              </a:rPr>
              <a:t>Buku Manajemen Proyek, Perencanaan, Penjadwalan&amp;Pengendalian Proyek,  Ir. Abrar Husen, MT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7215240" cy="2626995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443048"/>
                <a:gridCol w="1443048"/>
                <a:gridCol w="1443048"/>
                <a:gridCol w="1443048"/>
                <a:gridCol w="144304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PERIODE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PV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% kinerja</a:t>
                      </a:r>
                      <a:endParaRPr lang="id-ID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EV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AC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3000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50%</a:t>
                      </a:r>
                      <a:endParaRPr lang="id-ID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1500</a:t>
                      </a:r>
                      <a:endParaRPr lang="id-ID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1750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2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3000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2000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3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4000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3250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7500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6500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5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9500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6000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6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12500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8000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4214818"/>
          <a:ext cx="3500462" cy="225171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714512"/>
                <a:gridCol w="1785950"/>
              </a:tblGrid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7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48500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8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57500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9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64000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69000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11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71000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12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73000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57355" y="642918"/>
          <a:ext cx="5357851" cy="524446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013996"/>
                <a:gridCol w="1172970"/>
                <a:gridCol w="1172970"/>
                <a:gridCol w="1172970"/>
                <a:gridCol w="824945"/>
              </a:tblGrid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MINGGU KE- 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 smtClean="0"/>
                        <a:t>PV 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 smtClean="0"/>
                        <a:t>EV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 smtClean="0"/>
                        <a:t>AC 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CPI 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1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3000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1500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1750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0,86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2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6000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3000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3750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0,8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3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10000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5500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7000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0,79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17500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11500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13500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0,86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5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27000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15500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19500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0,8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6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39500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20500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27500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0,75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7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48500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8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57500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/>
                        <a:t>9</a:t>
                      </a:r>
                      <a:endParaRPr lang="id-ID" sz="24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64000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10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69000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11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71000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400" u="none" strike="noStrike" dirty="0"/>
                        <a:t>12</a:t>
                      </a:r>
                      <a:endParaRPr lang="id-ID" sz="2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/>
                        <a:t>73000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d-ID" sz="2000" u="none" strike="noStrike" dirty="0" smtClean="0">
                          <a:sym typeface="Wingdings" pitchFamily="2" charset="2"/>
                        </a:rPr>
                        <a:t> BCAC</a:t>
                      </a:r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no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PV/BCWS </a:t>
            </a:r>
            <a:r>
              <a:rPr lang="id-ID" dirty="0" smtClean="0">
                <a:sym typeface="Wingdings" pitchFamily="2" charset="2"/>
              </a:rPr>
              <a:t> anggaran rencana sampai periode tertentu terhadap volume </a:t>
            </a:r>
            <a:r>
              <a:rPr lang="id-ID" b="1" dirty="0" smtClean="0">
                <a:sym typeface="Wingdings" pitchFamily="2" charset="2"/>
              </a:rPr>
              <a:t>rencana proyek yang akan dikerjakan </a:t>
            </a:r>
            <a:r>
              <a:rPr lang="id-ID" dirty="0" smtClean="0">
                <a:sym typeface="Wingdings" pitchFamily="2" charset="2"/>
              </a:rPr>
              <a:t>atau  realisasi dari volume dan biaya pekerjaan</a:t>
            </a:r>
          </a:p>
          <a:p>
            <a:r>
              <a:rPr lang="id-ID" dirty="0" smtClean="0">
                <a:sym typeface="Wingdings" pitchFamily="2" charset="2"/>
              </a:rPr>
              <a:t>EV/BCWP anggaran rencana proyek pada periode tertentu terhadap </a:t>
            </a:r>
            <a:r>
              <a:rPr lang="id-ID" b="1" dirty="0" smtClean="0">
                <a:sym typeface="Wingdings" pitchFamily="2" charset="2"/>
              </a:rPr>
              <a:t>apa yang telah dikerjakan pada volume pekerjaan aktual</a:t>
            </a:r>
          </a:p>
          <a:p>
            <a:r>
              <a:rPr lang="id-ID" dirty="0" smtClean="0">
                <a:sym typeface="Wingdings" pitchFamily="2" charset="2"/>
              </a:rPr>
              <a:t>AC/ACWP </a:t>
            </a:r>
            <a:r>
              <a:rPr lang="id-ID" b="1" dirty="0" smtClean="0">
                <a:sym typeface="Wingdings" pitchFamily="2" charset="2"/>
              </a:rPr>
              <a:t> anggaran aktual yang dihabiskan  </a:t>
            </a:r>
            <a:r>
              <a:rPr lang="id-ID" dirty="0" smtClean="0">
                <a:sym typeface="Wingdings" pitchFamily="2" charset="2"/>
              </a:rPr>
              <a:t>untuk pelaksanaan pekerjaan pada keadaan volume pekerjaan aktual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d-ID" dirty="0" smtClean="0"/>
              <a:t>Soal no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r>
              <a:rPr lang="id-ID" sz="2400" dirty="0" smtClean="0"/>
              <a:t>Pada minggu ke 6</a:t>
            </a:r>
          </a:p>
          <a:p>
            <a:r>
              <a:rPr lang="id-ID" sz="2400" dirty="0" smtClean="0"/>
              <a:t>PV atau BCWS atau rencana anggaran biaya total proyek  (BCAC) = $73.000</a:t>
            </a:r>
          </a:p>
          <a:p>
            <a:r>
              <a:rPr lang="id-ID" sz="2400" dirty="0" smtClean="0"/>
              <a:t>PV atau BCWS akhir bulan ke -6 (cost rencana dan volume rencana)</a:t>
            </a:r>
          </a:p>
          <a:p>
            <a:pPr>
              <a:buNone/>
            </a:pPr>
            <a:r>
              <a:rPr lang="id-ID" sz="2400" dirty="0" smtClean="0"/>
              <a:t>	PV 6th = $3000 + $3000 + $4000 + $7500 + $9.500 + $12.500 = $39.500</a:t>
            </a:r>
          </a:p>
          <a:p>
            <a:r>
              <a:rPr lang="id-ID" sz="2400" dirty="0" smtClean="0"/>
              <a:t>EV atau BCWP akhir bulan ke -6 (cost rencana dan volume aktual)</a:t>
            </a:r>
          </a:p>
          <a:p>
            <a:pPr>
              <a:buNone/>
            </a:pPr>
            <a:r>
              <a:rPr lang="id-ID" sz="2400" dirty="0" smtClean="0"/>
              <a:t>	EV 6th = $1500 + $1500 + $2500 + $6000 + $4000 + $5000 = $20.500</a:t>
            </a:r>
          </a:p>
          <a:p>
            <a:r>
              <a:rPr lang="id-ID" sz="2400" dirty="0" smtClean="0"/>
              <a:t>ACWP akhir bulan ke -6 (cost rencana dan volume aktual)</a:t>
            </a:r>
          </a:p>
          <a:p>
            <a:pPr>
              <a:buNone/>
            </a:pPr>
            <a:r>
              <a:rPr lang="id-ID" sz="2400" dirty="0" smtClean="0"/>
              <a:t>	AC 6th = $1750 + $2000 + $3250 + $6500 + $6000 + $8000 = $27.500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Kinerja jadwal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Kinerja Jadwal Proyek :</a:t>
            </a:r>
          </a:p>
          <a:p>
            <a:pPr>
              <a:buNone/>
            </a:pPr>
            <a:r>
              <a:rPr lang="id-ID" dirty="0" smtClean="0"/>
              <a:t>Penyimpangan Jadwal</a:t>
            </a:r>
          </a:p>
          <a:p>
            <a:r>
              <a:rPr lang="id-ID" dirty="0" smtClean="0"/>
              <a:t>SV = EV 6th – PV 6th = $20.500- $19.000 = -$19.000 &lt;0</a:t>
            </a:r>
          </a:p>
          <a:p>
            <a:r>
              <a:rPr lang="id-ID" dirty="0" smtClean="0"/>
              <a:t>Indeks kinerja jadwal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SPI = EV 6th / PV 6th  = 20.500 / 39.500 = 0,5189 &lt;1</a:t>
            </a:r>
          </a:p>
          <a:p>
            <a:pPr>
              <a:buNone/>
            </a:pPr>
            <a:r>
              <a:rPr lang="id-ID" dirty="0" smtClean="0"/>
              <a:t>Jadwal aktual lebih lambat dari jadwal rencana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Kinerja biaya 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Kinerja biaya proyek</a:t>
            </a:r>
          </a:p>
          <a:p>
            <a:pPr>
              <a:buNone/>
            </a:pPr>
            <a:r>
              <a:rPr lang="id-ID" dirty="0" smtClean="0"/>
              <a:t>	Penyimpangan Biaya </a:t>
            </a:r>
          </a:p>
          <a:p>
            <a:pPr>
              <a:buNone/>
            </a:pPr>
            <a:r>
              <a:rPr lang="id-ID" dirty="0" smtClean="0"/>
              <a:t>	CV = EV 6th – AC 6th  = $20.500 - $27.500 = -$7000 &lt; 0</a:t>
            </a:r>
          </a:p>
          <a:p>
            <a:r>
              <a:rPr lang="id-ID" dirty="0" smtClean="0"/>
              <a:t>Indeks Kinerja Biaya</a:t>
            </a:r>
          </a:p>
          <a:p>
            <a:pPr>
              <a:buNone/>
            </a:pPr>
            <a:r>
              <a:rPr lang="id-ID" dirty="0" smtClean="0"/>
              <a:t>	CPI = EV 6 th / AC 6 th = $20.500 / 27.500 = 0,745 &lt;1</a:t>
            </a:r>
          </a:p>
          <a:p>
            <a:pPr>
              <a:buNone/>
            </a:pPr>
            <a:r>
              <a:rPr lang="id-ID" dirty="0" smtClean="0"/>
              <a:t>Pembiayaan aktual melampaui rencana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>
            <a:normAutofit fontScale="92500" lnSpcReduction="10000"/>
          </a:bodyPr>
          <a:lstStyle/>
          <a:p>
            <a:r>
              <a:rPr lang="id-ID" sz="2800" b="1" dirty="0" smtClean="0"/>
              <a:t>Perkiraan jadwal penyelesaian proyek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ECD = (sisa waktu / SPI) + waktu terpakai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	= (12-6)/ 0,5189 + 6 = 17,6 minggu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	terjadi keterlambatan 100-17,6/12 = -46,7%</a:t>
            </a:r>
          </a:p>
          <a:p>
            <a:pPr>
              <a:buNone/>
            </a:pPr>
            <a:endParaRPr lang="id-ID" sz="2800" dirty="0" smtClean="0"/>
          </a:p>
          <a:p>
            <a:r>
              <a:rPr lang="id-ID" sz="2800" b="1" dirty="0" smtClean="0"/>
              <a:t>Perkiraan Biaya penyelesaian Proyek</a:t>
            </a:r>
          </a:p>
          <a:p>
            <a:pPr>
              <a:buNone/>
            </a:pPr>
            <a:r>
              <a:rPr lang="id-ID" sz="2800" dirty="0" smtClean="0"/>
              <a:t>	Forecasted cost at completion = (sisa anggaran/CPI) </a:t>
            </a:r>
          </a:p>
          <a:p>
            <a:pPr>
              <a:buNone/>
            </a:pPr>
            <a:r>
              <a:rPr lang="id-ID" sz="2800" dirty="0" smtClean="0"/>
              <a:t>	Forecasted cost to completion = (sisa anggaran/CPI) + AC</a:t>
            </a:r>
          </a:p>
          <a:p>
            <a:pPr>
              <a:buNone/>
            </a:pPr>
            <a:r>
              <a:rPr lang="id-ID" sz="2800" dirty="0" smtClean="0"/>
              <a:t>	EAC atau FCTC = (sisa anggaran/CPI) + AC 6th</a:t>
            </a:r>
          </a:p>
          <a:p>
            <a:pPr>
              <a:buNone/>
            </a:pPr>
            <a:r>
              <a:rPr lang="id-ID" sz="2800" dirty="0"/>
              <a:t>	 </a:t>
            </a:r>
            <a:r>
              <a:rPr lang="id-ID" sz="2800" dirty="0" smtClean="0"/>
              <a:t> 		   = (Total Biaya (BCAC) – AC 6th)/ CPI + AC 6th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id-ID" sz="2800" dirty="0" smtClean="0"/>
              <a:t>                     = ($73.000 - $20.500)/0,745 + $27.500</a:t>
            </a:r>
          </a:p>
          <a:p>
            <a:pPr>
              <a:buNone/>
            </a:pPr>
            <a:r>
              <a:rPr lang="id-ID" sz="2800" dirty="0"/>
              <a:t>	 </a:t>
            </a:r>
            <a:r>
              <a:rPr lang="id-ID" sz="2800" dirty="0" smtClean="0"/>
              <a:t>                    = $97.970</a:t>
            </a:r>
          </a:p>
          <a:p>
            <a:pPr>
              <a:buNone/>
            </a:pPr>
            <a:r>
              <a:rPr lang="id-ID" sz="2800" dirty="0" smtClean="0"/>
              <a:t>Terjadi penambahan biaya 100-$97.970/$73.000 = -34,2%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d-ID" dirty="0" smtClean="0"/>
              <a:t>S Curve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66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blac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redblack</Template>
  <TotalTime>873</TotalTime>
  <Words>396</Words>
  <Application>Microsoft Office PowerPoint</Application>
  <PresentationFormat>On-screen Show (4:3)</PresentationFormat>
  <Paragraphs>196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redblack</vt:lpstr>
      <vt:lpstr>Contoh Soal EVM</vt:lpstr>
      <vt:lpstr>Slide 2</vt:lpstr>
      <vt:lpstr>Slide 3</vt:lpstr>
      <vt:lpstr>Soal no 1</vt:lpstr>
      <vt:lpstr>Soal no 2</vt:lpstr>
      <vt:lpstr>Kinerja jadwal</vt:lpstr>
      <vt:lpstr>Kinerja biaya proyek</vt:lpstr>
      <vt:lpstr>Slide 8</vt:lpstr>
      <vt:lpstr>S Curve</vt:lpstr>
      <vt:lpstr>Penjelasan</vt:lpstr>
      <vt:lpstr>Tabel Schedule performance index</vt:lpstr>
      <vt:lpstr>Grafik SPI dan CPI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Jawaban quiz</dc:title>
  <dc:creator>Lenovo</dc:creator>
  <cp:lastModifiedBy>Lenovo</cp:lastModifiedBy>
  <cp:revision>16</cp:revision>
  <dcterms:created xsi:type="dcterms:W3CDTF">2011-05-18T04:44:39Z</dcterms:created>
  <dcterms:modified xsi:type="dcterms:W3CDTF">2015-03-23T05:03:04Z</dcterms:modified>
</cp:coreProperties>
</file>