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404" r:id="rId2"/>
    <p:sldId id="331" r:id="rId3"/>
    <p:sldId id="356" r:id="rId4"/>
    <p:sldId id="370" r:id="rId5"/>
    <p:sldId id="373" r:id="rId6"/>
    <p:sldId id="378" r:id="rId7"/>
    <p:sldId id="379" r:id="rId8"/>
    <p:sldId id="406" r:id="rId9"/>
    <p:sldId id="405" r:id="rId10"/>
    <p:sldId id="380" r:id="rId11"/>
    <p:sldId id="408" r:id="rId12"/>
    <p:sldId id="381" r:id="rId13"/>
    <p:sldId id="377" r:id="rId14"/>
    <p:sldId id="407" r:id="rId15"/>
    <p:sldId id="382" r:id="rId16"/>
    <p:sldId id="387" r:id="rId17"/>
    <p:sldId id="394" r:id="rId18"/>
    <p:sldId id="384" r:id="rId19"/>
    <p:sldId id="385" r:id="rId20"/>
    <p:sldId id="410" r:id="rId21"/>
    <p:sldId id="412" r:id="rId22"/>
    <p:sldId id="413" r:id="rId23"/>
    <p:sldId id="414" r:id="rId24"/>
    <p:sldId id="415" r:id="rId25"/>
    <p:sldId id="416" r:id="rId26"/>
    <p:sldId id="418" r:id="rId27"/>
    <p:sldId id="417" r:id="rId28"/>
    <p:sldId id="390" r:id="rId29"/>
    <p:sldId id="409" r:id="rId30"/>
    <p:sldId id="391" r:id="rId31"/>
    <p:sldId id="395" r:id="rId32"/>
  </p:sldIdLst>
  <p:sldSz cx="9144000" cy="6858000" type="screen4x3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CFFFF"/>
    <a:srgbClr val="00CC00"/>
    <a:srgbClr val="3333FF"/>
    <a:srgbClr val="6600FF"/>
    <a:srgbClr val="0000FF"/>
    <a:srgbClr val="FFF2BD"/>
    <a:srgbClr val="FFEC9D"/>
    <a:srgbClr val="C0FC68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>
        <p:scale>
          <a:sx n="50" d="100"/>
          <a:sy n="50" d="100"/>
        </p:scale>
        <p:origin x="-1008" y="-78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84" y="-78"/>
      </p:cViewPr>
      <p:guideLst>
        <p:guide orient="horz" pos="310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b="1"/>
            </a:lvl1pPr>
          </a:lstStyle>
          <a:p>
            <a:pPr>
              <a:defRPr/>
            </a:pPr>
            <a:fld id="{1199230B-011E-4D82-A4E2-2F17C48E89CB}" type="datetime1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b="1"/>
            </a:lvl1pPr>
          </a:lstStyle>
          <a:p>
            <a:pPr>
              <a:defRPr/>
            </a:pPr>
            <a:fld id="{6B51290E-8858-4371-BAEC-5DBACA57E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b="1"/>
            </a:lvl1pPr>
          </a:lstStyle>
          <a:p>
            <a:pPr>
              <a:defRPr/>
            </a:pPr>
            <a:fld id="{734EC315-1838-44BA-B0D5-439D0BFFEB51}" type="datetime1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41363"/>
            <a:ext cx="49355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89475"/>
            <a:ext cx="502920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b="1"/>
            </a:lvl1pPr>
          </a:lstStyle>
          <a:p>
            <a:pPr>
              <a:defRPr/>
            </a:pPr>
            <a:fld id="{96B8DA78-FF79-4580-8FF5-673A7D251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2E47D-F7E7-4587-81D8-F18C5A9433B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97649-050E-4FC8-9D31-006FB93F0F3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55333-657A-4A3C-A6F2-895D9D6B768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E07184-9E63-4424-9007-4302786C63F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2F918-422D-4677-AC65-F91724C37C1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0DFE03-2130-456A-A22E-10169844E96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B03FE-6DAE-41AE-81BE-B360CE42A9E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DA12EB-D156-4ADC-894C-883AA5C43FD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BEC9BD-B172-4224-ABF9-1DDF6B7C69B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4B1DD-792F-45DA-BC7F-1B8520ABF7D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A0C75-65CF-4A07-A6F6-2DCA5F9B9A8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A9966-E07C-490E-A8CF-98AE9A2A584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37A1B-2B5B-4244-BB7E-0E6480178B6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99C99-5AFE-432B-A17A-8276D7C7424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6C8F7-4C22-44CF-85C4-2FF340ABEDB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DFD583-1150-4FC2-9A3B-5DA6AA129B7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F70C8-7E1E-4914-816C-8C03E276CD3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68114-7DD8-4CC4-A373-9A48BE7A3DE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27C154-2915-41DF-A9F4-45EC52CB7B1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565FA-1680-417F-A036-CB14559CDE7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85FC2-48E1-405C-95C7-96DAA5A251D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586FC-7B10-452B-ABDC-1F76DED7DB3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AA7ED4-A995-411D-9FCC-B570B3136E8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CAD25A-CE45-4B36-835B-E82FD207285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B188C-E7C1-4D9D-A02B-255B00F040D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4417B-EC72-45F4-833F-E5D2FCD5504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56C4C-E5FB-4499-86AC-BABA270BAEA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CA1A05-CE34-479D-B92A-E2F8BF75C6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484097-E82E-45F4-A286-1D611B7C36D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6D0A7-62F2-4B4E-9726-99AE2EBE367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D47D44-61E3-4BC0-BE53-A8866F1CBE7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4DF2BCE-3B60-427A-95A5-B247B3E14709}" type="datetime1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Prepared by :                                           Prijatna Gunawan, MBA.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20DE33B-4326-4A43-B4BA-D97F17B19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AutoShape 19"/>
          <p:cNvSpPr>
            <a:spLocks noChangeArrowheads="1"/>
          </p:cNvSpPr>
          <p:nvPr userDrawn="1"/>
        </p:nvSpPr>
        <p:spPr bwMode="auto">
          <a:xfrm flipH="1">
            <a:off x="228600" y="1905000"/>
            <a:ext cx="8915400" cy="4953000"/>
          </a:xfrm>
          <a:prstGeom prst="rtTriangl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d-ID" sz="1700"/>
          </a:p>
        </p:txBody>
      </p:sp>
      <p:sp>
        <p:nvSpPr>
          <p:cNvPr id="64528" name="Freeform 16"/>
          <p:cNvSpPr>
            <a:spLocks/>
          </p:cNvSpPr>
          <p:nvPr userDrawn="1"/>
        </p:nvSpPr>
        <p:spPr bwMode="auto">
          <a:xfrm>
            <a:off x="0" y="1828800"/>
            <a:ext cx="9144000" cy="5029200"/>
          </a:xfrm>
          <a:custGeom>
            <a:avLst/>
            <a:gdLst/>
            <a:ahLst/>
            <a:cxnLst>
              <a:cxn ang="0">
                <a:pos x="5760" y="0"/>
              </a:cxn>
              <a:cxn ang="0">
                <a:pos x="4896" y="1296"/>
              </a:cxn>
              <a:cxn ang="0">
                <a:pos x="2640" y="2448"/>
              </a:cxn>
              <a:cxn ang="0">
                <a:pos x="0" y="2928"/>
              </a:cxn>
            </a:cxnLst>
            <a:rect l="0" t="0" r="r" b="b"/>
            <a:pathLst>
              <a:path w="5760" h="2928">
                <a:moveTo>
                  <a:pt x="5760" y="0"/>
                </a:moveTo>
                <a:cubicBezTo>
                  <a:pt x="5588" y="444"/>
                  <a:pt x="5416" y="888"/>
                  <a:pt x="4896" y="1296"/>
                </a:cubicBezTo>
                <a:cubicBezTo>
                  <a:pt x="4376" y="1704"/>
                  <a:pt x="3456" y="2176"/>
                  <a:pt x="2640" y="2448"/>
                </a:cubicBezTo>
                <a:cubicBezTo>
                  <a:pt x="1824" y="2720"/>
                  <a:pt x="912" y="2824"/>
                  <a:pt x="0" y="2928"/>
                </a:cubicBezTo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id-ID"/>
          </a:p>
        </p:txBody>
      </p:sp>
      <p:sp>
        <p:nvSpPr>
          <p:cNvPr id="64532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64534" name="Text Box 22"/>
          <p:cNvSpPr txBox="1">
            <a:spLocks noChangeArrowheads="1"/>
          </p:cNvSpPr>
          <p:nvPr userDrawn="1"/>
        </p:nvSpPr>
        <p:spPr bwMode="auto">
          <a:xfrm>
            <a:off x="6962775" y="6507163"/>
            <a:ext cx="21812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700" i="1"/>
              <a:t>Project Management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 rot="-1467064">
            <a:off x="965200" y="1889125"/>
            <a:ext cx="7112000" cy="2936875"/>
          </a:xfrm>
          <a:prstGeom prst="ellipse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6600" b="1">
              <a:solidFill>
                <a:schemeClr val="bg1"/>
              </a:solidFill>
              <a:latin typeface="AvantGarde Md BT" pitchFamily="34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224088" y="2971800"/>
            <a:ext cx="46926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latin typeface="Arial Black" pitchFamily="34" charset="0"/>
              </a:rPr>
              <a:t>Manajemen</a:t>
            </a:r>
            <a:r>
              <a:rPr lang="en-US" sz="4800" b="1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  <a:p>
            <a:r>
              <a:rPr lang="en-US" sz="4800" b="1">
                <a:solidFill>
                  <a:schemeClr val="bg1"/>
                </a:solidFill>
                <a:latin typeface="Arial Black" pitchFamily="34" charset="0"/>
              </a:rPr>
              <a:t>Proyek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1"/>
          <p:cNvSpPr>
            <a:spLocks noChangeArrowheads="1"/>
          </p:cNvSpPr>
          <p:nvPr/>
        </p:nvSpPr>
        <p:spPr bwMode="auto">
          <a:xfrm>
            <a:off x="2819400" y="4800600"/>
            <a:ext cx="2743200" cy="914400"/>
          </a:xfrm>
          <a:prstGeom prst="rect">
            <a:avLst/>
          </a:prstGeom>
          <a:solidFill>
            <a:srgbClr val="FFF2BD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192088"/>
            <a:ext cx="2209800" cy="396875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Soal Probabilistic.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0" y="762000"/>
            <a:ext cx="76962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170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609600"/>
            <a:ext cx="7848600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lphaLcPeriod"/>
              <a:tabLst>
                <a:tab pos="400050" algn="l"/>
              </a:tabLst>
            </a:pPr>
            <a:r>
              <a:rPr lang="en-US" sz="1700"/>
              <a:t>Berdasarkan data sebelumnya bisa dikatakan bahwa lintasan disebut </a:t>
            </a:r>
          </a:p>
          <a:p>
            <a:pPr marL="457200" indent="-457200">
              <a:tabLst>
                <a:tab pos="400050" algn="l"/>
              </a:tabLst>
            </a:pPr>
            <a:r>
              <a:rPr lang="en-US" sz="1700" b="1"/>
              <a:t>        independent </a:t>
            </a:r>
            <a:r>
              <a:rPr lang="en-US" sz="1700"/>
              <a:t>karena dari data diatas lintasan yang menunjukkan selesai lebih dari satu lintasan ( no activity is on more than one path)</a:t>
            </a:r>
          </a:p>
          <a:p>
            <a:pPr marL="457200" indent="-457200">
              <a:tabLst>
                <a:tab pos="400050" algn="l"/>
              </a:tabLst>
            </a:pPr>
            <a:r>
              <a:rPr lang="en-US" sz="1700"/>
              <a:t>b.    Berapa probabiltas proyek bisa selesai dalam waktu 17 minggu dari sejak start?</a:t>
            </a:r>
          </a:p>
          <a:p>
            <a:pPr marL="457200" indent="-457200">
              <a:tabLst>
                <a:tab pos="400050" algn="l"/>
              </a:tabLst>
            </a:pPr>
            <a:r>
              <a:rPr lang="en-US" sz="1700"/>
              <a:t>c.    Berapa probabiltas proyek bisa selesai dalam waktu 15 minggu dari sejak start? </a:t>
            </a:r>
          </a:p>
          <a:p>
            <a:pPr marL="457200" indent="-457200">
              <a:buFontTx/>
              <a:buAutoNum type="alphaLcPeriod" startAt="4"/>
              <a:tabLst>
                <a:tab pos="400050" algn="l"/>
              </a:tabLst>
            </a:pPr>
            <a:r>
              <a:rPr lang="en-US" sz="1700"/>
              <a:t>Berapa probabiltas proyek </a:t>
            </a:r>
            <a:r>
              <a:rPr lang="en-US" sz="1700" b="1"/>
              <a:t>tidak akan bisa</a:t>
            </a:r>
            <a:r>
              <a:rPr lang="en-US" sz="1700"/>
              <a:t> selesai dalam waktu 15 minggu dari sejak start? </a:t>
            </a:r>
          </a:p>
          <a:p>
            <a:pPr marL="457200" indent="-457200">
              <a:tabLst>
                <a:tab pos="400050" algn="l"/>
              </a:tabLst>
            </a:pPr>
            <a:endParaRPr lang="en-US" sz="1700"/>
          </a:p>
          <a:p>
            <a:pPr marL="457200" indent="-457200">
              <a:tabLst>
                <a:tab pos="400050" algn="l"/>
              </a:tabLst>
            </a:pPr>
            <a:r>
              <a:rPr lang="en-US" sz="1700"/>
              <a:t>Untuk menjawab b, c, d kita bisa gambarkan letak distribusi lintasan </a:t>
            </a:r>
          </a:p>
          <a:p>
            <a:pPr marL="457200" indent="-457200">
              <a:tabLst>
                <a:tab pos="400050" algn="l"/>
              </a:tabLst>
            </a:pPr>
            <a:r>
              <a:rPr lang="en-US" sz="1700"/>
              <a:t>yang kemungkinan overlap dengan waktu spesifik tadi sebagai berikut :</a:t>
            </a:r>
          </a:p>
        </p:txBody>
      </p:sp>
      <p:sp>
        <p:nvSpPr>
          <p:cNvPr id="12294" name="Text Box 28"/>
          <p:cNvSpPr txBox="1">
            <a:spLocks noChangeArrowheads="1"/>
          </p:cNvSpPr>
          <p:nvPr/>
        </p:nvSpPr>
        <p:spPr bwMode="auto">
          <a:xfrm>
            <a:off x="304800" y="4038600"/>
            <a:ext cx="76962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/>
              <a:t>lintasan A-B-C dan G-H-I  berada dikiri dari waktu maka keduanya </a:t>
            </a:r>
          </a:p>
          <a:p>
            <a:r>
              <a:rPr lang="en-US" sz="1700"/>
              <a:t>akan selesai pada minggu 17.  Sedangkan D-E-F overlap, maka</a:t>
            </a:r>
          </a:p>
          <a:p>
            <a:r>
              <a:rPr lang="en-US" sz="1700"/>
              <a:t>harus dihitung sbb:</a:t>
            </a:r>
          </a:p>
          <a:p>
            <a:r>
              <a:rPr lang="en-US" sz="1700" b="1"/>
              <a:t>        			        17 - 16</a:t>
            </a:r>
          </a:p>
          <a:p>
            <a:r>
              <a:rPr lang="en-US" sz="1700" b="1"/>
              <a:t>			Z = -----------  = + 1.00</a:t>
            </a:r>
          </a:p>
          <a:p>
            <a:r>
              <a:rPr lang="en-US" sz="1700" b="1"/>
              <a:t>			         1.00</a:t>
            </a:r>
          </a:p>
        </p:txBody>
      </p:sp>
      <p:sp>
        <p:nvSpPr>
          <p:cNvPr id="12295" name="Text Box 29"/>
          <p:cNvSpPr txBox="1">
            <a:spLocks noChangeArrowheads="1"/>
          </p:cNvSpPr>
          <p:nvPr/>
        </p:nvSpPr>
        <p:spPr bwMode="auto">
          <a:xfrm>
            <a:off x="1295400" y="5897563"/>
            <a:ext cx="5969000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Dari tabel Z= 1.00 maka Probability = </a:t>
            </a:r>
            <a:r>
              <a:rPr lang="en-US" sz="1700" b="1"/>
              <a:t>0.8413  atau  84,13 %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3400" y="990600"/>
            <a:ext cx="7162800" cy="5029200"/>
          </a:xfrm>
          <a:prstGeom prst="rect">
            <a:avLst/>
          </a:prstGeom>
          <a:solidFill>
            <a:srgbClr val="FFF2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15" name="Line 6"/>
          <p:cNvSpPr>
            <a:spLocks noChangeShapeType="1"/>
          </p:cNvSpPr>
          <p:nvPr/>
        </p:nvSpPr>
        <p:spPr bwMode="auto">
          <a:xfrm>
            <a:off x="2133600" y="2362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16" name="Line 7"/>
          <p:cNvSpPr>
            <a:spLocks noChangeShapeType="1"/>
          </p:cNvSpPr>
          <p:nvPr/>
        </p:nvSpPr>
        <p:spPr bwMode="auto">
          <a:xfrm>
            <a:off x="2133600" y="4038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2133600" y="5387975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18" name="Freeform 9"/>
          <p:cNvSpPr>
            <a:spLocks/>
          </p:cNvSpPr>
          <p:nvPr/>
        </p:nvSpPr>
        <p:spPr bwMode="auto">
          <a:xfrm>
            <a:off x="1981200" y="1524000"/>
            <a:ext cx="1828800" cy="762000"/>
          </a:xfrm>
          <a:custGeom>
            <a:avLst/>
            <a:gdLst>
              <a:gd name="T0" fmla="*/ 0 w 1056"/>
              <a:gd name="T1" fmla="*/ 1099704398 h 528"/>
              <a:gd name="T2" fmla="*/ 863768381 w 1056"/>
              <a:gd name="T3" fmla="*/ 799785377 h 528"/>
              <a:gd name="T4" fmla="*/ 1727535030 w 1056"/>
              <a:gd name="T5" fmla="*/ 0 h 528"/>
              <a:gd name="T6" fmla="*/ 2147483647 w 1056"/>
              <a:gd name="T7" fmla="*/ 799785377 h 528"/>
              <a:gd name="T8" fmla="*/ 2147483647 w 1056"/>
              <a:gd name="T9" fmla="*/ 109970439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528"/>
              <a:gd name="T17" fmla="*/ 1056 w 1056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528">
                <a:moveTo>
                  <a:pt x="0" y="528"/>
                </a:moveTo>
                <a:cubicBezTo>
                  <a:pt x="96" y="500"/>
                  <a:pt x="192" y="472"/>
                  <a:pt x="288" y="384"/>
                </a:cubicBezTo>
                <a:cubicBezTo>
                  <a:pt x="384" y="296"/>
                  <a:pt x="488" y="0"/>
                  <a:pt x="576" y="0"/>
                </a:cubicBezTo>
                <a:cubicBezTo>
                  <a:pt x="664" y="0"/>
                  <a:pt x="736" y="296"/>
                  <a:pt x="816" y="384"/>
                </a:cubicBezTo>
                <a:cubicBezTo>
                  <a:pt x="896" y="472"/>
                  <a:pt x="976" y="500"/>
                  <a:pt x="1056" y="52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19" name="Freeform 10"/>
          <p:cNvSpPr>
            <a:spLocks/>
          </p:cNvSpPr>
          <p:nvPr/>
        </p:nvSpPr>
        <p:spPr bwMode="auto">
          <a:xfrm>
            <a:off x="3505200" y="3124200"/>
            <a:ext cx="2133600" cy="838200"/>
          </a:xfrm>
          <a:custGeom>
            <a:avLst/>
            <a:gdLst>
              <a:gd name="T0" fmla="*/ 0 w 1056"/>
              <a:gd name="T1" fmla="*/ 1330642282 h 528"/>
              <a:gd name="T2" fmla="*/ 1175684277 w 1056"/>
              <a:gd name="T3" fmla="*/ 967739949 h 528"/>
              <a:gd name="T4" fmla="*/ 2147483647 w 1056"/>
              <a:gd name="T5" fmla="*/ 0 h 528"/>
              <a:gd name="T6" fmla="*/ 2147483647 w 1056"/>
              <a:gd name="T7" fmla="*/ 967739949 h 528"/>
              <a:gd name="T8" fmla="*/ 2147483647 w 1056"/>
              <a:gd name="T9" fmla="*/ 1330642282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528"/>
              <a:gd name="T17" fmla="*/ 1056 w 1056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528">
                <a:moveTo>
                  <a:pt x="0" y="528"/>
                </a:moveTo>
                <a:cubicBezTo>
                  <a:pt x="96" y="500"/>
                  <a:pt x="192" y="472"/>
                  <a:pt x="288" y="384"/>
                </a:cubicBezTo>
                <a:cubicBezTo>
                  <a:pt x="384" y="296"/>
                  <a:pt x="488" y="0"/>
                  <a:pt x="576" y="0"/>
                </a:cubicBezTo>
                <a:cubicBezTo>
                  <a:pt x="664" y="0"/>
                  <a:pt x="736" y="296"/>
                  <a:pt x="816" y="384"/>
                </a:cubicBezTo>
                <a:cubicBezTo>
                  <a:pt x="896" y="472"/>
                  <a:pt x="976" y="500"/>
                  <a:pt x="1056" y="52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20" name="Freeform 11"/>
          <p:cNvSpPr>
            <a:spLocks/>
          </p:cNvSpPr>
          <p:nvPr/>
        </p:nvSpPr>
        <p:spPr bwMode="auto">
          <a:xfrm>
            <a:off x="2667000" y="4495800"/>
            <a:ext cx="1981200" cy="815975"/>
          </a:xfrm>
          <a:custGeom>
            <a:avLst/>
            <a:gdLst>
              <a:gd name="T0" fmla="*/ 0 w 1056"/>
              <a:gd name="T1" fmla="*/ 1261013441 h 528"/>
              <a:gd name="T2" fmla="*/ 1013727133 w 1056"/>
              <a:gd name="T3" fmla="*/ 917100228 h 528"/>
              <a:gd name="T4" fmla="*/ 2027456143 w 1056"/>
              <a:gd name="T5" fmla="*/ 0 h 528"/>
              <a:gd name="T6" fmla="*/ 2147483647 w 1056"/>
              <a:gd name="T7" fmla="*/ 917100228 h 528"/>
              <a:gd name="T8" fmla="*/ 2147483647 w 1056"/>
              <a:gd name="T9" fmla="*/ 1261013441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528"/>
              <a:gd name="T17" fmla="*/ 1056 w 1056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528">
                <a:moveTo>
                  <a:pt x="0" y="528"/>
                </a:moveTo>
                <a:cubicBezTo>
                  <a:pt x="96" y="500"/>
                  <a:pt x="192" y="472"/>
                  <a:pt x="288" y="384"/>
                </a:cubicBezTo>
                <a:cubicBezTo>
                  <a:pt x="384" y="296"/>
                  <a:pt x="488" y="0"/>
                  <a:pt x="576" y="0"/>
                </a:cubicBezTo>
                <a:cubicBezTo>
                  <a:pt x="664" y="0"/>
                  <a:pt x="736" y="296"/>
                  <a:pt x="816" y="384"/>
                </a:cubicBezTo>
                <a:cubicBezTo>
                  <a:pt x="896" y="472"/>
                  <a:pt x="976" y="500"/>
                  <a:pt x="1056" y="52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21" name="Line 12"/>
          <p:cNvSpPr>
            <a:spLocks noChangeShapeType="1"/>
          </p:cNvSpPr>
          <p:nvPr/>
        </p:nvSpPr>
        <p:spPr bwMode="auto">
          <a:xfrm flipV="1">
            <a:off x="28956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22" name="Line 13"/>
          <p:cNvSpPr>
            <a:spLocks noChangeShapeType="1"/>
          </p:cNvSpPr>
          <p:nvPr/>
        </p:nvSpPr>
        <p:spPr bwMode="auto">
          <a:xfrm flipV="1">
            <a:off x="46482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23" name="Line 14"/>
          <p:cNvSpPr>
            <a:spLocks noChangeShapeType="1"/>
          </p:cNvSpPr>
          <p:nvPr/>
        </p:nvSpPr>
        <p:spPr bwMode="auto">
          <a:xfrm flipV="1">
            <a:off x="3657600" y="51593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24" name="Line 15"/>
          <p:cNvSpPr>
            <a:spLocks noChangeShapeType="1"/>
          </p:cNvSpPr>
          <p:nvPr/>
        </p:nvSpPr>
        <p:spPr bwMode="auto">
          <a:xfrm>
            <a:off x="5181600" y="2209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25" name="Text Box 16"/>
          <p:cNvSpPr txBox="1">
            <a:spLocks noChangeArrowheads="1"/>
          </p:cNvSpPr>
          <p:nvPr/>
        </p:nvSpPr>
        <p:spPr bwMode="auto">
          <a:xfrm>
            <a:off x="2590800" y="3048000"/>
            <a:ext cx="6064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10.0</a:t>
            </a:r>
          </a:p>
        </p:txBody>
      </p:sp>
      <p:sp>
        <p:nvSpPr>
          <p:cNvPr id="13326" name="Text Box 17"/>
          <p:cNvSpPr txBox="1">
            <a:spLocks noChangeArrowheads="1"/>
          </p:cNvSpPr>
          <p:nvPr/>
        </p:nvSpPr>
        <p:spPr bwMode="auto">
          <a:xfrm>
            <a:off x="4422775" y="3992563"/>
            <a:ext cx="6064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16.0</a:t>
            </a:r>
          </a:p>
        </p:txBody>
      </p:sp>
      <p:sp>
        <p:nvSpPr>
          <p:cNvPr id="13327" name="Text Box 18"/>
          <p:cNvSpPr txBox="1">
            <a:spLocks noChangeArrowheads="1"/>
          </p:cNvSpPr>
          <p:nvPr/>
        </p:nvSpPr>
        <p:spPr bwMode="auto">
          <a:xfrm>
            <a:off x="3355975" y="5364163"/>
            <a:ext cx="6064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13.5</a:t>
            </a:r>
          </a:p>
        </p:txBody>
      </p:sp>
      <p:sp>
        <p:nvSpPr>
          <p:cNvPr id="13328" name="Text Box 19"/>
          <p:cNvSpPr txBox="1">
            <a:spLocks noChangeArrowheads="1"/>
          </p:cNvSpPr>
          <p:nvPr/>
        </p:nvSpPr>
        <p:spPr bwMode="auto">
          <a:xfrm>
            <a:off x="4572000" y="1554163"/>
            <a:ext cx="11953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17 minggu</a:t>
            </a:r>
          </a:p>
        </p:txBody>
      </p:sp>
      <p:sp>
        <p:nvSpPr>
          <p:cNvPr id="13329" name="Text Box 20"/>
          <p:cNvSpPr txBox="1">
            <a:spLocks noChangeArrowheads="1"/>
          </p:cNvSpPr>
          <p:nvPr/>
        </p:nvSpPr>
        <p:spPr bwMode="auto">
          <a:xfrm>
            <a:off x="5811838" y="2057400"/>
            <a:ext cx="8937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minggu</a:t>
            </a:r>
          </a:p>
        </p:txBody>
      </p:sp>
      <p:sp>
        <p:nvSpPr>
          <p:cNvPr id="13330" name="Text Box 21"/>
          <p:cNvSpPr txBox="1">
            <a:spLocks noChangeArrowheads="1"/>
          </p:cNvSpPr>
          <p:nvPr/>
        </p:nvSpPr>
        <p:spPr bwMode="auto">
          <a:xfrm>
            <a:off x="5811838" y="3657600"/>
            <a:ext cx="8937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minggu</a:t>
            </a:r>
          </a:p>
        </p:txBody>
      </p:sp>
      <p:sp>
        <p:nvSpPr>
          <p:cNvPr id="13331" name="Text Box 22"/>
          <p:cNvSpPr txBox="1">
            <a:spLocks noChangeArrowheads="1"/>
          </p:cNvSpPr>
          <p:nvPr/>
        </p:nvSpPr>
        <p:spPr bwMode="auto">
          <a:xfrm>
            <a:off x="5811838" y="5006975"/>
            <a:ext cx="8937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minggu</a:t>
            </a:r>
          </a:p>
        </p:txBody>
      </p:sp>
      <p:sp>
        <p:nvSpPr>
          <p:cNvPr id="13332" name="Text Box 23"/>
          <p:cNvSpPr txBox="1">
            <a:spLocks noChangeArrowheads="1"/>
          </p:cNvSpPr>
          <p:nvPr/>
        </p:nvSpPr>
        <p:spPr bwMode="auto">
          <a:xfrm>
            <a:off x="1371600" y="1600200"/>
            <a:ext cx="6302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Path</a:t>
            </a:r>
          </a:p>
        </p:txBody>
      </p:sp>
      <p:sp>
        <p:nvSpPr>
          <p:cNvPr id="13333" name="Text Box 24"/>
          <p:cNvSpPr txBox="1">
            <a:spLocks noChangeArrowheads="1"/>
          </p:cNvSpPr>
          <p:nvPr/>
        </p:nvSpPr>
        <p:spPr bwMode="auto">
          <a:xfrm>
            <a:off x="1295400" y="2133600"/>
            <a:ext cx="7715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b="1"/>
              <a:t>A-B-C</a:t>
            </a:r>
          </a:p>
        </p:txBody>
      </p:sp>
      <p:sp>
        <p:nvSpPr>
          <p:cNvPr id="13334" name="Text Box 25"/>
          <p:cNvSpPr txBox="1">
            <a:spLocks noChangeArrowheads="1"/>
          </p:cNvSpPr>
          <p:nvPr/>
        </p:nvSpPr>
        <p:spPr bwMode="auto">
          <a:xfrm>
            <a:off x="1295400" y="3886200"/>
            <a:ext cx="7588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b="1"/>
              <a:t>D-E-F</a:t>
            </a:r>
          </a:p>
        </p:txBody>
      </p:sp>
      <p:sp>
        <p:nvSpPr>
          <p:cNvPr id="13335" name="Text Box 26"/>
          <p:cNvSpPr txBox="1">
            <a:spLocks noChangeArrowheads="1"/>
          </p:cNvSpPr>
          <p:nvPr/>
        </p:nvSpPr>
        <p:spPr bwMode="auto">
          <a:xfrm>
            <a:off x="1295400" y="5159375"/>
            <a:ext cx="7112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b="1"/>
              <a:t>G-H-I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5"/>
          <p:cNvSpPr>
            <a:spLocks noChangeArrowheads="1"/>
          </p:cNvSpPr>
          <p:nvPr/>
        </p:nvSpPr>
        <p:spPr bwMode="auto">
          <a:xfrm>
            <a:off x="304800" y="3048000"/>
            <a:ext cx="8610600" cy="2743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762000"/>
            <a:ext cx="76962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170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1700"/>
              <a:t>Buat lintasan yang dapat terjadi ( semua yang tercantum dalam network).</a:t>
            </a:r>
          </a:p>
          <a:p>
            <a:pPr marL="457200" indent="-457200">
              <a:buFontTx/>
              <a:buAutoNum type="arabicPeriod"/>
            </a:pPr>
            <a:r>
              <a:rPr lang="en-US" sz="1700"/>
              <a:t>Hitung Expected path duration dan standard deviasi untuk tiap lintasan.</a:t>
            </a:r>
          </a:p>
          <a:p>
            <a:pPr marL="457200" indent="-457200">
              <a:buFontTx/>
              <a:buAutoNum type="arabicPeriod"/>
            </a:pPr>
            <a:r>
              <a:rPr lang="en-US" sz="1700"/>
              <a:t>Hitung Z dengan rumus sbb :</a:t>
            </a:r>
          </a:p>
          <a:p>
            <a:pPr marL="457200" indent="-457200">
              <a:buFontTx/>
              <a:buAutoNum type="arabicPeriod"/>
            </a:pPr>
            <a:endParaRPr lang="en-US" sz="1700"/>
          </a:p>
          <a:p>
            <a:pPr marL="457200" indent="-457200"/>
            <a:r>
              <a:rPr lang="en-US" sz="1700" b="1"/>
              <a:t>                                Waktu yang ditentukan – Expected path duration</a:t>
            </a:r>
          </a:p>
          <a:p>
            <a:pPr marL="457200" indent="-457200"/>
            <a:r>
              <a:rPr lang="en-US" sz="1700" b="1"/>
              <a:t>                 Z     =     -----------------------------------------------------------------</a:t>
            </a:r>
          </a:p>
          <a:p>
            <a:pPr marL="457200" indent="-457200"/>
            <a:r>
              <a:rPr lang="en-US" sz="1700" b="1"/>
              <a:t>                                       Standard deviasi lintasan dimaksud</a:t>
            </a:r>
          </a:p>
          <a:p>
            <a:pPr marL="457200" indent="-457200"/>
            <a:endParaRPr lang="en-US" sz="1700"/>
          </a:p>
          <a:p>
            <a:pPr marL="457200" indent="-457200"/>
            <a:r>
              <a:rPr lang="en-US" sz="1700"/>
              <a:t>4.	Hasilnya lihat pada  table Z, angka tadi menunujukan probabilitas yang dicari!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838200" y="1447800"/>
            <a:ext cx="62484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376238" y="3048000"/>
            <a:ext cx="6651625" cy="27559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b="1"/>
              <a:t>Path                         z                      P(selesai dalam waktu 17 mg)</a:t>
            </a:r>
          </a:p>
          <a:p>
            <a:r>
              <a:rPr lang="en-US" sz="1700" b="1"/>
              <a:t>                             </a:t>
            </a:r>
          </a:p>
          <a:p>
            <a:r>
              <a:rPr lang="en-US" sz="1700" b="1"/>
              <a:t>                           </a:t>
            </a:r>
            <a:r>
              <a:rPr lang="en-US" sz="1400" b="1"/>
              <a:t>17 - 10</a:t>
            </a:r>
          </a:p>
          <a:p>
            <a:r>
              <a:rPr lang="en-US" sz="1700" b="1"/>
              <a:t>A-B-C                </a:t>
            </a:r>
            <a:r>
              <a:rPr lang="en-US" sz="1400" b="1"/>
              <a:t>------------- =  + 7.22             </a:t>
            </a:r>
            <a:r>
              <a:rPr lang="en-US" b="1"/>
              <a:t>1.00       =   100 %</a:t>
            </a:r>
            <a:endParaRPr lang="en-US" sz="1400" b="1"/>
          </a:p>
          <a:p>
            <a:r>
              <a:rPr lang="en-US" sz="1400" b="1"/>
              <a:t>                                  0.97</a:t>
            </a:r>
          </a:p>
          <a:p>
            <a:r>
              <a:rPr lang="en-US" sz="1400" b="1"/>
              <a:t>                                 17 - 16</a:t>
            </a:r>
          </a:p>
          <a:p>
            <a:r>
              <a:rPr lang="en-US" sz="1700" b="1"/>
              <a:t>D-E-F                </a:t>
            </a:r>
            <a:r>
              <a:rPr lang="en-US" sz="1400" b="1"/>
              <a:t>------------  =  + 1.00             </a:t>
            </a:r>
            <a:r>
              <a:rPr lang="en-US" b="1"/>
              <a:t>0.8413   =   84.13 %</a:t>
            </a:r>
          </a:p>
          <a:p>
            <a:r>
              <a:rPr lang="en-US" sz="1400" b="1"/>
              <a:t>                                   1.00</a:t>
            </a:r>
          </a:p>
          <a:p>
            <a:r>
              <a:rPr lang="en-US" sz="1400" b="1"/>
              <a:t>                                17 – 13.5 </a:t>
            </a:r>
          </a:p>
          <a:p>
            <a:r>
              <a:rPr lang="en-US" sz="1700" b="1"/>
              <a:t>G-H-K                --</a:t>
            </a:r>
            <a:r>
              <a:rPr lang="en-US" sz="1400" b="1"/>
              <a:t>----------  =  + 3.27             </a:t>
            </a:r>
            <a:r>
              <a:rPr lang="en-US" b="1"/>
              <a:t>1.00      =    100 % </a:t>
            </a:r>
          </a:p>
          <a:p>
            <a:r>
              <a:rPr lang="en-US" sz="1400" b="1"/>
              <a:t>                                   1.07 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304800" y="35052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304800" y="3048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1447800" y="3048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3810000" y="3048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8915400" y="3048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>
            <a:off x="304800" y="3048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304800" y="5791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50" name="Rectangle 16"/>
          <p:cNvSpPr>
            <a:spLocks noChangeArrowheads="1"/>
          </p:cNvSpPr>
          <p:nvPr/>
        </p:nvSpPr>
        <p:spPr bwMode="auto">
          <a:xfrm>
            <a:off x="0" y="0"/>
            <a:ext cx="8534400" cy="4794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700"/>
              <a:t>Rumus umum menghitung Kemungkinan selesai dalam waktu tertentu, adalah sebagai berikut :</a:t>
            </a:r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53975" y="6019800"/>
            <a:ext cx="9090025" cy="6508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P ( </a:t>
            </a:r>
            <a:r>
              <a:rPr lang="en-US" sz="1400" b="1"/>
              <a:t>Selesai</a:t>
            </a:r>
            <a:r>
              <a:rPr lang="en-US" b="1"/>
              <a:t> dalam waktu 17 minggu) = </a:t>
            </a:r>
          </a:p>
          <a:p>
            <a:pPr algn="ctr"/>
            <a:r>
              <a:rPr lang="en-US" b="1"/>
              <a:t>P (path A-B-C) X P( path D-E-F) X P(path F-G-K)</a:t>
            </a:r>
          </a:p>
        </p:txBody>
      </p:sp>
      <p:sp>
        <p:nvSpPr>
          <p:cNvPr id="14352" name="Text Box 19"/>
          <p:cNvSpPr txBox="1">
            <a:spLocks noChangeArrowheads="1"/>
          </p:cNvSpPr>
          <p:nvPr/>
        </p:nvSpPr>
        <p:spPr bwMode="auto">
          <a:xfrm>
            <a:off x="6870700" y="3048000"/>
            <a:ext cx="16637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b="1"/>
              <a:t>  P( 17 minggu)</a:t>
            </a:r>
          </a:p>
        </p:txBody>
      </p:sp>
      <p:sp>
        <p:nvSpPr>
          <p:cNvPr id="14353" name="Line 20"/>
          <p:cNvSpPr>
            <a:spLocks noChangeShapeType="1"/>
          </p:cNvSpPr>
          <p:nvPr/>
        </p:nvSpPr>
        <p:spPr bwMode="auto">
          <a:xfrm>
            <a:off x="6858000" y="3048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54" name="Text Box 21"/>
          <p:cNvSpPr txBox="1">
            <a:spLocks noChangeArrowheads="1"/>
          </p:cNvSpPr>
          <p:nvPr/>
        </p:nvSpPr>
        <p:spPr bwMode="auto">
          <a:xfrm>
            <a:off x="6840538" y="4367213"/>
            <a:ext cx="21510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1.00 X 0.8413 X 1.00 </a:t>
            </a:r>
          </a:p>
          <a:p>
            <a:pPr algn="ctr"/>
            <a:endParaRPr lang="en-US" sz="1600" b="1"/>
          </a:p>
          <a:p>
            <a:pPr algn="ctr"/>
            <a:r>
              <a:rPr lang="en-US" sz="1600" b="1"/>
              <a:t>= 0.8413</a:t>
            </a:r>
          </a:p>
        </p:txBody>
      </p:sp>
      <p:sp>
        <p:nvSpPr>
          <p:cNvPr id="14355" name="Line 22"/>
          <p:cNvSpPr>
            <a:spLocks noChangeShapeType="1"/>
          </p:cNvSpPr>
          <p:nvPr/>
        </p:nvSpPr>
        <p:spPr bwMode="auto">
          <a:xfrm flipH="1">
            <a:off x="5334000" y="5410200"/>
            <a:ext cx="2286000" cy="533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76238" y="685800"/>
            <a:ext cx="6480175" cy="276542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b="1"/>
              <a:t>Path                         z                      P(selesai dalam waktu 15 mg)</a:t>
            </a:r>
          </a:p>
          <a:p>
            <a:r>
              <a:rPr lang="en-US" sz="1700" b="1"/>
              <a:t>                             </a:t>
            </a:r>
          </a:p>
          <a:p>
            <a:r>
              <a:rPr lang="en-US" sz="1700" b="1"/>
              <a:t>                           </a:t>
            </a:r>
            <a:r>
              <a:rPr lang="en-US" sz="1400" b="1"/>
              <a:t>15 - 10</a:t>
            </a:r>
          </a:p>
          <a:p>
            <a:r>
              <a:rPr lang="en-US" sz="1700" b="1"/>
              <a:t>A-B-C                </a:t>
            </a:r>
            <a:r>
              <a:rPr lang="en-US" sz="1400" b="1"/>
              <a:t>------------- =  + 5.15             </a:t>
            </a:r>
            <a:r>
              <a:rPr lang="en-US" b="1"/>
              <a:t>1.0000    =   100 %</a:t>
            </a:r>
            <a:endParaRPr lang="en-US" sz="1400" b="1"/>
          </a:p>
          <a:p>
            <a:r>
              <a:rPr lang="en-US" sz="1400" b="1"/>
              <a:t>                                  0.97</a:t>
            </a:r>
          </a:p>
          <a:p>
            <a:r>
              <a:rPr lang="en-US" sz="1400" b="1"/>
              <a:t>                                 15 - 16</a:t>
            </a:r>
          </a:p>
          <a:p>
            <a:r>
              <a:rPr lang="en-US" sz="1700" b="1"/>
              <a:t>D-E-F                </a:t>
            </a:r>
            <a:r>
              <a:rPr lang="en-US" sz="1400" b="1"/>
              <a:t>------------  =  - 1.00             </a:t>
            </a:r>
            <a:r>
              <a:rPr lang="en-US" b="1"/>
              <a:t>0.1587   =   15.87 %</a:t>
            </a:r>
          </a:p>
          <a:p>
            <a:r>
              <a:rPr lang="en-US" sz="1400" b="1"/>
              <a:t>                                   1.00</a:t>
            </a:r>
          </a:p>
          <a:p>
            <a:r>
              <a:rPr lang="en-US" sz="1400" b="1"/>
              <a:t>                                15 – 13.5 </a:t>
            </a:r>
          </a:p>
          <a:p>
            <a:r>
              <a:rPr lang="en-US" sz="1700" b="1"/>
              <a:t>G-H-I                --</a:t>
            </a:r>
            <a:r>
              <a:rPr lang="en-US" sz="1400" b="1"/>
              <a:t>----------  =  + 1.40            </a:t>
            </a:r>
            <a:r>
              <a:rPr lang="en-US" b="1"/>
              <a:t>0.9192  =    91.92 % </a:t>
            </a:r>
          </a:p>
          <a:p>
            <a:r>
              <a:rPr lang="en-US" sz="1400" b="1"/>
              <a:t>                                   1.07 </a:t>
            </a: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1600200" y="685800"/>
            <a:ext cx="0" cy="2743200"/>
          </a:xfrm>
          <a:prstGeom prst="line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3733800" y="685800"/>
            <a:ext cx="0" cy="2743200"/>
          </a:xfrm>
          <a:prstGeom prst="line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381000" y="1143000"/>
            <a:ext cx="6477000" cy="0"/>
          </a:xfrm>
          <a:prstGeom prst="line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6858000" y="739775"/>
            <a:ext cx="2195513" cy="268922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700" b="1"/>
              <a:t>  P( 15 minggu) = </a:t>
            </a:r>
          </a:p>
          <a:p>
            <a:pPr algn="ctr"/>
            <a:endParaRPr lang="en-US" sz="1700" b="1"/>
          </a:p>
          <a:p>
            <a:pPr algn="ctr"/>
            <a:endParaRPr lang="en-US" sz="1700" b="1"/>
          </a:p>
          <a:p>
            <a:pPr algn="ctr"/>
            <a:endParaRPr lang="en-US" sz="1700" b="1"/>
          </a:p>
          <a:p>
            <a:pPr algn="ctr"/>
            <a:endParaRPr lang="en-US" sz="1700" b="1"/>
          </a:p>
          <a:p>
            <a:pPr algn="ctr"/>
            <a:endParaRPr lang="en-US" sz="1700" b="1"/>
          </a:p>
          <a:p>
            <a:pPr algn="ctr"/>
            <a:r>
              <a:rPr lang="en-US" sz="1700" b="1"/>
              <a:t>1.00 X .1587 x .9192</a:t>
            </a:r>
          </a:p>
          <a:p>
            <a:pPr algn="ctr"/>
            <a:endParaRPr lang="en-US" sz="1700" b="1"/>
          </a:p>
          <a:p>
            <a:pPr algn="ctr"/>
            <a:r>
              <a:rPr lang="en-US" sz="1700" b="1"/>
              <a:t>= .1459</a:t>
            </a:r>
          </a:p>
          <a:p>
            <a:pPr algn="ctr"/>
            <a:endParaRPr lang="en-US" sz="1700" b="1"/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1143000" y="3773488"/>
            <a:ext cx="7350125" cy="1749425"/>
          </a:xfrm>
          <a:prstGeom prst="rect">
            <a:avLst/>
          </a:prstGeom>
          <a:solidFill>
            <a:srgbClr val="FCE9A4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Jadi  :</a:t>
            </a:r>
          </a:p>
          <a:p>
            <a:endParaRPr lang="en-US" b="1"/>
          </a:p>
          <a:p>
            <a:r>
              <a:rPr lang="en-US"/>
              <a:t>a. Probabilitas proyek selesai dalam waktu 15 minggu adalah = 0.1459</a:t>
            </a:r>
          </a:p>
          <a:p>
            <a:endParaRPr lang="en-US"/>
          </a:p>
          <a:p>
            <a:r>
              <a:rPr lang="en-US"/>
              <a:t>b. Probabilitas proyek tidak selesai dalam waktu 15 minggu    =</a:t>
            </a:r>
          </a:p>
          <a:p>
            <a:r>
              <a:rPr lang="en-US"/>
              <a:t>     1.000 – 0.1459 =  0.8541</a:t>
            </a:r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6934200" y="1295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2"/>
          <p:cNvSpPr>
            <a:spLocks noChangeArrowheads="1"/>
          </p:cNvSpPr>
          <p:nvPr/>
        </p:nvSpPr>
        <p:spPr bwMode="auto">
          <a:xfrm>
            <a:off x="685800" y="838200"/>
            <a:ext cx="6934200" cy="5181600"/>
          </a:xfrm>
          <a:prstGeom prst="rect">
            <a:avLst/>
          </a:prstGeom>
          <a:solidFill>
            <a:srgbClr val="FFF2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87" name="Line 11"/>
          <p:cNvSpPr>
            <a:spLocks noChangeShapeType="1"/>
          </p:cNvSpPr>
          <p:nvPr/>
        </p:nvSpPr>
        <p:spPr bwMode="auto">
          <a:xfrm>
            <a:off x="1981200" y="25908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88" name="Line 12"/>
          <p:cNvSpPr>
            <a:spLocks noChangeShapeType="1"/>
          </p:cNvSpPr>
          <p:nvPr/>
        </p:nvSpPr>
        <p:spPr bwMode="auto">
          <a:xfrm>
            <a:off x="1981200" y="3962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89" name="Line 13"/>
          <p:cNvSpPr>
            <a:spLocks noChangeShapeType="1"/>
          </p:cNvSpPr>
          <p:nvPr/>
        </p:nvSpPr>
        <p:spPr bwMode="auto">
          <a:xfrm>
            <a:off x="1981200" y="5287963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0" name="Freeform 14"/>
          <p:cNvSpPr>
            <a:spLocks/>
          </p:cNvSpPr>
          <p:nvPr/>
        </p:nvSpPr>
        <p:spPr bwMode="auto">
          <a:xfrm>
            <a:off x="1828800" y="1752600"/>
            <a:ext cx="1600200" cy="762000"/>
          </a:xfrm>
          <a:custGeom>
            <a:avLst/>
            <a:gdLst>
              <a:gd name="T0" fmla="*/ 0 w 1056"/>
              <a:gd name="T1" fmla="*/ 1099704398 h 528"/>
              <a:gd name="T2" fmla="*/ 661321932 w 1056"/>
              <a:gd name="T3" fmla="*/ 799785377 h 528"/>
              <a:gd name="T4" fmla="*/ 1322643865 w 1056"/>
              <a:gd name="T5" fmla="*/ 0 h 528"/>
              <a:gd name="T6" fmla="*/ 1873746202 w 1056"/>
              <a:gd name="T7" fmla="*/ 799785377 h 528"/>
              <a:gd name="T8" fmla="*/ 2147483647 w 1056"/>
              <a:gd name="T9" fmla="*/ 109970439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528"/>
              <a:gd name="T17" fmla="*/ 1056 w 1056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528">
                <a:moveTo>
                  <a:pt x="0" y="528"/>
                </a:moveTo>
                <a:cubicBezTo>
                  <a:pt x="96" y="500"/>
                  <a:pt x="192" y="472"/>
                  <a:pt x="288" y="384"/>
                </a:cubicBezTo>
                <a:cubicBezTo>
                  <a:pt x="384" y="296"/>
                  <a:pt x="488" y="0"/>
                  <a:pt x="576" y="0"/>
                </a:cubicBezTo>
                <a:cubicBezTo>
                  <a:pt x="664" y="0"/>
                  <a:pt x="736" y="296"/>
                  <a:pt x="816" y="384"/>
                </a:cubicBezTo>
                <a:cubicBezTo>
                  <a:pt x="896" y="472"/>
                  <a:pt x="976" y="500"/>
                  <a:pt x="1056" y="52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1" name="Freeform 15"/>
          <p:cNvSpPr>
            <a:spLocks/>
          </p:cNvSpPr>
          <p:nvPr/>
        </p:nvSpPr>
        <p:spPr bwMode="auto">
          <a:xfrm>
            <a:off x="3886200" y="3200400"/>
            <a:ext cx="2057400" cy="685800"/>
          </a:xfrm>
          <a:custGeom>
            <a:avLst/>
            <a:gdLst>
              <a:gd name="T0" fmla="*/ 0 w 1056"/>
              <a:gd name="T1" fmla="*/ 890760595 h 528"/>
              <a:gd name="T2" fmla="*/ 1093206096 w 1056"/>
              <a:gd name="T3" fmla="*/ 647826286 h 528"/>
              <a:gd name="T4" fmla="*/ 2147483647 w 1056"/>
              <a:gd name="T5" fmla="*/ 0 h 528"/>
              <a:gd name="T6" fmla="*/ 2147483647 w 1056"/>
              <a:gd name="T7" fmla="*/ 647826286 h 528"/>
              <a:gd name="T8" fmla="*/ 2147483647 w 1056"/>
              <a:gd name="T9" fmla="*/ 890760595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528"/>
              <a:gd name="T17" fmla="*/ 1056 w 1056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528">
                <a:moveTo>
                  <a:pt x="0" y="528"/>
                </a:moveTo>
                <a:cubicBezTo>
                  <a:pt x="96" y="500"/>
                  <a:pt x="192" y="472"/>
                  <a:pt x="288" y="384"/>
                </a:cubicBezTo>
                <a:cubicBezTo>
                  <a:pt x="384" y="296"/>
                  <a:pt x="488" y="0"/>
                  <a:pt x="576" y="0"/>
                </a:cubicBezTo>
                <a:cubicBezTo>
                  <a:pt x="664" y="0"/>
                  <a:pt x="736" y="296"/>
                  <a:pt x="816" y="384"/>
                </a:cubicBezTo>
                <a:cubicBezTo>
                  <a:pt x="896" y="472"/>
                  <a:pt x="976" y="500"/>
                  <a:pt x="1056" y="52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2" name="Freeform 16"/>
          <p:cNvSpPr>
            <a:spLocks/>
          </p:cNvSpPr>
          <p:nvPr/>
        </p:nvSpPr>
        <p:spPr bwMode="auto">
          <a:xfrm>
            <a:off x="2895600" y="4419600"/>
            <a:ext cx="1828800" cy="808038"/>
          </a:xfrm>
          <a:custGeom>
            <a:avLst/>
            <a:gdLst>
              <a:gd name="T0" fmla="*/ 0 w 1056"/>
              <a:gd name="T1" fmla="*/ 1236600965 h 528"/>
              <a:gd name="T2" fmla="*/ 863768381 w 1056"/>
              <a:gd name="T3" fmla="*/ 899346261 h 528"/>
              <a:gd name="T4" fmla="*/ 1727535030 w 1056"/>
              <a:gd name="T5" fmla="*/ 0 h 528"/>
              <a:gd name="T6" fmla="*/ 2147483647 w 1056"/>
              <a:gd name="T7" fmla="*/ 899346261 h 528"/>
              <a:gd name="T8" fmla="*/ 2147483647 w 1056"/>
              <a:gd name="T9" fmla="*/ 1236600965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528"/>
              <a:gd name="T17" fmla="*/ 1056 w 1056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528">
                <a:moveTo>
                  <a:pt x="0" y="528"/>
                </a:moveTo>
                <a:cubicBezTo>
                  <a:pt x="96" y="500"/>
                  <a:pt x="192" y="472"/>
                  <a:pt x="288" y="384"/>
                </a:cubicBezTo>
                <a:cubicBezTo>
                  <a:pt x="384" y="296"/>
                  <a:pt x="488" y="0"/>
                  <a:pt x="576" y="0"/>
                </a:cubicBezTo>
                <a:cubicBezTo>
                  <a:pt x="664" y="0"/>
                  <a:pt x="736" y="296"/>
                  <a:pt x="816" y="384"/>
                </a:cubicBezTo>
                <a:cubicBezTo>
                  <a:pt x="896" y="472"/>
                  <a:pt x="976" y="500"/>
                  <a:pt x="1056" y="52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3" name="Line 17"/>
          <p:cNvSpPr>
            <a:spLocks noChangeShapeType="1"/>
          </p:cNvSpPr>
          <p:nvPr/>
        </p:nvSpPr>
        <p:spPr bwMode="auto">
          <a:xfrm flipV="1">
            <a:off x="2743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4" name="Line 18"/>
          <p:cNvSpPr>
            <a:spLocks noChangeShapeType="1"/>
          </p:cNvSpPr>
          <p:nvPr/>
        </p:nvSpPr>
        <p:spPr bwMode="auto">
          <a:xfrm flipV="1">
            <a:off x="50292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5" name="Line 19"/>
          <p:cNvSpPr>
            <a:spLocks noChangeShapeType="1"/>
          </p:cNvSpPr>
          <p:nvPr/>
        </p:nvSpPr>
        <p:spPr bwMode="auto">
          <a:xfrm flipV="1">
            <a:off x="38100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6" name="Line 20"/>
          <p:cNvSpPr>
            <a:spLocks noChangeShapeType="1"/>
          </p:cNvSpPr>
          <p:nvPr/>
        </p:nvSpPr>
        <p:spPr bwMode="auto">
          <a:xfrm>
            <a:off x="4419600" y="2438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7" name="Text Box 21"/>
          <p:cNvSpPr txBox="1">
            <a:spLocks noChangeArrowheads="1"/>
          </p:cNvSpPr>
          <p:nvPr/>
        </p:nvSpPr>
        <p:spPr bwMode="auto">
          <a:xfrm>
            <a:off x="2438400" y="2590800"/>
            <a:ext cx="6064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10.0</a:t>
            </a:r>
          </a:p>
        </p:txBody>
      </p:sp>
      <p:sp>
        <p:nvSpPr>
          <p:cNvPr id="16398" name="Text Box 22"/>
          <p:cNvSpPr txBox="1">
            <a:spLocks noChangeArrowheads="1"/>
          </p:cNvSpPr>
          <p:nvPr/>
        </p:nvSpPr>
        <p:spPr bwMode="auto">
          <a:xfrm>
            <a:off x="4803775" y="3916363"/>
            <a:ext cx="6064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16.0</a:t>
            </a:r>
          </a:p>
        </p:txBody>
      </p:sp>
      <p:sp>
        <p:nvSpPr>
          <p:cNvPr id="16399" name="Text Box 23"/>
          <p:cNvSpPr txBox="1">
            <a:spLocks noChangeArrowheads="1"/>
          </p:cNvSpPr>
          <p:nvPr/>
        </p:nvSpPr>
        <p:spPr bwMode="auto">
          <a:xfrm>
            <a:off x="3505200" y="5410200"/>
            <a:ext cx="6064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13.5</a:t>
            </a:r>
          </a:p>
        </p:txBody>
      </p:sp>
      <p:sp>
        <p:nvSpPr>
          <p:cNvPr id="16400" name="Text Box 24"/>
          <p:cNvSpPr txBox="1">
            <a:spLocks noChangeArrowheads="1"/>
          </p:cNvSpPr>
          <p:nvPr/>
        </p:nvSpPr>
        <p:spPr bwMode="auto">
          <a:xfrm>
            <a:off x="4038600" y="1676400"/>
            <a:ext cx="11953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15 minggu</a:t>
            </a:r>
          </a:p>
        </p:txBody>
      </p:sp>
      <p:sp>
        <p:nvSpPr>
          <p:cNvPr id="16401" name="Text Box 25"/>
          <p:cNvSpPr txBox="1">
            <a:spLocks noChangeArrowheads="1"/>
          </p:cNvSpPr>
          <p:nvPr/>
        </p:nvSpPr>
        <p:spPr bwMode="auto">
          <a:xfrm>
            <a:off x="5659438" y="2286000"/>
            <a:ext cx="8937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minggu</a:t>
            </a:r>
          </a:p>
        </p:txBody>
      </p:sp>
      <p:sp>
        <p:nvSpPr>
          <p:cNvPr id="16402" name="Text Box 26"/>
          <p:cNvSpPr txBox="1">
            <a:spLocks noChangeArrowheads="1"/>
          </p:cNvSpPr>
          <p:nvPr/>
        </p:nvSpPr>
        <p:spPr bwMode="auto">
          <a:xfrm>
            <a:off x="5791200" y="3505200"/>
            <a:ext cx="8937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minggu</a:t>
            </a:r>
          </a:p>
        </p:txBody>
      </p:sp>
      <p:sp>
        <p:nvSpPr>
          <p:cNvPr id="16403" name="Text Box 27"/>
          <p:cNvSpPr txBox="1">
            <a:spLocks noChangeArrowheads="1"/>
          </p:cNvSpPr>
          <p:nvPr/>
        </p:nvSpPr>
        <p:spPr bwMode="auto">
          <a:xfrm>
            <a:off x="5659438" y="4906963"/>
            <a:ext cx="8937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minggu</a:t>
            </a:r>
          </a:p>
        </p:txBody>
      </p:sp>
      <p:sp>
        <p:nvSpPr>
          <p:cNvPr id="16404" name="Text Box 28"/>
          <p:cNvSpPr txBox="1">
            <a:spLocks noChangeArrowheads="1"/>
          </p:cNvSpPr>
          <p:nvPr/>
        </p:nvSpPr>
        <p:spPr bwMode="auto">
          <a:xfrm>
            <a:off x="1219200" y="1371600"/>
            <a:ext cx="6302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Path</a:t>
            </a:r>
          </a:p>
        </p:txBody>
      </p:sp>
      <p:sp>
        <p:nvSpPr>
          <p:cNvPr id="16405" name="Text Box 29"/>
          <p:cNvSpPr txBox="1">
            <a:spLocks noChangeArrowheads="1"/>
          </p:cNvSpPr>
          <p:nvPr/>
        </p:nvSpPr>
        <p:spPr bwMode="auto">
          <a:xfrm>
            <a:off x="1143000" y="2362200"/>
            <a:ext cx="7715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b="1"/>
              <a:t>A-B-C</a:t>
            </a:r>
          </a:p>
        </p:txBody>
      </p:sp>
      <p:sp>
        <p:nvSpPr>
          <p:cNvPr id="16406" name="Text Box 30"/>
          <p:cNvSpPr txBox="1">
            <a:spLocks noChangeArrowheads="1"/>
          </p:cNvSpPr>
          <p:nvPr/>
        </p:nvSpPr>
        <p:spPr bwMode="auto">
          <a:xfrm>
            <a:off x="1143000" y="3810000"/>
            <a:ext cx="7588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b="1"/>
              <a:t>D-E-F</a:t>
            </a:r>
          </a:p>
        </p:txBody>
      </p:sp>
      <p:sp>
        <p:nvSpPr>
          <p:cNvPr id="16407" name="Text Box 31"/>
          <p:cNvSpPr txBox="1">
            <a:spLocks noChangeArrowheads="1"/>
          </p:cNvSpPr>
          <p:nvPr/>
        </p:nvSpPr>
        <p:spPr bwMode="auto">
          <a:xfrm>
            <a:off x="1143000" y="5059363"/>
            <a:ext cx="7112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b="1"/>
              <a:t>G-H-I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92088"/>
            <a:ext cx="4357688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Time   Cost  Trade – Off  = Crashing.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7467600" cy="5310188"/>
          </a:xfrm>
          <a:prstGeom prst="rect">
            <a:avLst/>
          </a:prstGeom>
          <a:solidFill>
            <a:srgbClr val="FFF2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diassumsikan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</a:p>
          <a:p>
            <a:pPr marL="457200" indent="-457200"/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kenyataanya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</a:p>
          <a:p>
            <a:pPr marL="457200" indent="-457200"/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</a:p>
          <a:p>
            <a:pPr marL="457200" indent="-457200"/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. </a:t>
            </a:r>
            <a:r>
              <a:rPr lang="en-US" dirty="0" err="1"/>
              <a:t>Mengurangi</a:t>
            </a:r>
            <a:endParaRPr lang="en-US" dirty="0"/>
          </a:p>
          <a:p>
            <a:pPr marL="457200" indent="-457200"/>
            <a:r>
              <a:rPr lang="en-US" dirty="0" err="1"/>
              <a:t>durasi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sebutan</a:t>
            </a:r>
            <a:endParaRPr lang="en-US" dirty="0"/>
          </a:p>
          <a:p>
            <a:pPr marL="457200" indent="-457200"/>
            <a:r>
              <a:rPr lang="en-US" dirty="0"/>
              <a:t>Crashing </a:t>
            </a:r>
            <a:r>
              <a:rPr lang="en-US" dirty="0" err="1"/>
              <a:t>atau</a:t>
            </a:r>
            <a:r>
              <a:rPr lang="en-US" dirty="0"/>
              <a:t> CRASH. Kita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</a:t>
            </a:r>
          </a:p>
          <a:p>
            <a:pPr marL="457200" indent="-457200"/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crasching</a:t>
            </a:r>
            <a:r>
              <a:rPr lang="en-US" dirty="0"/>
              <a:t>.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dipunyai</a:t>
            </a:r>
            <a:endParaRPr lang="en-US" dirty="0"/>
          </a:p>
          <a:p>
            <a:pPr marL="457200" indent="-457200"/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Manager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Crashing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Regular  time </a:t>
            </a:r>
            <a:r>
              <a:rPr lang="en-US" dirty="0" err="1"/>
              <a:t>dan</a:t>
            </a:r>
            <a:r>
              <a:rPr lang="en-US" dirty="0"/>
              <a:t> Crash time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Regular cost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crash cost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lintasan</a:t>
            </a:r>
            <a:r>
              <a:rPr lang="en-US" dirty="0"/>
              <a:t> </a:t>
            </a:r>
            <a:r>
              <a:rPr lang="en-US" dirty="0" err="1"/>
              <a:t>ktiris</a:t>
            </a:r>
            <a:r>
              <a:rPr lang="en-US" dirty="0"/>
              <a:t>.</a:t>
            </a:r>
          </a:p>
          <a:p>
            <a:pPr marL="457200" indent="-457200">
              <a:buFontTx/>
              <a:buAutoNum type="arabicPeriod"/>
            </a:pPr>
            <a:endParaRPr lang="en-US" dirty="0"/>
          </a:p>
          <a:p>
            <a:pPr marL="457200" indent="-45720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crash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457200" indent="-457200">
              <a:buFontTx/>
              <a:buAutoNum type="arabicPeriod"/>
            </a:pP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regular </a:t>
            </a:r>
            <a:r>
              <a:rPr lang="en-US" dirty="0" err="1"/>
              <a:t>dan</a:t>
            </a:r>
            <a:r>
              <a:rPr lang="en-US" dirty="0"/>
              <a:t> crash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costnya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aktivitas</a:t>
            </a:r>
            <a:endParaRPr lang="en-US" dirty="0"/>
          </a:p>
          <a:p>
            <a:pPr marL="457200" indent="-457200">
              <a:buFontTx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durasi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lintasan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slack </a:t>
            </a:r>
            <a:r>
              <a:rPr lang="en-US" dirty="0" err="1"/>
              <a:t>Tme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lintasan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kritidnya</a:t>
            </a:r>
            <a:r>
              <a:rPr lang="en-US" dirty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Crash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, </a:t>
            </a:r>
            <a:r>
              <a:rPr lang="en-US" dirty="0" err="1"/>
              <a:t>walaupun</a:t>
            </a:r>
            <a:r>
              <a:rPr lang="en-US" dirty="0"/>
              <a:t> cost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benefit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/>
          <p:cNvSpPr>
            <a:spLocks noChangeArrowheads="1"/>
          </p:cNvSpPr>
          <p:nvPr/>
        </p:nvSpPr>
        <p:spPr bwMode="auto">
          <a:xfrm>
            <a:off x="381000" y="1371600"/>
            <a:ext cx="4038600" cy="2667000"/>
          </a:xfrm>
          <a:prstGeom prst="rect">
            <a:avLst/>
          </a:prstGeom>
          <a:solidFill>
            <a:srgbClr val="FCE9A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914400" y="360045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 flipV="1">
            <a:off x="914400" y="169545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1219200" y="2152650"/>
            <a:ext cx="2133600" cy="11430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431925" y="3600450"/>
            <a:ext cx="1617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Activity duration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 rot="-5421942">
            <a:off x="73025" y="2765425"/>
            <a:ext cx="1257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Activity cost</a:t>
            </a:r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4953000" y="1981200"/>
            <a:ext cx="3511550" cy="1558925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1600" b="1"/>
              <a:t>Normal Activity</a:t>
            </a:r>
            <a:r>
              <a:rPr lang="en-US" sz="1600"/>
              <a:t> duration at normal  cost, utilizing the normal quantity of resources</a:t>
            </a:r>
          </a:p>
          <a:p>
            <a:pPr marL="457200" indent="-457200"/>
            <a:r>
              <a:rPr lang="en-US" sz="1600" b="1"/>
              <a:t>2.</a:t>
            </a:r>
            <a:r>
              <a:rPr lang="en-US" sz="1600"/>
              <a:t>     A shorter </a:t>
            </a:r>
            <a:r>
              <a:rPr lang="en-US" sz="1600" b="1"/>
              <a:t>Crash Activity</a:t>
            </a:r>
            <a:r>
              <a:rPr lang="en-US" sz="1600"/>
              <a:t> duration at crash cost, utilizing </a:t>
            </a:r>
            <a:r>
              <a:rPr lang="en-US" sz="1600" b="1"/>
              <a:t>additional</a:t>
            </a:r>
            <a:r>
              <a:rPr lang="en-US" sz="1600"/>
              <a:t> resources</a:t>
            </a: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609600" y="4267200"/>
            <a:ext cx="6873875" cy="14652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Total Cost of Project  :</a:t>
            </a:r>
          </a:p>
          <a:p>
            <a:r>
              <a:rPr lang="en-US" dirty="0"/>
              <a:t> Variable cost                     :  Production resources</a:t>
            </a:r>
          </a:p>
          <a:p>
            <a:r>
              <a:rPr lang="en-US" dirty="0"/>
              <a:t> Fixed or Over head Cost  :  Rent for building, Insurance, Power,                  </a:t>
            </a:r>
          </a:p>
          <a:p>
            <a:r>
              <a:rPr lang="en-US" dirty="0"/>
              <a:t>                                             Administration, etc					</a:t>
            </a: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517525" y="625475"/>
            <a:ext cx="3154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Kondisi Normal dan Crash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990600" y="457200"/>
            <a:ext cx="5638800" cy="5105400"/>
          </a:xfrm>
          <a:prstGeom prst="rect">
            <a:avLst/>
          </a:prstGeom>
          <a:solidFill>
            <a:srgbClr val="FFF2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 flipV="1">
            <a:off x="990600" y="2057400"/>
            <a:ext cx="4953000" cy="3505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 flipV="1">
            <a:off x="3962400" y="28194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9461" name="Freeform 6"/>
          <p:cNvSpPr>
            <a:spLocks/>
          </p:cNvSpPr>
          <p:nvPr/>
        </p:nvSpPr>
        <p:spPr bwMode="auto">
          <a:xfrm>
            <a:off x="1447800" y="457200"/>
            <a:ext cx="3505200" cy="5029200"/>
          </a:xfrm>
          <a:custGeom>
            <a:avLst/>
            <a:gdLst>
              <a:gd name="T0" fmla="*/ 0 w 2208"/>
              <a:gd name="T1" fmla="*/ 0 h 3168"/>
              <a:gd name="T2" fmla="*/ 725804877 w 2208"/>
              <a:gd name="T3" fmla="*/ 2147483647 h 3168"/>
              <a:gd name="T4" fmla="*/ 2147483647 w 2208"/>
              <a:gd name="T5" fmla="*/ 2147483647 h 3168"/>
              <a:gd name="T6" fmla="*/ 2147483647 w 2208"/>
              <a:gd name="T7" fmla="*/ 2147483647 h 3168"/>
              <a:gd name="T8" fmla="*/ 2147483647 w 2208"/>
              <a:gd name="T9" fmla="*/ 2147483647 h 3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8"/>
              <a:gd name="T16" fmla="*/ 0 h 3168"/>
              <a:gd name="T17" fmla="*/ 2208 w 2208"/>
              <a:gd name="T18" fmla="*/ 3168 h 3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8" h="3168">
                <a:moveTo>
                  <a:pt x="0" y="0"/>
                </a:moveTo>
                <a:cubicBezTo>
                  <a:pt x="68" y="452"/>
                  <a:pt x="136" y="904"/>
                  <a:pt x="288" y="1296"/>
                </a:cubicBezTo>
                <a:cubicBezTo>
                  <a:pt x="440" y="1688"/>
                  <a:pt x="696" y="2080"/>
                  <a:pt x="912" y="2352"/>
                </a:cubicBezTo>
                <a:cubicBezTo>
                  <a:pt x="1128" y="2624"/>
                  <a:pt x="1368" y="2792"/>
                  <a:pt x="1584" y="2928"/>
                </a:cubicBezTo>
                <a:cubicBezTo>
                  <a:pt x="1800" y="3064"/>
                  <a:pt x="2104" y="3136"/>
                  <a:pt x="2208" y="3168"/>
                </a:cubicBez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9462" name="Freeform 8"/>
          <p:cNvSpPr>
            <a:spLocks/>
          </p:cNvSpPr>
          <p:nvPr/>
        </p:nvSpPr>
        <p:spPr bwMode="auto">
          <a:xfrm>
            <a:off x="1676400" y="533400"/>
            <a:ext cx="3886200" cy="2540000"/>
          </a:xfrm>
          <a:custGeom>
            <a:avLst/>
            <a:gdLst>
              <a:gd name="T0" fmla="*/ 0 w 2448"/>
              <a:gd name="T1" fmla="*/ 0 h 1600"/>
              <a:gd name="T2" fmla="*/ 846772559 w 2448"/>
              <a:gd name="T3" fmla="*/ 2147483647 h 1600"/>
              <a:gd name="T4" fmla="*/ 2056447473 w 2448"/>
              <a:gd name="T5" fmla="*/ 2147483647 h 1600"/>
              <a:gd name="T6" fmla="*/ 2147483647 w 2448"/>
              <a:gd name="T7" fmla="*/ 2147483647 h 1600"/>
              <a:gd name="T8" fmla="*/ 2147483647 w 2448"/>
              <a:gd name="T9" fmla="*/ 2147483647 h 1600"/>
              <a:gd name="T10" fmla="*/ 2147483647 w 2448"/>
              <a:gd name="T11" fmla="*/ 2147483647 h 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48"/>
              <a:gd name="T19" fmla="*/ 0 h 1600"/>
              <a:gd name="T20" fmla="*/ 2448 w 2448"/>
              <a:gd name="T21" fmla="*/ 1600 h 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48" h="1600">
                <a:moveTo>
                  <a:pt x="0" y="0"/>
                </a:moveTo>
                <a:cubicBezTo>
                  <a:pt x="100" y="380"/>
                  <a:pt x="200" y="760"/>
                  <a:pt x="336" y="1008"/>
                </a:cubicBezTo>
                <a:cubicBezTo>
                  <a:pt x="472" y="1256"/>
                  <a:pt x="632" y="1392"/>
                  <a:pt x="816" y="1488"/>
                </a:cubicBezTo>
                <a:cubicBezTo>
                  <a:pt x="1000" y="1584"/>
                  <a:pt x="1248" y="1600"/>
                  <a:pt x="1440" y="1584"/>
                </a:cubicBezTo>
                <a:cubicBezTo>
                  <a:pt x="1632" y="1568"/>
                  <a:pt x="1800" y="1480"/>
                  <a:pt x="1968" y="1392"/>
                </a:cubicBezTo>
                <a:cubicBezTo>
                  <a:pt x="2136" y="1304"/>
                  <a:pt x="2292" y="1180"/>
                  <a:pt x="2448" y="1056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2193925" y="1079500"/>
            <a:ext cx="577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Total</a:t>
            </a:r>
          </a:p>
          <a:p>
            <a:r>
              <a:rPr lang="en-US" sz="1400"/>
              <a:t>Cost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1143000" y="3581400"/>
            <a:ext cx="12684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Cummulative </a:t>
            </a:r>
          </a:p>
          <a:p>
            <a:r>
              <a:rPr lang="en-US" sz="1400"/>
              <a:t>Direct Cost</a:t>
            </a:r>
          </a:p>
          <a:p>
            <a:r>
              <a:rPr lang="en-US" sz="1400"/>
              <a:t>Of Crashing</a:t>
            </a: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3489325" y="5575300"/>
            <a:ext cx="903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Optimum</a:t>
            </a: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 rot="-5392892">
            <a:off x="175419" y="2734469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Cost</a:t>
            </a:r>
          </a:p>
        </p:txBody>
      </p: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5657850" y="5526088"/>
            <a:ext cx="158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Project length</a:t>
            </a: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5470525" y="3621088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CRASH</a:t>
            </a:r>
          </a:p>
        </p:txBody>
      </p:sp>
      <p:sp>
        <p:nvSpPr>
          <p:cNvPr id="19469" name="Line 16"/>
          <p:cNvSpPr>
            <a:spLocks noChangeShapeType="1"/>
          </p:cNvSpPr>
          <p:nvPr/>
        </p:nvSpPr>
        <p:spPr bwMode="auto">
          <a:xfrm flipH="1">
            <a:off x="4495800" y="3810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2270125" y="4889500"/>
            <a:ext cx="11398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Expected </a:t>
            </a:r>
          </a:p>
          <a:p>
            <a:r>
              <a:rPr lang="en-US" sz="1400"/>
              <a:t>Indirect cost</a:t>
            </a:r>
          </a:p>
        </p:txBody>
      </p:sp>
      <p:sp>
        <p:nvSpPr>
          <p:cNvPr id="19471" name="Line 18"/>
          <p:cNvSpPr>
            <a:spLocks noChangeShapeType="1"/>
          </p:cNvSpPr>
          <p:nvPr/>
        </p:nvSpPr>
        <p:spPr bwMode="auto">
          <a:xfrm flipV="1">
            <a:off x="1524000" y="2895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 flipV="1">
            <a:off x="26670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9473" name="Line 20"/>
          <p:cNvSpPr>
            <a:spLocks noChangeShapeType="1"/>
          </p:cNvSpPr>
          <p:nvPr/>
        </p:nvSpPr>
        <p:spPr bwMode="auto">
          <a:xfrm flipH="1">
            <a:off x="2362200" y="1600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9474" name="Text Box 21"/>
          <p:cNvSpPr txBox="1">
            <a:spLocks noChangeArrowheads="1"/>
          </p:cNvSpPr>
          <p:nvPr/>
        </p:nvSpPr>
        <p:spPr bwMode="auto">
          <a:xfrm rot="-1698292">
            <a:off x="4921250" y="19050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shorten</a:t>
            </a:r>
          </a:p>
        </p:txBody>
      </p:sp>
      <p:sp>
        <p:nvSpPr>
          <p:cNvPr id="19475" name="Text Box 22"/>
          <p:cNvSpPr txBox="1">
            <a:spLocks noChangeArrowheads="1"/>
          </p:cNvSpPr>
          <p:nvPr/>
        </p:nvSpPr>
        <p:spPr bwMode="auto">
          <a:xfrm rot="-2027860">
            <a:off x="4267200" y="30480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shorten</a:t>
            </a:r>
          </a:p>
        </p:txBody>
      </p:sp>
      <p:sp>
        <p:nvSpPr>
          <p:cNvPr id="19476" name="Text Box 23"/>
          <p:cNvSpPr txBox="1">
            <a:spLocks noChangeArrowheads="1"/>
          </p:cNvSpPr>
          <p:nvPr/>
        </p:nvSpPr>
        <p:spPr bwMode="auto">
          <a:xfrm rot="1105659">
            <a:off x="4343400" y="48768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shorten</a:t>
            </a:r>
          </a:p>
        </p:txBody>
      </p:sp>
      <p:sp>
        <p:nvSpPr>
          <p:cNvPr id="19477" name="Line 25"/>
          <p:cNvSpPr>
            <a:spLocks noChangeShapeType="1"/>
          </p:cNvSpPr>
          <p:nvPr/>
        </p:nvSpPr>
        <p:spPr bwMode="auto">
          <a:xfrm flipH="1">
            <a:off x="4114800" y="3505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9478" name="Line 26"/>
          <p:cNvSpPr>
            <a:spLocks noChangeShapeType="1"/>
          </p:cNvSpPr>
          <p:nvPr/>
        </p:nvSpPr>
        <p:spPr bwMode="auto">
          <a:xfrm flipH="1" flipV="1">
            <a:off x="4038600" y="48006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9479" name="Line 27"/>
          <p:cNvSpPr>
            <a:spLocks noChangeShapeType="1"/>
          </p:cNvSpPr>
          <p:nvPr/>
        </p:nvSpPr>
        <p:spPr bwMode="auto">
          <a:xfrm flipH="1">
            <a:off x="4724400" y="2362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9480" name="Text Box 28"/>
          <p:cNvSpPr txBox="1">
            <a:spLocks noChangeArrowheads="1"/>
          </p:cNvSpPr>
          <p:nvPr/>
        </p:nvSpPr>
        <p:spPr bwMode="auto">
          <a:xfrm>
            <a:off x="6858000" y="2057400"/>
            <a:ext cx="1905000" cy="2301875"/>
          </a:xfrm>
          <a:prstGeom prst="rect">
            <a:avLst/>
          </a:prstGeom>
          <a:solidFill>
            <a:srgbClr val="FFF2BD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CC"/>
                </a:solidFill>
              </a:rPr>
              <a:t>Crashing activities</a:t>
            </a:r>
          </a:p>
          <a:p>
            <a:pPr algn="ctr"/>
            <a:r>
              <a:rPr lang="en-US" sz="1600">
                <a:solidFill>
                  <a:srgbClr val="0000CC"/>
                </a:solidFill>
              </a:rPr>
              <a:t> reduce indirect </a:t>
            </a:r>
          </a:p>
          <a:p>
            <a:pPr algn="ctr"/>
            <a:r>
              <a:rPr lang="en-US" sz="1600">
                <a:solidFill>
                  <a:srgbClr val="0000CC"/>
                </a:solidFill>
              </a:rPr>
              <a:t>project cost and </a:t>
            </a:r>
          </a:p>
          <a:p>
            <a:pPr algn="ctr"/>
            <a:r>
              <a:rPr lang="en-US" sz="1600">
                <a:solidFill>
                  <a:srgbClr val="0000CC"/>
                </a:solidFill>
              </a:rPr>
              <a:t>increase direct cost; the optimum of crashing results in minimizing the sum of these two types of cost.</a:t>
            </a:r>
          </a:p>
        </p:txBody>
      </p:sp>
      <p:sp>
        <p:nvSpPr>
          <p:cNvPr id="19481" name="Text Box 29"/>
          <p:cNvSpPr txBox="1">
            <a:spLocks noChangeArrowheads="1"/>
          </p:cNvSpPr>
          <p:nvPr/>
        </p:nvSpPr>
        <p:spPr bwMode="auto">
          <a:xfrm>
            <a:off x="831850" y="5576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92088"/>
            <a:ext cx="271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Contoh soal crashing :</a:t>
            </a:r>
          </a:p>
        </p:txBody>
      </p:sp>
      <p:sp>
        <p:nvSpPr>
          <p:cNvPr id="20483" name="Oval 10"/>
          <p:cNvSpPr>
            <a:spLocks noChangeArrowheads="1"/>
          </p:cNvSpPr>
          <p:nvPr/>
        </p:nvSpPr>
        <p:spPr bwMode="auto">
          <a:xfrm>
            <a:off x="4038600" y="480060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484" name="Oval 11"/>
          <p:cNvSpPr>
            <a:spLocks noChangeArrowheads="1"/>
          </p:cNvSpPr>
          <p:nvPr/>
        </p:nvSpPr>
        <p:spPr bwMode="auto">
          <a:xfrm>
            <a:off x="381000" y="464820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485" name="Oval 12"/>
          <p:cNvSpPr>
            <a:spLocks noChangeArrowheads="1"/>
          </p:cNvSpPr>
          <p:nvPr/>
        </p:nvSpPr>
        <p:spPr bwMode="auto">
          <a:xfrm>
            <a:off x="1066800" y="548640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486" name="Oval 13"/>
          <p:cNvSpPr>
            <a:spLocks noChangeArrowheads="1"/>
          </p:cNvSpPr>
          <p:nvPr/>
        </p:nvSpPr>
        <p:spPr bwMode="auto">
          <a:xfrm>
            <a:off x="2133600" y="556260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487" name="Oval 14"/>
          <p:cNvSpPr>
            <a:spLocks noChangeArrowheads="1"/>
          </p:cNvSpPr>
          <p:nvPr/>
        </p:nvSpPr>
        <p:spPr bwMode="auto">
          <a:xfrm>
            <a:off x="1524000" y="396240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488" name="Oval 15"/>
          <p:cNvSpPr>
            <a:spLocks noChangeArrowheads="1"/>
          </p:cNvSpPr>
          <p:nvPr/>
        </p:nvSpPr>
        <p:spPr bwMode="auto">
          <a:xfrm>
            <a:off x="3048000" y="480060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489" name="Line 16"/>
          <p:cNvSpPr>
            <a:spLocks noChangeShapeType="1"/>
          </p:cNvSpPr>
          <p:nvPr/>
        </p:nvSpPr>
        <p:spPr bwMode="auto">
          <a:xfrm flipV="1">
            <a:off x="762000" y="43434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0490" name="Line 17"/>
          <p:cNvSpPr>
            <a:spLocks noChangeShapeType="1"/>
          </p:cNvSpPr>
          <p:nvPr/>
        </p:nvSpPr>
        <p:spPr bwMode="auto">
          <a:xfrm>
            <a:off x="762000" y="5029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0491" name="Line 18"/>
          <p:cNvSpPr>
            <a:spLocks noChangeShapeType="1"/>
          </p:cNvSpPr>
          <p:nvPr/>
        </p:nvSpPr>
        <p:spPr bwMode="auto">
          <a:xfrm>
            <a:off x="1905000" y="4343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0492" name="Line 19"/>
          <p:cNvSpPr>
            <a:spLocks noChangeShapeType="1"/>
          </p:cNvSpPr>
          <p:nvPr/>
        </p:nvSpPr>
        <p:spPr bwMode="auto">
          <a:xfrm>
            <a:off x="15240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0493" name="Line 20"/>
          <p:cNvSpPr>
            <a:spLocks noChangeShapeType="1"/>
          </p:cNvSpPr>
          <p:nvPr/>
        </p:nvSpPr>
        <p:spPr bwMode="auto">
          <a:xfrm flipV="1">
            <a:off x="2514600" y="5181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0494" name="Line 21"/>
          <p:cNvSpPr>
            <a:spLocks noChangeShapeType="1"/>
          </p:cNvSpPr>
          <p:nvPr/>
        </p:nvSpPr>
        <p:spPr bwMode="auto">
          <a:xfrm>
            <a:off x="35052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0495" name="Text Box 22"/>
          <p:cNvSpPr txBox="1">
            <a:spLocks noChangeArrowheads="1"/>
          </p:cNvSpPr>
          <p:nvPr/>
        </p:nvSpPr>
        <p:spPr bwMode="auto">
          <a:xfrm>
            <a:off x="898525" y="426720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  <a:p>
            <a:r>
              <a:rPr lang="en-US"/>
              <a:t>6</a:t>
            </a:r>
          </a:p>
        </p:txBody>
      </p:sp>
      <p:sp>
        <p:nvSpPr>
          <p:cNvPr id="20496" name="Text Box 23"/>
          <p:cNvSpPr txBox="1">
            <a:spLocks noChangeArrowheads="1"/>
          </p:cNvSpPr>
          <p:nvPr/>
        </p:nvSpPr>
        <p:spPr bwMode="auto">
          <a:xfrm>
            <a:off x="762000" y="4953000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  <a:p>
            <a:r>
              <a:rPr lang="en-US"/>
              <a:t>5</a:t>
            </a:r>
          </a:p>
        </p:txBody>
      </p:sp>
      <p:sp>
        <p:nvSpPr>
          <p:cNvPr id="20497" name="Text Box 24"/>
          <p:cNvSpPr txBox="1">
            <a:spLocks noChangeArrowheads="1"/>
          </p:cNvSpPr>
          <p:nvPr/>
        </p:nvSpPr>
        <p:spPr bwMode="auto">
          <a:xfrm>
            <a:off x="2305050" y="43116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B</a:t>
            </a:r>
          </a:p>
          <a:p>
            <a:pPr algn="ctr"/>
            <a:r>
              <a:rPr lang="en-US"/>
              <a:t>10</a:t>
            </a:r>
          </a:p>
        </p:txBody>
      </p:sp>
      <p:sp>
        <p:nvSpPr>
          <p:cNvPr id="20498" name="Text Box 26"/>
          <p:cNvSpPr txBox="1">
            <a:spLocks noChangeArrowheads="1"/>
          </p:cNvSpPr>
          <p:nvPr/>
        </p:nvSpPr>
        <p:spPr bwMode="auto">
          <a:xfrm>
            <a:off x="1584325" y="5378450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</a:p>
          <a:p>
            <a:r>
              <a:rPr lang="en-US" dirty="0"/>
              <a:t>4</a:t>
            </a:r>
          </a:p>
        </p:txBody>
      </p:sp>
      <p:sp>
        <p:nvSpPr>
          <p:cNvPr id="20499" name="Text Box 27"/>
          <p:cNvSpPr txBox="1">
            <a:spLocks noChangeArrowheads="1"/>
          </p:cNvSpPr>
          <p:nvPr/>
        </p:nvSpPr>
        <p:spPr bwMode="auto">
          <a:xfrm>
            <a:off x="2559050" y="5105400"/>
            <a:ext cx="336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  <a:p>
            <a:r>
              <a:rPr lang="en-US"/>
              <a:t>9</a:t>
            </a:r>
          </a:p>
          <a:p>
            <a:endParaRPr lang="en-US"/>
          </a:p>
        </p:txBody>
      </p:sp>
      <p:sp>
        <p:nvSpPr>
          <p:cNvPr id="20500" name="Text Box 28"/>
          <p:cNvSpPr txBox="1">
            <a:spLocks noChangeArrowheads="1"/>
          </p:cNvSpPr>
          <p:nvPr/>
        </p:nvSpPr>
        <p:spPr bwMode="auto">
          <a:xfrm>
            <a:off x="3641725" y="4768850"/>
            <a:ext cx="32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  <a:p>
            <a:r>
              <a:rPr lang="en-US"/>
              <a:t>2</a:t>
            </a:r>
          </a:p>
        </p:txBody>
      </p:sp>
      <p:sp>
        <p:nvSpPr>
          <p:cNvPr id="20501" name="Text Box 29"/>
          <p:cNvSpPr txBox="1">
            <a:spLocks noChangeArrowheads="1"/>
          </p:cNvSpPr>
          <p:nvPr/>
        </p:nvSpPr>
        <p:spPr bwMode="auto">
          <a:xfrm>
            <a:off x="4632325" y="3768725"/>
            <a:ext cx="3749675" cy="18161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1400" dirty="0" err="1"/>
              <a:t>Kembangkan</a:t>
            </a:r>
            <a:r>
              <a:rPr lang="en-US" sz="1400" dirty="0"/>
              <a:t> optimal cost, </a:t>
            </a:r>
            <a:r>
              <a:rPr lang="en-US" sz="1400" dirty="0" err="1"/>
              <a:t>dimana</a:t>
            </a:r>
            <a:r>
              <a:rPr lang="en-US" sz="1400" dirty="0"/>
              <a:t> </a:t>
            </a:r>
            <a:r>
              <a:rPr lang="en-US" sz="1400" dirty="0" err="1"/>
              <a:t>indrect</a:t>
            </a:r>
            <a:r>
              <a:rPr lang="en-US" sz="1400" dirty="0"/>
              <a:t> cost per </a:t>
            </a:r>
            <a:r>
              <a:rPr lang="en-US" sz="1400" dirty="0" err="1"/>
              <a:t>hari</a:t>
            </a:r>
            <a:r>
              <a:rPr lang="en-US" sz="1400" dirty="0"/>
              <a:t> = $ 1</a:t>
            </a:r>
            <a:r>
              <a:rPr lang="id-ID" sz="1400" dirty="0"/>
              <a:t>00</a:t>
            </a:r>
            <a:endParaRPr lang="en-US" sz="1400" dirty="0"/>
          </a:p>
          <a:p>
            <a:pPr marL="457200" indent="-457200"/>
            <a:r>
              <a:rPr lang="en-US" sz="1400" dirty="0"/>
              <a:t>a.      </a:t>
            </a:r>
            <a:r>
              <a:rPr lang="en-US" sz="1400" dirty="0" err="1"/>
              <a:t>Tentukan</a:t>
            </a:r>
            <a:r>
              <a:rPr lang="en-US" sz="1400" dirty="0"/>
              <a:t> </a:t>
            </a:r>
            <a:r>
              <a:rPr lang="en-US" sz="1400" dirty="0" err="1"/>
              <a:t>aktivitas</a:t>
            </a:r>
            <a:r>
              <a:rPr lang="en-US" sz="1400" dirty="0"/>
              <a:t> yang </a:t>
            </a:r>
            <a:r>
              <a:rPr lang="en-US" sz="1400" dirty="0" err="1"/>
              <a:t>kritis</a:t>
            </a:r>
            <a:r>
              <a:rPr lang="en-US" sz="1400" dirty="0"/>
              <a:t>, </a:t>
            </a:r>
            <a:r>
              <a:rPr lang="en-US" sz="1400" dirty="0" err="1"/>
              <a:t>durasinya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  </a:t>
            </a:r>
            <a:r>
              <a:rPr lang="en-US" sz="1400" dirty="0" err="1"/>
              <a:t>waktu</a:t>
            </a:r>
            <a:r>
              <a:rPr lang="en-US" sz="1400" dirty="0"/>
              <a:t> </a:t>
            </a:r>
            <a:r>
              <a:rPr lang="en-US" sz="1400" dirty="0" err="1"/>
              <a:t>lintasannya</a:t>
            </a:r>
            <a:r>
              <a:rPr lang="en-US" sz="1400" dirty="0"/>
              <a:t>.</a:t>
            </a:r>
          </a:p>
          <a:p>
            <a:pPr marL="457200" indent="-457200"/>
            <a:r>
              <a:rPr lang="en-US" sz="1400" dirty="0"/>
              <a:t>b.      </a:t>
            </a:r>
            <a:r>
              <a:rPr lang="en-US" sz="1400" dirty="0" err="1"/>
              <a:t>Buat</a:t>
            </a:r>
            <a:r>
              <a:rPr lang="en-US" sz="1400" dirty="0"/>
              <a:t> ranking </a:t>
            </a:r>
            <a:r>
              <a:rPr lang="en-US" sz="1400" dirty="0" err="1"/>
              <a:t>lintasan</a:t>
            </a:r>
            <a:r>
              <a:rPr lang="en-US" sz="1400" dirty="0"/>
              <a:t> </a:t>
            </a:r>
            <a:r>
              <a:rPr lang="en-US" sz="1400" dirty="0" err="1"/>
              <a:t>kritis</a:t>
            </a:r>
            <a:r>
              <a:rPr lang="en-US" sz="1400" dirty="0"/>
              <a:t> </a:t>
            </a:r>
            <a:r>
              <a:rPr lang="en-US" sz="1400" dirty="0" err="1"/>
              <a:t>tsb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crashing   </a:t>
            </a:r>
            <a:r>
              <a:rPr lang="en-US" sz="1400" dirty="0" err="1"/>
              <a:t>berapa</a:t>
            </a:r>
            <a:r>
              <a:rPr lang="en-US" sz="1400" dirty="0"/>
              <a:t> </a:t>
            </a:r>
            <a:r>
              <a:rPr lang="en-US" sz="1400" dirty="0" err="1"/>
              <a:t>hari</a:t>
            </a:r>
            <a:r>
              <a:rPr lang="en-US" sz="1400" dirty="0"/>
              <a:t> yang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di</a:t>
            </a:r>
            <a:r>
              <a:rPr lang="en-US" sz="1400" dirty="0"/>
              <a:t> Crash </a:t>
            </a:r>
            <a:r>
              <a:rPr lang="en-US" sz="1400" dirty="0" err="1"/>
              <a:t>dengan</a:t>
            </a:r>
            <a:r>
              <a:rPr lang="en-US" sz="1400" dirty="0"/>
              <a:t> cost </a:t>
            </a:r>
            <a:r>
              <a:rPr lang="en-US" sz="1400" dirty="0" err="1"/>
              <a:t>rendah</a:t>
            </a:r>
            <a:endParaRPr lang="en-US" sz="1400" dirty="0"/>
          </a:p>
          <a:p>
            <a:pPr marL="457200" indent="-457200"/>
            <a:r>
              <a:rPr lang="en-US" sz="1400" dirty="0"/>
              <a:t>c. 	</a:t>
            </a:r>
            <a:r>
              <a:rPr lang="en-US" sz="1400" dirty="0" err="1"/>
              <a:t>Buatkan</a:t>
            </a:r>
            <a:r>
              <a:rPr lang="en-US" sz="1400" dirty="0"/>
              <a:t> </a:t>
            </a:r>
            <a:r>
              <a:rPr lang="en-US" sz="1400" dirty="0" err="1"/>
              <a:t>rencana</a:t>
            </a:r>
            <a:r>
              <a:rPr lang="en-US" sz="1400" dirty="0"/>
              <a:t> </a:t>
            </a:r>
            <a:r>
              <a:rPr lang="en-US" sz="1400" dirty="0" err="1"/>
              <a:t>crashnya</a:t>
            </a:r>
            <a:r>
              <a:rPr lang="en-US" sz="1400" dirty="0"/>
              <a:t>.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81000" y="664845"/>
          <a:ext cx="7467600" cy="299275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16098"/>
                <a:gridCol w="1577126"/>
                <a:gridCol w="1349108"/>
                <a:gridCol w="1501121"/>
                <a:gridCol w="1824147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act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normal time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crash time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normal cost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crash cost/day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A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200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B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10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8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500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C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5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100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D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500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700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E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9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7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600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F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600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800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50800"/>
            <a:ext cx="2133600" cy="40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Penyelesaian :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762000"/>
            <a:ext cx="76962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8610600" cy="5908675"/>
          </a:xfrm>
          <a:prstGeom prst="rect">
            <a:avLst/>
          </a:prstGeom>
          <a:solidFill>
            <a:srgbClr val="FFF2BD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lphaLcPeriod"/>
            </a:pPr>
            <a:r>
              <a:rPr lang="en-US" dirty="0" err="1"/>
              <a:t>Lintasan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 marL="457200" indent="-457200"/>
            <a:r>
              <a:rPr lang="en-US" dirty="0"/>
              <a:t>		A-B-F = 6 + 10 + 2 = 18 </a:t>
            </a:r>
            <a:r>
              <a:rPr lang="en-US" dirty="0" err="1"/>
              <a:t>hari</a:t>
            </a:r>
            <a:endParaRPr lang="en-US" dirty="0"/>
          </a:p>
          <a:p>
            <a:pPr marL="457200" indent="-457200"/>
            <a:r>
              <a:rPr lang="en-US" dirty="0"/>
              <a:t>		C-D-E-F = 5 + 4 + 9 + 2 = 20 </a:t>
            </a:r>
            <a:r>
              <a:rPr lang="en-US" dirty="0" err="1"/>
              <a:t>hari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Lintasan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Kritis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marL="457200" indent="-457200"/>
            <a:endParaRPr lang="en-US" dirty="0">
              <a:sym typeface="Wingdings" pitchFamily="2" charset="2"/>
            </a:endParaRPr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r>
              <a:rPr lang="id-ID" dirty="0"/>
              <a:t>b. Kandidat utama </a:t>
            </a:r>
            <a:r>
              <a:rPr lang="id-ID" dirty="0" smtClean="0"/>
              <a:t>adalah </a:t>
            </a:r>
            <a:r>
              <a:rPr lang="id-ID" dirty="0"/>
              <a:t>yang memiliki cost slope terkecil yaitu D sebesar 50, aktivitas D dipersingkat sehari dari 4 hari menjadi 3 hari</a:t>
            </a:r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676400"/>
          <a:ext cx="7315199" cy="1986915"/>
        </p:xfrm>
        <a:graphic>
          <a:graphicData uri="http://schemas.openxmlformats.org/drawingml/2006/table">
            <a:tbl>
              <a:tblPr/>
              <a:tblGrid>
                <a:gridCol w="1024448"/>
                <a:gridCol w="1328581"/>
                <a:gridCol w="1136497"/>
                <a:gridCol w="1264553"/>
                <a:gridCol w="1536672"/>
                <a:gridCol w="102444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 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crash 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 cost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crash cost/day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 slope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1567" name="Oval 6"/>
          <p:cNvSpPr>
            <a:spLocks noChangeArrowheads="1"/>
          </p:cNvSpPr>
          <p:nvPr/>
        </p:nvSpPr>
        <p:spPr bwMode="auto">
          <a:xfrm>
            <a:off x="7391400" y="2743200"/>
            <a:ext cx="1143000" cy="457200"/>
          </a:xfrm>
          <a:prstGeom prst="ellips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1568" name="Oval 10"/>
          <p:cNvSpPr>
            <a:spLocks noChangeArrowheads="1"/>
          </p:cNvSpPr>
          <p:nvPr/>
        </p:nvSpPr>
        <p:spPr bwMode="auto">
          <a:xfrm>
            <a:off x="4400550" y="506095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69" name="Oval 11"/>
          <p:cNvSpPr>
            <a:spLocks noChangeArrowheads="1"/>
          </p:cNvSpPr>
          <p:nvPr/>
        </p:nvSpPr>
        <p:spPr bwMode="auto">
          <a:xfrm>
            <a:off x="742950" y="490855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70" name="Oval 12"/>
          <p:cNvSpPr>
            <a:spLocks noChangeArrowheads="1"/>
          </p:cNvSpPr>
          <p:nvPr/>
        </p:nvSpPr>
        <p:spPr bwMode="auto">
          <a:xfrm>
            <a:off x="1428750" y="574675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71" name="Oval 13"/>
          <p:cNvSpPr>
            <a:spLocks noChangeArrowheads="1"/>
          </p:cNvSpPr>
          <p:nvPr/>
        </p:nvSpPr>
        <p:spPr bwMode="auto">
          <a:xfrm>
            <a:off x="2495550" y="582295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72" name="Oval 14"/>
          <p:cNvSpPr>
            <a:spLocks noChangeArrowheads="1"/>
          </p:cNvSpPr>
          <p:nvPr/>
        </p:nvSpPr>
        <p:spPr bwMode="auto">
          <a:xfrm>
            <a:off x="1885950" y="422275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73" name="Oval 15"/>
          <p:cNvSpPr>
            <a:spLocks noChangeArrowheads="1"/>
          </p:cNvSpPr>
          <p:nvPr/>
        </p:nvSpPr>
        <p:spPr bwMode="auto">
          <a:xfrm>
            <a:off x="3409950" y="506095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74" name="Line 16"/>
          <p:cNvSpPr>
            <a:spLocks noChangeShapeType="1"/>
          </p:cNvSpPr>
          <p:nvPr/>
        </p:nvSpPr>
        <p:spPr bwMode="auto">
          <a:xfrm flipV="1">
            <a:off x="1123950" y="460375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1575" name="Line 17"/>
          <p:cNvSpPr>
            <a:spLocks noChangeShapeType="1"/>
          </p:cNvSpPr>
          <p:nvPr/>
        </p:nvSpPr>
        <p:spPr bwMode="auto">
          <a:xfrm>
            <a:off x="1123950" y="528955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1576" name="Line 18"/>
          <p:cNvSpPr>
            <a:spLocks noChangeShapeType="1"/>
          </p:cNvSpPr>
          <p:nvPr/>
        </p:nvSpPr>
        <p:spPr bwMode="auto">
          <a:xfrm>
            <a:off x="2266950" y="460375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1577" name="Line 19"/>
          <p:cNvSpPr>
            <a:spLocks noChangeShapeType="1"/>
          </p:cNvSpPr>
          <p:nvPr/>
        </p:nvSpPr>
        <p:spPr bwMode="auto">
          <a:xfrm>
            <a:off x="1885950" y="5975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1578" name="Line 20"/>
          <p:cNvSpPr>
            <a:spLocks noChangeShapeType="1"/>
          </p:cNvSpPr>
          <p:nvPr/>
        </p:nvSpPr>
        <p:spPr bwMode="auto">
          <a:xfrm flipV="1">
            <a:off x="2876550" y="544195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1579" name="Line 21"/>
          <p:cNvSpPr>
            <a:spLocks noChangeShapeType="1"/>
          </p:cNvSpPr>
          <p:nvPr/>
        </p:nvSpPr>
        <p:spPr bwMode="auto">
          <a:xfrm>
            <a:off x="3867150" y="52895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1580" name="Text Box 22"/>
          <p:cNvSpPr txBox="1">
            <a:spLocks noChangeArrowheads="1"/>
          </p:cNvSpPr>
          <p:nvPr/>
        </p:nvSpPr>
        <p:spPr bwMode="auto">
          <a:xfrm>
            <a:off x="1260475" y="452755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  <a:p>
            <a:r>
              <a:rPr lang="en-US"/>
              <a:t>6</a:t>
            </a:r>
          </a:p>
        </p:txBody>
      </p:sp>
      <p:sp>
        <p:nvSpPr>
          <p:cNvPr id="21581" name="Text Box 23"/>
          <p:cNvSpPr txBox="1">
            <a:spLocks noChangeArrowheads="1"/>
          </p:cNvSpPr>
          <p:nvPr/>
        </p:nvSpPr>
        <p:spPr bwMode="auto">
          <a:xfrm>
            <a:off x="1123950" y="5213350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  <a:p>
            <a:r>
              <a:rPr lang="en-US"/>
              <a:t>5</a:t>
            </a:r>
          </a:p>
        </p:txBody>
      </p:sp>
      <p:sp>
        <p:nvSpPr>
          <p:cNvPr id="21582" name="Text Box 24"/>
          <p:cNvSpPr txBox="1">
            <a:spLocks noChangeArrowheads="1"/>
          </p:cNvSpPr>
          <p:nvPr/>
        </p:nvSpPr>
        <p:spPr bwMode="auto">
          <a:xfrm>
            <a:off x="2667000" y="45720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B</a:t>
            </a:r>
          </a:p>
          <a:p>
            <a:pPr algn="ctr"/>
            <a:r>
              <a:rPr lang="en-US"/>
              <a:t>10</a:t>
            </a:r>
          </a:p>
        </p:txBody>
      </p:sp>
      <p:sp>
        <p:nvSpPr>
          <p:cNvPr id="21583" name="Text Box 26"/>
          <p:cNvSpPr txBox="1">
            <a:spLocks noChangeArrowheads="1"/>
          </p:cNvSpPr>
          <p:nvPr/>
        </p:nvSpPr>
        <p:spPr bwMode="auto">
          <a:xfrm>
            <a:off x="1946275" y="5638800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</a:p>
          <a:p>
            <a:r>
              <a:rPr lang="id-ID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584" name="Text Box 27"/>
          <p:cNvSpPr txBox="1">
            <a:spLocks noChangeArrowheads="1"/>
          </p:cNvSpPr>
          <p:nvPr/>
        </p:nvSpPr>
        <p:spPr bwMode="auto">
          <a:xfrm>
            <a:off x="2921000" y="5365750"/>
            <a:ext cx="336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  <a:p>
            <a:r>
              <a:rPr lang="en-US"/>
              <a:t>9</a:t>
            </a:r>
          </a:p>
          <a:p>
            <a:endParaRPr lang="en-US"/>
          </a:p>
        </p:txBody>
      </p:sp>
      <p:sp>
        <p:nvSpPr>
          <p:cNvPr id="21585" name="Text Box 28"/>
          <p:cNvSpPr txBox="1">
            <a:spLocks noChangeArrowheads="1"/>
          </p:cNvSpPr>
          <p:nvPr/>
        </p:nvSpPr>
        <p:spPr bwMode="auto">
          <a:xfrm>
            <a:off x="4003675" y="5029200"/>
            <a:ext cx="32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  <a:p>
            <a:r>
              <a:rPr lang="en-US"/>
              <a:t>2</a:t>
            </a:r>
          </a:p>
        </p:txBody>
      </p:sp>
      <p:sp>
        <p:nvSpPr>
          <p:cNvPr id="21586" name="Rectangle 26"/>
          <p:cNvSpPr>
            <a:spLocks noChangeArrowheads="1"/>
          </p:cNvSpPr>
          <p:nvPr/>
        </p:nvSpPr>
        <p:spPr bwMode="auto">
          <a:xfrm>
            <a:off x="5029200" y="5410200"/>
            <a:ext cx="3733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A-B-F = 6 + 10 + 2 = 18 hari</a:t>
            </a:r>
          </a:p>
          <a:p>
            <a:pPr marL="457200" indent="-457200"/>
            <a:r>
              <a:rPr lang="en-US"/>
              <a:t>C-D-E-F = 5 + </a:t>
            </a:r>
            <a:r>
              <a:rPr lang="id-ID"/>
              <a:t>3</a:t>
            </a:r>
            <a:r>
              <a:rPr lang="en-US"/>
              <a:t> + 9 + 2 = </a:t>
            </a:r>
            <a:r>
              <a:rPr lang="id-ID"/>
              <a:t>19</a:t>
            </a:r>
            <a:r>
              <a:rPr lang="en-US"/>
              <a:t> hari  </a:t>
            </a:r>
            <a:r>
              <a:rPr lang="id-ID"/>
              <a:t>	</a:t>
            </a:r>
            <a:r>
              <a:rPr lang="en-US">
                <a:sym typeface="Wingdings" pitchFamily="2" charset="2"/>
              </a:rPr>
              <a:t> Lintasan Kritis.</a:t>
            </a:r>
          </a:p>
        </p:txBody>
      </p:sp>
      <p:sp>
        <p:nvSpPr>
          <p:cNvPr id="21587" name="Rectangle 29"/>
          <p:cNvSpPr>
            <a:spLocks noChangeArrowheads="1"/>
          </p:cNvSpPr>
          <p:nvPr/>
        </p:nvSpPr>
        <p:spPr bwMode="auto">
          <a:xfrm>
            <a:off x="5105400" y="4495800"/>
            <a:ext cx="373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d-ID" dirty="0">
                <a:sym typeface="Wingdings" pitchFamily="2" charset="2"/>
              </a:rPr>
              <a:t>Total  direct cost </a:t>
            </a:r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= 200 +300 +100 </a:t>
            </a:r>
          </a:p>
          <a:p>
            <a:pPr marL="457200" indent="-457200"/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+550 +400 + 650 </a:t>
            </a:r>
            <a:r>
              <a:rPr lang="id-ID" dirty="0">
                <a:sym typeface="Wingdings" pitchFamily="2" charset="2"/>
              </a:rPr>
              <a:t>= 2200  +</a:t>
            </a:r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 50 </a:t>
            </a:r>
          </a:p>
          <a:p>
            <a:pPr marL="457200" indent="-457200"/>
            <a:r>
              <a:rPr lang="id-ID" dirty="0">
                <a:sym typeface="Wingdings" pitchFamily="2" charset="2"/>
              </a:rPr>
              <a:t>			 </a:t>
            </a:r>
            <a:r>
              <a:rPr lang="id-ID" b="1" dirty="0">
                <a:sym typeface="Wingdings" pitchFamily="2" charset="2"/>
              </a:rPr>
              <a:t>=2250</a:t>
            </a:r>
          </a:p>
          <a:p>
            <a:pPr marL="457200" indent="-457200"/>
            <a:endParaRPr lang="id-ID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533400"/>
            <a:ext cx="7772400" cy="213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3.	Perencanaan Proyek</a:t>
            </a:r>
            <a:r>
              <a:rPr lang="en-US" sz="2400" b="1"/>
              <a:t> </a:t>
            </a:r>
          </a:p>
          <a:p>
            <a:pPr marL="457200" indent="-457200">
              <a:lnSpc>
                <a:spcPct val="75000"/>
              </a:lnSpc>
              <a:spcBef>
                <a:spcPct val="50000"/>
              </a:spcBef>
            </a:pPr>
            <a:r>
              <a:rPr lang="en-US" sz="2400" b="1" i="1"/>
              <a:t>	</a:t>
            </a:r>
            <a:r>
              <a:rPr lang="en-US" sz="2000" b="1"/>
              <a:t>Probabilistic Time Estimates</a:t>
            </a:r>
          </a:p>
          <a:p>
            <a:pPr marL="457200" indent="-457200">
              <a:lnSpc>
                <a:spcPct val="55000"/>
              </a:lnSpc>
              <a:spcBef>
                <a:spcPct val="50000"/>
              </a:spcBef>
            </a:pPr>
            <a:r>
              <a:rPr lang="en-US" b="1" i="1"/>
              <a:t>	</a:t>
            </a:r>
            <a:r>
              <a:rPr lang="en-US"/>
              <a:t>Suatu aktivitas bisa saja dapat dilakukan sesuai dengan skedul yang </a:t>
            </a:r>
          </a:p>
          <a:p>
            <a:pPr marL="457200" indent="-457200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pasti tapi bisa juga mengalami berbagai hambatan atau gangguan yang </a:t>
            </a:r>
          </a:p>
          <a:p>
            <a:pPr marL="457200" indent="-457200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akan mengkibatkan variasi atau perubahan waktu yang direncanakan. </a:t>
            </a:r>
          </a:p>
          <a:p>
            <a:pPr marL="457200" indent="-457200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Jadi dalam keadaan ini bisa terjadi ketidak pastian. Untuk meniminmisasi </a:t>
            </a:r>
          </a:p>
          <a:p>
            <a:pPr marL="457200" indent="-457200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kondisi seperti ini dalam network planning biasa digunakkan pendekatan </a:t>
            </a:r>
          </a:p>
          <a:p>
            <a:pPr marL="457200" indent="-457200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prbabilistic atau probabilistic approach.</a:t>
            </a:r>
          </a:p>
          <a:p>
            <a:pPr marL="457200" indent="-457200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Probabilistic approach yang dianut dapat meliputi 3 waktu estimasi </a:t>
            </a:r>
          </a:p>
          <a:p>
            <a:pPr marL="457200" indent="-457200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(three times estimates) yaitu 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b="1"/>
              <a:t>Optimistic time</a:t>
            </a:r>
            <a:r>
              <a:rPr lang="en-US"/>
              <a:t> : Lama waktu yang dibutuhkan dalam kondisi optimum untuk penyelesaian pekerjaan, ditulis dengan </a:t>
            </a:r>
            <a:r>
              <a:rPr lang="en-US" b="1"/>
              <a:t>to.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b="1"/>
              <a:t>Pessimistic time</a:t>
            </a:r>
            <a:r>
              <a:rPr lang="en-US"/>
              <a:t> :Lama waktu yang dibutuhkan dalam kondisi terburuk untuk penyelesaian pekerjaan, diberi notasi </a:t>
            </a:r>
            <a:r>
              <a:rPr lang="en-US" b="1"/>
              <a:t>tp.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b="1"/>
              <a:t>Most likely time</a:t>
            </a:r>
            <a:r>
              <a:rPr lang="en-US"/>
              <a:t> : Lama waktu yang dibutuhkan dalam kondisi sesuai yang diharapkan, diberi notasi </a:t>
            </a:r>
            <a:r>
              <a:rPr lang="en-US" b="1"/>
              <a:t>tm</a:t>
            </a:r>
          </a:p>
          <a:p>
            <a:pPr marL="457200" indent="-457200">
              <a:spcBef>
                <a:spcPct val="50000"/>
              </a:spcBef>
            </a:pPr>
            <a:r>
              <a:rPr lang="en-US"/>
              <a:t>	Untuk menghitung tiga kenmungkinan tersebut digunakan </a:t>
            </a:r>
            <a:r>
              <a:rPr lang="en-US" b="1"/>
              <a:t>distribusi Beta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50800"/>
            <a:ext cx="2133600" cy="40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Penyelesaian :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762000"/>
            <a:ext cx="76962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8610600" cy="5908675"/>
          </a:xfrm>
          <a:prstGeom prst="rect">
            <a:avLst/>
          </a:prstGeom>
          <a:solidFill>
            <a:srgbClr val="FFF2BD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id-ID" dirty="0">
              <a:sym typeface="Wingdings" pitchFamily="2" charset="2"/>
            </a:endParaRPr>
          </a:p>
          <a:p>
            <a:pPr marL="457200" indent="-457200"/>
            <a:endParaRPr lang="id-ID" dirty="0">
              <a:sym typeface="Wingdings" pitchFamily="2" charset="2"/>
            </a:endParaRPr>
          </a:p>
          <a:p>
            <a:pPr marL="457200" indent="-457200"/>
            <a:endParaRPr lang="id-ID" dirty="0">
              <a:sym typeface="Wingdings" pitchFamily="2" charset="2"/>
            </a:endParaRPr>
          </a:p>
          <a:p>
            <a:pPr marL="457200" indent="-457200"/>
            <a:endParaRPr lang="en-US" dirty="0">
              <a:sym typeface="Wingdings" pitchFamily="2" charset="2"/>
            </a:endParaRPr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r>
              <a:rPr lang="id-ID" dirty="0"/>
              <a:t> Kandidat utama aalah yang memiliki cost slope terkecil yaitu D sebesar 50, aktivitas D dipersingkat  2 hari dari 4 hari menjadi 2 hari</a:t>
            </a:r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en-US" dirty="0"/>
          </a:p>
        </p:txBody>
      </p:sp>
      <p:sp>
        <p:nvSpPr>
          <p:cNvPr id="22533" name="Oval 10"/>
          <p:cNvSpPr>
            <a:spLocks noChangeArrowheads="1"/>
          </p:cNvSpPr>
          <p:nvPr/>
        </p:nvSpPr>
        <p:spPr bwMode="auto">
          <a:xfrm>
            <a:off x="4400550" y="506095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4" name="Oval 11"/>
          <p:cNvSpPr>
            <a:spLocks noChangeArrowheads="1"/>
          </p:cNvSpPr>
          <p:nvPr/>
        </p:nvSpPr>
        <p:spPr bwMode="auto">
          <a:xfrm>
            <a:off x="742950" y="490855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5" name="Oval 12"/>
          <p:cNvSpPr>
            <a:spLocks noChangeArrowheads="1"/>
          </p:cNvSpPr>
          <p:nvPr/>
        </p:nvSpPr>
        <p:spPr bwMode="auto">
          <a:xfrm>
            <a:off x="1428750" y="574675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6" name="Oval 13"/>
          <p:cNvSpPr>
            <a:spLocks noChangeArrowheads="1"/>
          </p:cNvSpPr>
          <p:nvPr/>
        </p:nvSpPr>
        <p:spPr bwMode="auto">
          <a:xfrm>
            <a:off x="2495550" y="582295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7" name="Oval 14"/>
          <p:cNvSpPr>
            <a:spLocks noChangeArrowheads="1"/>
          </p:cNvSpPr>
          <p:nvPr/>
        </p:nvSpPr>
        <p:spPr bwMode="auto">
          <a:xfrm>
            <a:off x="1885950" y="422275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8" name="Oval 15"/>
          <p:cNvSpPr>
            <a:spLocks noChangeArrowheads="1"/>
          </p:cNvSpPr>
          <p:nvPr/>
        </p:nvSpPr>
        <p:spPr bwMode="auto">
          <a:xfrm>
            <a:off x="3409950" y="506095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9" name="Line 16"/>
          <p:cNvSpPr>
            <a:spLocks noChangeShapeType="1"/>
          </p:cNvSpPr>
          <p:nvPr/>
        </p:nvSpPr>
        <p:spPr bwMode="auto">
          <a:xfrm flipV="1">
            <a:off x="1123950" y="4603750"/>
            <a:ext cx="762000" cy="3810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2540" name="Line 17"/>
          <p:cNvSpPr>
            <a:spLocks noChangeShapeType="1"/>
          </p:cNvSpPr>
          <p:nvPr/>
        </p:nvSpPr>
        <p:spPr bwMode="auto">
          <a:xfrm>
            <a:off x="1123950" y="5289550"/>
            <a:ext cx="381000" cy="4572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2541" name="Line 18"/>
          <p:cNvSpPr>
            <a:spLocks noChangeShapeType="1"/>
          </p:cNvSpPr>
          <p:nvPr/>
        </p:nvSpPr>
        <p:spPr bwMode="auto">
          <a:xfrm>
            <a:off x="2266950" y="4603750"/>
            <a:ext cx="1143000" cy="533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2542" name="Line 19"/>
          <p:cNvSpPr>
            <a:spLocks noChangeShapeType="1"/>
          </p:cNvSpPr>
          <p:nvPr/>
        </p:nvSpPr>
        <p:spPr bwMode="auto">
          <a:xfrm>
            <a:off x="1885950" y="597535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2543" name="Line 20"/>
          <p:cNvSpPr>
            <a:spLocks noChangeShapeType="1"/>
          </p:cNvSpPr>
          <p:nvPr/>
        </p:nvSpPr>
        <p:spPr bwMode="auto">
          <a:xfrm flipV="1">
            <a:off x="2876550" y="5441950"/>
            <a:ext cx="533400" cy="3810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2544" name="Line 21"/>
          <p:cNvSpPr>
            <a:spLocks noChangeShapeType="1"/>
          </p:cNvSpPr>
          <p:nvPr/>
        </p:nvSpPr>
        <p:spPr bwMode="auto">
          <a:xfrm>
            <a:off x="3867150" y="5289550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2545" name="Text Box 22"/>
          <p:cNvSpPr txBox="1">
            <a:spLocks noChangeArrowheads="1"/>
          </p:cNvSpPr>
          <p:nvPr/>
        </p:nvSpPr>
        <p:spPr bwMode="auto">
          <a:xfrm>
            <a:off x="1260475" y="452755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  <a:p>
            <a:r>
              <a:rPr lang="en-US"/>
              <a:t>6</a:t>
            </a:r>
          </a:p>
        </p:txBody>
      </p:sp>
      <p:sp>
        <p:nvSpPr>
          <p:cNvPr id="22546" name="Text Box 23"/>
          <p:cNvSpPr txBox="1">
            <a:spLocks noChangeArrowheads="1"/>
          </p:cNvSpPr>
          <p:nvPr/>
        </p:nvSpPr>
        <p:spPr bwMode="auto">
          <a:xfrm>
            <a:off x="1123950" y="5213350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  <a:p>
            <a:r>
              <a:rPr lang="en-US"/>
              <a:t>5</a:t>
            </a:r>
          </a:p>
        </p:txBody>
      </p:sp>
      <p:sp>
        <p:nvSpPr>
          <p:cNvPr id="22547" name="Text Box 24"/>
          <p:cNvSpPr txBox="1">
            <a:spLocks noChangeArrowheads="1"/>
          </p:cNvSpPr>
          <p:nvPr/>
        </p:nvSpPr>
        <p:spPr bwMode="auto">
          <a:xfrm>
            <a:off x="2667000" y="45720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B</a:t>
            </a:r>
          </a:p>
          <a:p>
            <a:pPr algn="ctr"/>
            <a:r>
              <a:rPr lang="en-US"/>
              <a:t>10</a:t>
            </a:r>
          </a:p>
        </p:txBody>
      </p:sp>
      <p:sp>
        <p:nvSpPr>
          <p:cNvPr id="22548" name="Text Box 26"/>
          <p:cNvSpPr txBox="1">
            <a:spLocks noChangeArrowheads="1"/>
          </p:cNvSpPr>
          <p:nvPr/>
        </p:nvSpPr>
        <p:spPr bwMode="auto">
          <a:xfrm>
            <a:off x="1946275" y="5638800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</a:p>
          <a:p>
            <a:r>
              <a:rPr lang="id-ID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549" name="Text Box 27"/>
          <p:cNvSpPr txBox="1">
            <a:spLocks noChangeArrowheads="1"/>
          </p:cNvSpPr>
          <p:nvPr/>
        </p:nvSpPr>
        <p:spPr bwMode="auto">
          <a:xfrm>
            <a:off x="2921000" y="5365750"/>
            <a:ext cx="336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  <a:p>
            <a:r>
              <a:rPr lang="en-US"/>
              <a:t>9</a:t>
            </a:r>
          </a:p>
          <a:p>
            <a:endParaRPr lang="en-US"/>
          </a:p>
        </p:txBody>
      </p:sp>
      <p:sp>
        <p:nvSpPr>
          <p:cNvPr id="22550" name="Text Box 28"/>
          <p:cNvSpPr txBox="1">
            <a:spLocks noChangeArrowheads="1"/>
          </p:cNvSpPr>
          <p:nvPr/>
        </p:nvSpPr>
        <p:spPr bwMode="auto">
          <a:xfrm>
            <a:off x="3810000" y="5029200"/>
            <a:ext cx="32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  <a:p>
            <a:r>
              <a:rPr lang="en-US"/>
              <a:t>2</a:t>
            </a:r>
          </a:p>
        </p:txBody>
      </p:sp>
      <p:sp>
        <p:nvSpPr>
          <p:cNvPr id="22551" name="Rectangle 26"/>
          <p:cNvSpPr>
            <a:spLocks noChangeArrowheads="1"/>
          </p:cNvSpPr>
          <p:nvPr/>
        </p:nvSpPr>
        <p:spPr bwMode="auto">
          <a:xfrm>
            <a:off x="5029200" y="5410200"/>
            <a:ext cx="3733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A-B-F = 6 + 10 + 2 = 18 hari</a:t>
            </a:r>
          </a:p>
          <a:p>
            <a:pPr marL="457200" indent="-457200"/>
            <a:r>
              <a:rPr lang="en-US"/>
              <a:t>C-D-E-F = 5 + </a:t>
            </a:r>
            <a:r>
              <a:rPr lang="id-ID"/>
              <a:t>2</a:t>
            </a:r>
            <a:r>
              <a:rPr lang="en-US"/>
              <a:t> + 9 + 2 = </a:t>
            </a:r>
            <a:r>
              <a:rPr lang="id-ID"/>
              <a:t>18</a:t>
            </a:r>
            <a:r>
              <a:rPr lang="en-US"/>
              <a:t> hari  </a:t>
            </a:r>
            <a:r>
              <a:rPr lang="id-ID" b="1"/>
              <a:t>menjadi ada 2 lintasan kritis</a:t>
            </a:r>
            <a:endParaRPr lang="en-US" b="1">
              <a:sym typeface="Wingdings" pitchFamily="2" charset="2"/>
            </a:endParaRPr>
          </a:p>
        </p:txBody>
      </p:sp>
      <p:sp>
        <p:nvSpPr>
          <p:cNvPr id="22552" name="Rectangle 29"/>
          <p:cNvSpPr>
            <a:spLocks noChangeArrowheads="1"/>
          </p:cNvSpPr>
          <p:nvPr/>
        </p:nvSpPr>
        <p:spPr bwMode="auto">
          <a:xfrm>
            <a:off x="4953000" y="4495800"/>
            <a:ext cx="388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d-ID" dirty="0">
                <a:sym typeface="Wingdings" pitchFamily="2" charset="2"/>
              </a:rPr>
              <a:t>Total  direct cost </a:t>
            </a:r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= 200 +300 +100 </a:t>
            </a:r>
          </a:p>
          <a:p>
            <a:pPr marL="457200" indent="-457200"/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+550 +400 + 650 </a:t>
            </a:r>
            <a:r>
              <a:rPr lang="id-ID" dirty="0">
                <a:sym typeface="Wingdings" pitchFamily="2" charset="2"/>
              </a:rPr>
              <a:t>= 2200  +</a:t>
            </a:r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 50  + 50</a:t>
            </a:r>
          </a:p>
          <a:p>
            <a:pPr marL="457200" indent="-457200"/>
            <a:r>
              <a:rPr lang="id-ID" dirty="0">
                <a:sym typeface="Wingdings" pitchFamily="2" charset="2"/>
              </a:rPr>
              <a:t>			 </a:t>
            </a:r>
            <a:r>
              <a:rPr lang="id-ID" b="1" dirty="0">
                <a:sym typeface="Wingdings" pitchFamily="2" charset="2"/>
              </a:rPr>
              <a:t>=2300</a:t>
            </a:r>
          </a:p>
          <a:p>
            <a:pPr marL="457200" indent="-457200"/>
            <a:endParaRPr lang="id-ID" dirty="0">
              <a:sym typeface="Wingdings" pitchFamily="2" charset="2"/>
            </a:endParaRPr>
          </a:p>
        </p:txBody>
      </p:sp>
      <p:sp>
        <p:nvSpPr>
          <p:cNvPr id="22553" name="Rectangle 28"/>
          <p:cNvSpPr>
            <a:spLocks noChangeArrowheads="1"/>
          </p:cNvSpPr>
          <p:nvPr/>
        </p:nvSpPr>
        <p:spPr bwMode="auto">
          <a:xfrm>
            <a:off x="609600" y="685800"/>
            <a:ext cx="3733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C-D-E-F </a:t>
            </a:r>
            <a:r>
              <a:rPr lang="id-ID"/>
              <a:t> masih lintasan kritis, cost slope terendah masih di D</a:t>
            </a:r>
            <a:endParaRPr lang="en-US">
              <a:sym typeface="Wingdings" pitchFamily="2" charset="2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62000" y="1600200"/>
          <a:ext cx="5486400" cy="2017395"/>
        </p:xfrm>
        <a:graphic>
          <a:graphicData uri="http://schemas.openxmlformats.org/drawingml/2006/table">
            <a:tbl>
              <a:tblPr/>
              <a:tblGrid>
                <a:gridCol w="768336"/>
                <a:gridCol w="996436"/>
                <a:gridCol w="852373"/>
                <a:gridCol w="948415"/>
                <a:gridCol w="1152504"/>
                <a:gridCol w="76833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crash 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 cost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crash cost/day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 slope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2612" name="Oval 6"/>
          <p:cNvSpPr>
            <a:spLocks noChangeArrowheads="1"/>
          </p:cNvSpPr>
          <p:nvPr/>
        </p:nvSpPr>
        <p:spPr bwMode="auto">
          <a:xfrm>
            <a:off x="5410200" y="2743200"/>
            <a:ext cx="1143000" cy="457200"/>
          </a:xfrm>
          <a:prstGeom prst="ellips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50800"/>
            <a:ext cx="2133600" cy="40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Penyelesaian :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762000"/>
            <a:ext cx="76962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8610600" cy="6462713"/>
          </a:xfrm>
          <a:prstGeom prst="rect">
            <a:avLst/>
          </a:prstGeom>
          <a:solidFill>
            <a:srgbClr val="FFF2BD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r>
              <a:rPr lang="id-ID"/>
              <a:t> </a:t>
            </a:r>
          </a:p>
          <a:p>
            <a:pPr marL="457200" indent="-457200"/>
            <a:r>
              <a:rPr lang="id-ID"/>
              <a:t>Aktivitas B dipersingkat sehari dari 10 hari menjadi 9 hari</a:t>
            </a:r>
          </a:p>
          <a:p>
            <a:pPr marL="457200" indent="-457200"/>
            <a:r>
              <a:rPr lang="id-ID"/>
              <a:t>Aktivitas D dipersingkat 3 hari dari 4 hari mejadi sehari, sehingga D tidak bisa dicrash lagi </a:t>
            </a:r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en-US"/>
          </a:p>
        </p:txBody>
      </p:sp>
      <p:sp>
        <p:nvSpPr>
          <p:cNvPr id="23557" name="Oval 10"/>
          <p:cNvSpPr>
            <a:spLocks noChangeArrowheads="1"/>
          </p:cNvSpPr>
          <p:nvPr/>
        </p:nvSpPr>
        <p:spPr bwMode="auto">
          <a:xfrm>
            <a:off x="4400550" y="55610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58" name="Oval 11"/>
          <p:cNvSpPr>
            <a:spLocks noChangeArrowheads="1"/>
          </p:cNvSpPr>
          <p:nvPr/>
        </p:nvSpPr>
        <p:spPr bwMode="auto">
          <a:xfrm>
            <a:off x="742950" y="54086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59" name="Oval 12"/>
          <p:cNvSpPr>
            <a:spLocks noChangeArrowheads="1"/>
          </p:cNvSpPr>
          <p:nvPr/>
        </p:nvSpPr>
        <p:spPr bwMode="auto">
          <a:xfrm>
            <a:off x="1428750" y="62468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60" name="Oval 13"/>
          <p:cNvSpPr>
            <a:spLocks noChangeArrowheads="1"/>
          </p:cNvSpPr>
          <p:nvPr/>
        </p:nvSpPr>
        <p:spPr bwMode="auto">
          <a:xfrm>
            <a:off x="2495550" y="63230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61" name="Oval 14"/>
          <p:cNvSpPr>
            <a:spLocks noChangeArrowheads="1"/>
          </p:cNvSpPr>
          <p:nvPr/>
        </p:nvSpPr>
        <p:spPr bwMode="auto">
          <a:xfrm>
            <a:off x="1885950" y="47228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62" name="Oval 15"/>
          <p:cNvSpPr>
            <a:spLocks noChangeArrowheads="1"/>
          </p:cNvSpPr>
          <p:nvPr/>
        </p:nvSpPr>
        <p:spPr bwMode="auto">
          <a:xfrm>
            <a:off x="3409950" y="55610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63" name="Line 16"/>
          <p:cNvSpPr>
            <a:spLocks noChangeShapeType="1"/>
          </p:cNvSpPr>
          <p:nvPr/>
        </p:nvSpPr>
        <p:spPr bwMode="auto">
          <a:xfrm flipV="1">
            <a:off x="1123950" y="5103813"/>
            <a:ext cx="762000" cy="3810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64" name="Line 17"/>
          <p:cNvSpPr>
            <a:spLocks noChangeShapeType="1"/>
          </p:cNvSpPr>
          <p:nvPr/>
        </p:nvSpPr>
        <p:spPr bwMode="auto">
          <a:xfrm>
            <a:off x="1123950" y="5789613"/>
            <a:ext cx="381000" cy="4572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65" name="Line 18"/>
          <p:cNvSpPr>
            <a:spLocks noChangeShapeType="1"/>
          </p:cNvSpPr>
          <p:nvPr/>
        </p:nvSpPr>
        <p:spPr bwMode="auto">
          <a:xfrm>
            <a:off x="2266950" y="5103813"/>
            <a:ext cx="1143000" cy="533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66" name="Line 19"/>
          <p:cNvSpPr>
            <a:spLocks noChangeShapeType="1"/>
          </p:cNvSpPr>
          <p:nvPr/>
        </p:nvSpPr>
        <p:spPr bwMode="auto">
          <a:xfrm>
            <a:off x="1885950" y="6475413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67" name="Line 20"/>
          <p:cNvSpPr>
            <a:spLocks noChangeShapeType="1"/>
          </p:cNvSpPr>
          <p:nvPr/>
        </p:nvSpPr>
        <p:spPr bwMode="auto">
          <a:xfrm flipV="1">
            <a:off x="2876550" y="5942013"/>
            <a:ext cx="533400" cy="3810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68" name="Line 21"/>
          <p:cNvSpPr>
            <a:spLocks noChangeShapeType="1"/>
          </p:cNvSpPr>
          <p:nvPr/>
        </p:nvSpPr>
        <p:spPr bwMode="auto">
          <a:xfrm>
            <a:off x="3867150" y="5789613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69" name="Text Box 22"/>
          <p:cNvSpPr txBox="1">
            <a:spLocks noChangeArrowheads="1"/>
          </p:cNvSpPr>
          <p:nvPr/>
        </p:nvSpPr>
        <p:spPr bwMode="auto">
          <a:xfrm>
            <a:off x="1260475" y="50276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  <a:p>
            <a:r>
              <a:rPr lang="en-US"/>
              <a:t>6</a:t>
            </a:r>
          </a:p>
        </p:txBody>
      </p:sp>
      <p:sp>
        <p:nvSpPr>
          <p:cNvPr id="23570" name="Text Box 23"/>
          <p:cNvSpPr txBox="1">
            <a:spLocks noChangeArrowheads="1"/>
          </p:cNvSpPr>
          <p:nvPr/>
        </p:nvSpPr>
        <p:spPr bwMode="auto">
          <a:xfrm>
            <a:off x="1123950" y="5713413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  <a:p>
            <a:r>
              <a:rPr lang="en-US"/>
              <a:t>5</a:t>
            </a:r>
          </a:p>
        </p:txBody>
      </p:sp>
      <p:sp>
        <p:nvSpPr>
          <p:cNvPr id="23571" name="Text Box 24"/>
          <p:cNvSpPr txBox="1">
            <a:spLocks noChangeArrowheads="1"/>
          </p:cNvSpPr>
          <p:nvPr/>
        </p:nvSpPr>
        <p:spPr bwMode="auto">
          <a:xfrm>
            <a:off x="2716213" y="5072063"/>
            <a:ext cx="339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B</a:t>
            </a:r>
          </a:p>
          <a:p>
            <a:pPr algn="ctr"/>
            <a:r>
              <a:rPr lang="id-ID"/>
              <a:t>9</a:t>
            </a:r>
            <a:endParaRPr lang="en-US"/>
          </a:p>
        </p:txBody>
      </p:sp>
      <p:sp>
        <p:nvSpPr>
          <p:cNvPr id="23572" name="Text Box 26"/>
          <p:cNvSpPr txBox="1">
            <a:spLocks noChangeArrowheads="1"/>
          </p:cNvSpPr>
          <p:nvPr/>
        </p:nvSpPr>
        <p:spPr bwMode="auto">
          <a:xfrm>
            <a:off x="1946275" y="6138863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  <a:p>
            <a:r>
              <a:rPr lang="id-ID"/>
              <a:t>1</a:t>
            </a:r>
            <a:endParaRPr lang="en-US"/>
          </a:p>
        </p:txBody>
      </p:sp>
      <p:sp>
        <p:nvSpPr>
          <p:cNvPr id="23573" name="Text Box 27"/>
          <p:cNvSpPr txBox="1">
            <a:spLocks noChangeArrowheads="1"/>
          </p:cNvSpPr>
          <p:nvPr/>
        </p:nvSpPr>
        <p:spPr bwMode="auto">
          <a:xfrm>
            <a:off x="2921000" y="5865813"/>
            <a:ext cx="336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  <a:p>
            <a:r>
              <a:rPr lang="en-US"/>
              <a:t>9</a:t>
            </a:r>
          </a:p>
          <a:p>
            <a:endParaRPr lang="en-US"/>
          </a:p>
        </p:txBody>
      </p:sp>
      <p:sp>
        <p:nvSpPr>
          <p:cNvPr id="23574" name="Text Box 28"/>
          <p:cNvSpPr txBox="1">
            <a:spLocks noChangeArrowheads="1"/>
          </p:cNvSpPr>
          <p:nvPr/>
        </p:nvSpPr>
        <p:spPr bwMode="auto">
          <a:xfrm>
            <a:off x="3810000" y="5529263"/>
            <a:ext cx="32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  <a:p>
            <a:r>
              <a:rPr lang="en-US"/>
              <a:t>2</a:t>
            </a:r>
          </a:p>
        </p:txBody>
      </p:sp>
      <p:sp>
        <p:nvSpPr>
          <p:cNvPr id="23575" name="Rectangle 26"/>
          <p:cNvSpPr>
            <a:spLocks noChangeArrowheads="1"/>
          </p:cNvSpPr>
          <p:nvPr/>
        </p:nvSpPr>
        <p:spPr bwMode="auto">
          <a:xfrm>
            <a:off x="5029200" y="5638800"/>
            <a:ext cx="3733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/>
              <a:t>A-B-F = 6 + </a:t>
            </a:r>
            <a:r>
              <a:rPr lang="id-ID" dirty="0"/>
              <a:t>9</a:t>
            </a:r>
            <a:r>
              <a:rPr lang="en-US" dirty="0"/>
              <a:t> + 2 = 1</a:t>
            </a:r>
            <a:r>
              <a:rPr lang="id-ID" dirty="0"/>
              <a:t>7</a:t>
            </a:r>
            <a:r>
              <a:rPr lang="en-US" dirty="0"/>
              <a:t> </a:t>
            </a:r>
            <a:r>
              <a:rPr lang="en-US" dirty="0" err="1"/>
              <a:t>hari</a:t>
            </a:r>
            <a:endParaRPr lang="en-US" dirty="0"/>
          </a:p>
          <a:p>
            <a:pPr marL="457200" indent="-457200"/>
            <a:r>
              <a:rPr lang="en-US" dirty="0"/>
              <a:t>C-D-E-F = 5 + </a:t>
            </a:r>
            <a:r>
              <a:rPr lang="id-ID" dirty="0"/>
              <a:t>1</a:t>
            </a:r>
            <a:r>
              <a:rPr lang="en-US" dirty="0"/>
              <a:t> + 9 + 2 = </a:t>
            </a:r>
            <a:r>
              <a:rPr lang="id-ID" dirty="0"/>
              <a:t>17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 </a:t>
            </a:r>
            <a:r>
              <a:rPr lang="id-ID" b="1" dirty="0"/>
              <a:t>menjadi ada 2 lintasan kritis</a:t>
            </a:r>
            <a:endParaRPr lang="en-US" b="1" dirty="0">
              <a:sym typeface="Wingdings" pitchFamily="2" charset="2"/>
            </a:endParaRPr>
          </a:p>
        </p:txBody>
      </p:sp>
      <p:sp>
        <p:nvSpPr>
          <p:cNvPr id="23576" name="Rectangle 29"/>
          <p:cNvSpPr>
            <a:spLocks noChangeArrowheads="1"/>
          </p:cNvSpPr>
          <p:nvPr/>
        </p:nvSpPr>
        <p:spPr bwMode="auto">
          <a:xfrm>
            <a:off x="3886200" y="4572000"/>
            <a:ext cx="472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d-ID" dirty="0">
                <a:sym typeface="Wingdings" pitchFamily="2" charset="2"/>
              </a:rPr>
              <a:t>Total  direct cost </a:t>
            </a:r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= 200 +300 +100  +550 </a:t>
            </a:r>
          </a:p>
          <a:p>
            <a:pPr marL="457200" indent="-457200"/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			+400 + 650 </a:t>
            </a:r>
            <a:r>
              <a:rPr lang="id-ID" dirty="0">
                <a:sym typeface="Wingdings" pitchFamily="2" charset="2"/>
              </a:rPr>
              <a:t>= 2200  +</a:t>
            </a:r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 100 		+50  +50 + 50</a:t>
            </a:r>
            <a:r>
              <a:rPr lang="id-ID" dirty="0">
                <a:sym typeface="Wingdings" pitchFamily="2" charset="2"/>
              </a:rPr>
              <a:t> </a:t>
            </a:r>
            <a:r>
              <a:rPr lang="id-ID" b="1" dirty="0">
                <a:sym typeface="Wingdings" pitchFamily="2" charset="2"/>
              </a:rPr>
              <a:t>=2450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85800" y="1752600"/>
          <a:ext cx="5486400" cy="2017395"/>
        </p:xfrm>
        <a:graphic>
          <a:graphicData uri="http://schemas.openxmlformats.org/drawingml/2006/table">
            <a:tbl>
              <a:tblPr/>
              <a:tblGrid>
                <a:gridCol w="768336"/>
                <a:gridCol w="996436"/>
                <a:gridCol w="852373"/>
                <a:gridCol w="948415"/>
                <a:gridCol w="1152504"/>
                <a:gridCol w="76833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crash 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 cost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crash cost/day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 slope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3635" name="Rectangle 31"/>
          <p:cNvSpPr>
            <a:spLocks noChangeArrowheads="1"/>
          </p:cNvSpPr>
          <p:nvPr/>
        </p:nvSpPr>
        <p:spPr bwMode="auto">
          <a:xfrm>
            <a:off x="609600" y="762000"/>
            <a:ext cx="853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A-B-F = 6 + 10 + 2 = 18 hari</a:t>
            </a:r>
            <a:r>
              <a:rPr lang="id-ID"/>
              <a:t>, cost slope terkecil di aktivitas</a:t>
            </a:r>
            <a:r>
              <a:rPr lang="id-ID" b="1"/>
              <a:t> B</a:t>
            </a:r>
            <a:endParaRPr lang="en-US" b="1"/>
          </a:p>
          <a:p>
            <a:pPr marL="457200" indent="-457200"/>
            <a:r>
              <a:rPr lang="en-US"/>
              <a:t>C-D-E-F = 5 + </a:t>
            </a:r>
            <a:r>
              <a:rPr lang="id-ID"/>
              <a:t>2</a:t>
            </a:r>
            <a:r>
              <a:rPr lang="en-US"/>
              <a:t> + 9 + 2 = </a:t>
            </a:r>
            <a:r>
              <a:rPr lang="id-ID"/>
              <a:t>18</a:t>
            </a:r>
            <a:r>
              <a:rPr lang="en-US"/>
              <a:t> hari </a:t>
            </a:r>
            <a:r>
              <a:rPr lang="id-ID"/>
              <a:t>cost slope terkecil di aktivitas</a:t>
            </a:r>
            <a:r>
              <a:rPr lang="id-ID" b="1"/>
              <a:t> D </a:t>
            </a:r>
            <a:r>
              <a:rPr lang="id-ID"/>
              <a:t>(masih bisa di crash karena maximum crash bisa sampai 1 hari</a:t>
            </a:r>
            <a:endParaRPr lang="en-US" b="1">
              <a:sym typeface="Wingdings" pitchFamily="2" charset="2"/>
            </a:endParaRPr>
          </a:p>
        </p:txBody>
      </p:sp>
      <p:sp>
        <p:nvSpPr>
          <p:cNvPr id="23636" name="Oval 6"/>
          <p:cNvSpPr>
            <a:spLocks noChangeArrowheads="1"/>
          </p:cNvSpPr>
          <p:nvPr/>
        </p:nvSpPr>
        <p:spPr bwMode="auto">
          <a:xfrm>
            <a:off x="5410200" y="2895600"/>
            <a:ext cx="1143000" cy="457200"/>
          </a:xfrm>
          <a:prstGeom prst="ellips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637" name="Oval 32"/>
          <p:cNvSpPr>
            <a:spLocks noChangeArrowheads="1"/>
          </p:cNvSpPr>
          <p:nvPr/>
        </p:nvSpPr>
        <p:spPr bwMode="auto">
          <a:xfrm>
            <a:off x="5410200" y="2438400"/>
            <a:ext cx="1143000" cy="457200"/>
          </a:xfrm>
          <a:prstGeom prst="ellips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50800"/>
            <a:ext cx="2133600" cy="40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Penyelesaian :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762000"/>
            <a:ext cx="76962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8610600" cy="6186488"/>
          </a:xfrm>
          <a:prstGeom prst="rect">
            <a:avLst/>
          </a:prstGeom>
          <a:solidFill>
            <a:srgbClr val="FFF2BD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id-ID" dirty="0">
              <a:sym typeface="Wingdings" pitchFamily="2" charset="2"/>
            </a:endParaRPr>
          </a:p>
          <a:p>
            <a:pPr marL="457200" indent="-457200"/>
            <a:endParaRPr lang="id-ID" dirty="0">
              <a:sym typeface="Wingdings" pitchFamily="2" charset="2"/>
            </a:endParaRPr>
          </a:p>
          <a:p>
            <a:pPr marL="457200" indent="-457200"/>
            <a:endParaRPr lang="id-ID" dirty="0">
              <a:sym typeface="Wingdings" pitchFamily="2" charset="2"/>
            </a:endParaRPr>
          </a:p>
          <a:p>
            <a:pPr marL="457200" indent="-457200"/>
            <a:endParaRPr lang="en-US" dirty="0">
              <a:sym typeface="Wingdings" pitchFamily="2" charset="2"/>
            </a:endParaRPr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r>
              <a:rPr lang="id-ID" dirty="0"/>
              <a:t> </a:t>
            </a:r>
          </a:p>
          <a:p>
            <a:pPr marL="457200" indent="-457200"/>
            <a:r>
              <a:rPr lang="id-ID" dirty="0"/>
              <a:t>Aktivitas B dipersingkat  2 hari dari 10 hari menjadi  8 hari</a:t>
            </a:r>
          </a:p>
          <a:p>
            <a:pPr marL="457200" indent="-457200"/>
            <a:r>
              <a:rPr lang="id-ID" dirty="0"/>
              <a:t>Aktivitas E dipersingkat  sehari dari 9 hari mejadi  8 hari, </a:t>
            </a:r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id-ID" dirty="0"/>
          </a:p>
          <a:p>
            <a:pPr marL="457200" indent="-457200"/>
            <a:endParaRPr lang="en-US" dirty="0"/>
          </a:p>
        </p:txBody>
      </p:sp>
      <p:sp>
        <p:nvSpPr>
          <p:cNvPr id="24581" name="Oval 10"/>
          <p:cNvSpPr>
            <a:spLocks noChangeArrowheads="1"/>
          </p:cNvSpPr>
          <p:nvPr/>
        </p:nvSpPr>
        <p:spPr bwMode="auto">
          <a:xfrm>
            <a:off x="4400550" y="55610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82" name="Oval 11"/>
          <p:cNvSpPr>
            <a:spLocks noChangeArrowheads="1"/>
          </p:cNvSpPr>
          <p:nvPr/>
        </p:nvSpPr>
        <p:spPr bwMode="auto">
          <a:xfrm>
            <a:off x="742950" y="54086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83" name="Oval 12"/>
          <p:cNvSpPr>
            <a:spLocks noChangeArrowheads="1"/>
          </p:cNvSpPr>
          <p:nvPr/>
        </p:nvSpPr>
        <p:spPr bwMode="auto">
          <a:xfrm>
            <a:off x="1428750" y="62468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84" name="Oval 13"/>
          <p:cNvSpPr>
            <a:spLocks noChangeArrowheads="1"/>
          </p:cNvSpPr>
          <p:nvPr/>
        </p:nvSpPr>
        <p:spPr bwMode="auto">
          <a:xfrm>
            <a:off x="2495550" y="63230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85" name="Oval 14"/>
          <p:cNvSpPr>
            <a:spLocks noChangeArrowheads="1"/>
          </p:cNvSpPr>
          <p:nvPr/>
        </p:nvSpPr>
        <p:spPr bwMode="auto">
          <a:xfrm>
            <a:off x="1885950" y="47228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86" name="Oval 15"/>
          <p:cNvSpPr>
            <a:spLocks noChangeArrowheads="1"/>
          </p:cNvSpPr>
          <p:nvPr/>
        </p:nvSpPr>
        <p:spPr bwMode="auto">
          <a:xfrm>
            <a:off x="3409950" y="55610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87" name="Line 16"/>
          <p:cNvSpPr>
            <a:spLocks noChangeShapeType="1"/>
          </p:cNvSpPr>
          <p:nvPr/>
        </p:nvSpPr>
        <p:spPr bwMode="auto">
          <a:xfrm flipV="1">
            <a:off x="1123950" y="5103813"/>
            <a:ext cx="762000" cy="3810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4588" name="Line 17"/>
          <p:cNvSpPr>
            <a:spLocks noChangeShapeType="1"/>
          </p:cNvSpPr>
          <p:nvPr/>
        </p:nvSpPr>
        <p:spPr bwMode="auto">
          <a:xfrm>
            <a:off x="1123950" y="5789613"/>
            <a:ext cx="381000" cy="4572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4589" name="Line 18"/>
          <p:cNvSpPr>
            <a:spLocks noChangeShapeType="1"/>
          </p:cNvSpPr>
          <p:nvPr/>
        </p:nvSpPr>
        <p:spPr bwMode="auto">
          <a:xfrm>
            <a:off x="2266950" y="5103813"/>
            <a:ext cx="1143000" cy="533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4590" name="Line 19"/>
          <p:cNvSpPr>
            <a:spLocks noChangeShapeType="1"/>
          </p:cNvSpPr>
          <p:nvPr/>
        </p:nvSpPr>
        <p:spPr bwMode="auto">
          <a:xfrm>
            <a:off x="1885950" y="6475413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4591" name="Line 20"/>
          <p:cNvSpPr>
            <a:spLocks noChangeShapeType="1"/>
          </p:cNvSpPr>
          <p:nvPr/>
        </p:nvSpPr>
        <p:spPr bwMode="auto">
          <a:xfrm flipV="1">
            <a:off x="2876550" y="5942013"/>
            <a:ext cx="533400" cy="3810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4592" name="Line 21"/>
          <p:cNvSpPr>
            <a:spLocks noChangeShapeType="1"/>
          </p:cNvSpPr>
          <p:nvPr/>
        </p:nvSpPr>
        <p:spPr bwMode="auto">
          <a:xfrm>
            <a:off x="3867150" y="5789613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4593" name="Text Box 22"/>
          <p:cNvSpPr txBox="1">
            <a:spLocks noChangeArrowheads="1"/>
          </p:cNvSpPr>
          <p:nvPr/>
        </p:nvSpPr>
        <p:spPr bwMode="auto">
          <a:xfrm>
            <a:off x="1260475" y="50276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  <a:p>
            <a:r>
              <a:rPr lang="en-US"/>
              <a:t>6</a:t>
            </a:r>
          </a:p>
        </p:txBody>
      </p:sp>
      <p:sp>
        <p:nvSpPr>
          <p:cNvPr id="24594" name="Text Box 23"/>
          <p:cNvSpPr txBox="1">
            <a:spLocks noChangeArrowheads="1"/>
          </p:cNvSpPr>
          <p:nvPr/>
        </p:nvSpPr>
        <p:spPr bwMode="auto">
          <a:xfrm>
            <a:off x="1123950" y="5713413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  <a:p>
            <a:r>
              <a:rPr lang="en-US"/>
              <a:t>5</a:t>
            </a:r>
          </a:p>
        </p:txBody>
      </p:sp>
      <p:sp>
        <p:nvSpPr>
          <p:cNvPr id="24595" name="Text Box 24"/>
          <p:cNvSpPr txBox="1">
            <a:spLocks noChangeArrowheads="1"/>
          </p:cNvSpPr>
          <p:nvPr/>
        </p:nvSpPr>
        <p:spPr bwMode="auto">
          <a:xfrm>
            <a:off x="2716213" y="5072063"/>
            <a:ext cx="339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B</a:t>
            </a:r>
          </a:p>
          <a:p>
            <a:pPr algn="ctr"/>
            <a:r>
              <a:rPr lang="id-ID"/>
              <a:t>8</a:t>
            </a:r>
            <a:endParaRPr lang="en-US"/>
          </a:p>
        </p:txBody>
      </p:sp>
      <p:sp>
        <p:nvSpPr>
          <p:cNvPr id="24596" name="Text Box 26"/>
          <p:cNvSpPr txBox="1">
            <a:spLocks noChangeArrowheads="1"/>
          </p:cNvSpPr>
          <p:nvPr/>
        </p:nvSpPr>
        <p:spPr bwMode="auto">
          <a:xfrm>
            <a:off x="1946275" y="6138863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  <a:p>
            <a:r>
              <a:rPr lang="id-ID"/>
              <a:t>1</a:t>
            </a:r>
            <a:endParaRPr lang="en-US"/>
          </a:p>
        </p:txBody>
      </p:sp>
      <p:sp>
        <p:nvSpPr>
          <p:cNvPr id="24597" name="Text Box 27"/>
          <p:cNvSpPr txBox="1">
            <a:spLocks noChangeArrowheads="1"/>
          </p:cNvSpPr>
          <p:nvPr/>
        </p:nvSpPr>
        <p:spPr bwMode="auto">
          <a:xfrm>
            <a:off x="2921000" y="5865813"/>
            <a:ext cx="336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  <a:p>
            <a:r>
              <a:rPr lang="id-ID"/>
              <a:t>8</a:t>
            </a:r>
            <a:endParaRPr lang="en-US"/>
          </a:p>
          <a:p>
            <a:endParaRPr lang="en-US"/>
          </a:p>
        </p:txBody>
      </p:sp>
      <p:sp>
        <p:nvSpPr>
          <p:cNvPr id="24598" name="Text Box 28"/>
          <p:cNvSpPr txBox="1">
            <a:spLocks noChangeArrowheads="1"/>
          </p:cNvSpPr>
          <p:nvPr/>
        </p:nvSpPr>
        <p:spPr bwMode="auto">
          <a:xfrm>
            <a:off x="3810000" y="5529263"/>
            <a:ext cx="32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  <a:p>
            <a:r>
              <a:rPr lang="en-US"/>
              <a:t>2</a:t>
            </a:r>
          </a:p>
        </p:txBody>
      </p:sp>
      <p:sp>
        <p:nvSpPr>
          <p:cNvPr id="24599" name="Rectangle 26"/>
          <p:cNvSpPr>
            <a:spLocks noChangeArrowheads="1"/>
          </p:cNvSpPr>
          <p:nvPr/>
        </p:nvSpPr>
        <p:spPr bwMode="auto">
          <a:xfrm>
            <a:off x="5029200" y="5638800"/>
            <a:ext cx="3733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A-B-F = 6 + </a:t>
            </a:r>
            <a:r>
              <a:rPr lang="id-ID"/>
              <a:t>8</a:t>
            </a:r>
            <a:r>
              <a:rPr lang="en-US"/>
              <a:t> + 2 = 1</a:t>
            </a:r>
            <a:r>
              <a:rPr lang="id-ID"/>
              <a:t>6</a:t>
            </a:r>
            <a:r>
              <a:rPr lang="en-US"/>
              <a:t> hari</a:t>
            </a:r>
          </a:p>
          <a:p>
            <a:pPr marL="457200" indent="-457200"/>
            <a:r>
              <a:rPr lang="en-US"/>
              <a:t>C-D-E-F = 5 + </a:t>
            </a:r>
            <a:r>
              <a:rPr lang="id-ID"/>
              <a:t>1</a:t>
            </a:r>
            <a:r>
              <a:rPr lang="en-US"/>
              <a:t> + </a:t>
            </a:r>
            <a:r>
              <a:rPr lang="id-ID"/>
              <a:t>8</a:t>
            </a:r>
            <a:r>
              <a:rPr lang="en-US"/>
              <a:t> + 2 = </a:t>
            </a:r>
            <a:r>
              <a:rPr lang="id-ID"/>
              <a:t>16</a:t>
            </a:r>
            <a:r>
              <a:rPr lang="en-US"/>
              <a:t> hari  </a:t>
            </a:r>
            <a:r>
              <a:rPr lang="id-ID" b="1"/>
              <a:t>menjadi ada 2 lintasan kritis</a:t>
            </a:r>
            <a:endParaRPr lang="en-US" b="1">
              <a:sym typeface="Wingdings" pitchFamily="2" charset="2"/>
            </a:endParaRPr>
          </a:p>
        </p:txBody>
      </p:sp>
      <p:sp>
        <p:nvSpPr>
          <p:cNvPr id="24600" name="Rectangle 29"/>
          <p:cNvSpPr>
            <a:spLocks noChangeArrowheads="1"/>
          </p:cNvSpPr>
          <p:nvPr/>
        </p:nvSpPr>
        <p:spPr bwMode="auto">
          <a:xfrm>
            <a:off x="3200400" y="4572000"/>
            <a:ext cx="594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id-ID" dirty="0">
                <a:sym typeface="Wingdings" pitchFamily="2" charset="2"/>
              </a:rPr>
              <a:t>Total  direct cost </a:t>
            </a:r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= 200 +300 +100  +550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 +</a:t>
            </a:r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400 + 650 </a:t>
            </a:r>
            <a:r>
              <a:rPr lang="id-ID" dirty="0">
                <a:sym typeface="Wingdings" pitchFamily="2" charset="2"/>
              </a:rPr>
              <a:t>= 2200  +</a:t>
            </a:r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+50+50+50 +100+ 100 + 100+</a:t>
            </a:r>
            <a:r>
              <a:rPr lang="id-ID" b="1" dirty="0" smtClean="0">
                <a:sym typeface="Wingdings" pitchFamily="2" charset="2"/>
              </a:rPr>
              <a:t>=2650</a:t>
            </a:r>
            <a:endParaRPr lang="id-ID" b="1" dirty="0">
              <a:sym typeface="Wingdings" pitchFamily="2" charset="2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85800" y="1752600"/>
          <a:ext cx="5486400" cy="2017395"/>
        </p:xfrm>
        <a:graphic>
          <a:graphicData uri="http://schemas.openxmlformats.org/drawingml/2006/table">
            <a:tbl>
              <a:tblPr/>
              <a:tblGrid>
                <a:gridCol w="768336"/>
                <a:gridCol w="996436"/>
                <a:gridCol w="852373"/>
                <a:gridCol w="948415"/>
                <a:gridCol w="1152504"/>
                <a:gridCol w="76833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crash 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 cost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crash cost/day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 slope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4659" name="Rectangle 31"/>
          <p:cNvSpPr>
            <a:spLocks noChangeArrowheads="1"/>
          </p:cNvSpPr>
          <p:nvPr/>
        </p:nvSpPr>
        <p:spPr bwMode="auto">
          <a:xfrm>
            <a:off x="609600" y="7620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A-B-F = 1</a:t>
            </a:r>
            <a:r>
              <a:rPr lang="id-ID"/>
              <a:t>7</a:t>
            </a:r>
            <a:r>
              <a:rPr lang="en-US"/>
              <a:t> hari</a:t>
            </a:r>
            <a:r>
              <a:rPr lang="id-ID"/>
              <a:t>, cost slope terkecil di aktivitas</a:t>
            </a:r>
            <a:r>
              <a:rPr lang="id-ID" b="1"/>
              <a:t> B</a:t>
            </a:r>
            <a:endParaRPr lang="en-US" b="1"/>
          </a:p>
          <a:p>
            <a:pPr marL="457200" indent="-457200"/>
            <a:r>
              <a:rPr lang="en-US"/>
              <a:t>C-D-E-F = </a:t>
            </a:r>
            <a:r>
              <a:rPr lang="id-ID"/>
              <a:t>17</a:t>
            </a:r>
            <a:r>
              <a:rPr lang="en-US"/>
              <a:t> hari </a:t>
            </a:r>
            <a:r>
              <a:rPr lang="id-ID"/>
              <a:t>cost slope terkecil di aktivitas E</a:t>
            </a:r>
            <a:endParaRPr lang="en-US" b="1">
              <a:sym typeface="Wingdings" pitchFamily="2" charset="2"/>
            </a:endParaRPr>
          </a:p>
        </p:txBody>
      </p:sp>
      <p:sp>
        <p:nvSpPr>
          <p:cNvPr id="24660" name="Oval 6"/>
          <p:cNvSpPr>
            <a:spLocks noChangeArrowheads="1"/>
          </p:cNvSpPr>
          <p:nvPr/>
        </p:nvSpPr>
        <p:spPr bwMode="auto">
          <a:xfrm>
            <a:off x="5334000" y="3124200"/>
            <a:ext cx="1143000" cy="457200"/>
          </a:xfrm>
          <a:prstGeom prst="ellips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4661" name="Oval 32"/>
          <p:cNvSpPr>
            <a:spLocks noChangeArrowheads="1"/>
          </p:cNvSpPr>
          <p:nvPr/>
        </p:nvSpPr>
        <p:spPr bwMode="auto">
          <a:xfrm>
            <a:off x="5410200" y="2438400"/>
            <a:ext cx="1143000" cy="457200"/>
          </a:xfrm>
          <a:prstGeom prst="ellips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50800"/>
            <a:ext cx="2133600" cy="40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Penyelesaian :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762000"/>
            <a:ext cx="76962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8610600" cy="6186488"/>
          </a:xfrm>
          <a:prstGeom prst="rect">
            <a:avLst/>
          </a:prstGeom>
          <a:solidFill>
            <a:srgbClr val="FFF2BD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r>
              <a:rPr lang="id-ID"/>
              <a:t> </a:t>
            </a:r>
          </a:p>
          <a:p>
            <a:pPr marL="457200" indent="-457200"/>
            <a:r>
              <a:rPr lang="id-ID"/>
              <a:t>Aktivitas F dipersingkat  sehari dari 2 hari menjadi  1 hari</a:t>
            </a:r>
          </a:p>
          <a:p>
            <a:pPr marL="457200" indent="-457200"/>
            <a:r>
              <a:rPr lang="id-ID"/>
              <a:t>Aktivitas E dipersingkat  dua hari dari 9 hari mejadi  7 hari, </a:t>
            </a:r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en-US"/>
          </a:p>
        </p:txBody>
      </p:sp>
      <p:sp>
        <p:nvSpPr>
          <p:cNvPr id="25605" name="Oval 10"/>
          <p:cNvSpPr>
            <a:spLocks noChangeArrowheads="1"/>
          </p:cNvSpPr>
          <p:nvPr/>
        </p:nvSpPr>
        <p:spPr bwMode="auto">
          <a:xfrm>
            <a:off x="4400550" y="55610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06" name="Oval 11"/>
          <p:cNvSpPr>
            <a:spLocks noChangeArrowheads="1"/>
          </p:cNvSpPr>
          <p:nvPr/>
        </p:nvSpPr>
        <p:spPr bwMode="auto">
          <a:xfrm>
            <a:off x="742950" y="54086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07" name="Oval 12"/>
          <p:cNvSpPr>
            <a:spLocks noChangeArrowheads="1"/>
          </p:cNvSpPr>
          <p:nvPr/>
        </p:nvSpPr>
        <p:spPr bwMode="auto">
          <a:xfrm>
            <a:off x="1428750" y="62468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08" name="Oval 13"/>
          <p:cNvSpPr>
            <a:spLocks noChangeArrowheads="1"/>
          </p:cNvSpPr>
          <p:nvPr/>
        </p:nvSpPr>
        <p:spPr bwMode="auto">
          <a:xfrm>
            <a:off x="2495550" y="63230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09" name="Oval 14"/>
          <p:cNvSpPr>
            <a:spLocks noChangeArrowheads="1"/>
          </p:cNvSpPr>
          <p:nvPr/>
        </p:nvSpPr>
        <p:spPr bwMode="auto">
          <a:xfrm>
            <a:off x="1885950" y="47228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10" name="Oval 15"/>
          <p:cNvSpPr>
            <a:spLocks noChangeArrowheads="1"/>
          </p:cNvSpPr>
          <p:nvPr/>
        </p:nvSpPr>
        <p:spPr bwMode="auto">
          <a:xfrm>
            <a:off x="3409950" y="55610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11" name="Line 16"/>
          <p:cNvSpPr>
            <a:spLocks noChangeShapeType="1"/>
          </p:cNvSpPr>
          <p:nvPr/>
        </p:nvSpPr>
        <p:spPr bwMode="auto">
          <a:xfrm flipV="1">
            <a:off x="1123950" y="5103813"/>
            <a:ext cx="762000" cy="3810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5612" name="Line 17"/>
          <p:cNvSpPr>
            <a:spLocks noChangeShapeType="1"/>
          </p:cNvSpPr>
          <p:nvPr/>
        </p:nvSpPr>
        <p:spPr bwMode="auto">
          <a:xfrm>
            <a:off x="1123950" y="5789613"/>
            <a:ext cx="381000" cy="4572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5613" name="Line 18"/>
          <p:cNvSpPr>
            <a:spLocks noChangeShapeType="1"/>
          </p:cNvSpPr>
          <p:nvPr/>
        </p:nvSpPr>
        <p:spPr bwMode="auto">
          <a:xfrm>
            <a:off x="2266950" y="5103813"/>
            <a:ext cx="1143000" cy="533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5614" name="Line 19"/>
          <p:cNvSpPr>
            <a:spLocks noChangeShapeType="1"/>
          </p:cNvSpPr>
          <p:nvPr/>
        </p:nvSpPr>
        <p:spPr bwMode="auto">
          <a:xfrm>
            <a:off x="1885950" y="6475413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5615" name="Line 20"/>
          <p:cNvSpPr>
            <a:spLocks noChangeShapeType="1"/>
          </p:cNvSpPr>
          <p:nvPr/>
        </p:nvSpPr>
        <p:spPr bwMode="auto">
          <a:xfrm flipV="1">
            <a:off x="2876550" y="5942013"/>
            <a:ext cx="533400" cy="3810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5616" name="Line 21"/>
          <p:cNvSpPr>
            <a:spLocks noChangeShapeType="1"/>
          </p:cNvSpPr>
          <p:nvPr/>
        </p:nvSpPr>
        <p:spPr bwMode="auto">
          <a:xfrm>
            <a:off x="3867150" y="5789613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5617" name="Text Box 22"/>
          <p:cNvSpPr txBox="1">
            <a:spLocks noChangeArrowheads="1"/>
          </p:cNvSpPr>
          <p:nvPr/>
        </p:nvSpPr>
        <p:spPr bwMode="auto">
          <a:xfrm>
            <a:off x="1260475" y="50276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  <a:p>
            <a:r>
              <a:rPr lang="en-US"/>
              <a:t>6</a:t>
            </a:r>
          </a:p>
        </p:txBody>
      </p:sp>
      <p:sp>
        <p:nvSpPr>
          <p:cNvPr id="25618" name="Text Box 23"/>
          <p:cNvSpPr txBox="1">
            <a:spLocks noChangeArrowheads="1"/>
          </p:cNvSpPr>
          <p:nvPr/>
        </p:nvSpPr>
        <p:spPr bwMode="auto">
          <a:xfrm>
            <a:off x="1123950" y="5713413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  <a:p>
            <a:r>
              <a:rPr lang="en-US"/>
              <a:t>5</a:t>
            </a:r>
          </a:p>
        </p:txBody>
      </p:sp>
      <p:sp>
        <p:nvSpPr>
          <p:cNvPr id="25619" name="Text Box 24"/>
          <p:cNvSpPr txBox="1">
            <a:spLocks noChangeArrowheads="1"/>
          </p:cNvSpPr>
          <p:nvPr/>
        </p:nvSpPr>
        <p:spPr bwMode="auto">
          <a:xfrm>
            <a:off x="2716213" y="5072063"/>
            <a:ext cx="339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B</a:t>
            </a:r>
          </a:p>
          <a:p>
            <a:pPr algn="ctr"/>
            <a:r>
              <a:rPr lang="id-ID"/>
              <a:t>8</a:t>
            </a:r>
            <a:endParaRPr lang="en-US"/>
          </a:p>
        </p:txBody>
      </p:sp>
      <p:sp>
        <p:nvSpPr>
          <p:cNvPr id="25620" name="Text Box 26"/>
          <p:cNvSpPr txBox="1">
            <a:spLocks noChangeArrowheads="1"/>
          </p:cNvSpPr>
          <p:nvPr/>
        </p:nvSpPr>
        <p:spPr bwMode="auto">
          <a:xfrm>
            <a:off x="1946275" y="6138863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</a:p>
          <a:p>
            <a:r>
              <a:rPr lang="id-ID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621" name="Text Box 27"/>
          <p:cNvSpPr txBox="1">
            <a:spLocks noChangeArrowheads="1"/>
          </p:cNvSpPr>
          <p:nvPr/>
        </p:nvSpPr>
        <p:spPr bwMode="auto">
          <a:xfrm>
            <a:off x="2921000" y="5865813"/>
            <a:ext cx="336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</a:p>
          <a:p>
            <a:r>
              <a:rPr lang="id-ID" dirty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5622" name="Text Box 28"/>
          <p:cNvSpPr txBox="1">
            <a:spLocks noChangeArrowheads="1"/>
          </p:cNvSpPr>
          <p:nvPr/>
        </p:nvSpPr>
        <p:spPr bwMode="auto">
          <a:xfrm>
            <a:off x="3810000" y="5529263"/>
            <a:ext cx="32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  <a:p>
            <a:r>
              <a:rPr lang="id-ID"/>
              <a:t>1</a:t>
            </a:r>
            <a:endParaRPr lang="en-US"/>
          </a:p>
        </p:txBody>
      </p:sp>
      <p:sp>
        <p:nvSpPr>
          <p:cNvPr id="25623" name="Rectangle 26"/>
          <p:cNvSpPr>
            <a:spLocks noChangeArrowheads="1"/>
          </p:cNvSpPr>
          <p:nvPr/>
        </p:nvSpPr>
        <p:spPr bwMode="auto">
          <a:xfrm>
            <a:off x="5029200" y="5638800"/>
            <a:ext cx="373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/>
              <a:t>A-B-F = 6 + </a:t>
            </a:r>
            <a:r>
              <a:rPr lang="id-ID" dirty="0"/>
              <a:t>8</a:t>
            </a:r>
            <a:r>
              <a:rPr lang="en-US" dirty="0"/>
              <a:t> + </a:t>
            </a:r>
            <a:r>
              <a:rPr lang="id-ID" dirty="0"/>
              <a:t>1</a:t>
            </a:r>
            <a:r>
              <a:rPr lang="en-US" dirty="0"/>
              <a:t> = 1</a:t>
            </a:r>
            <a:r>
              <a:rPr lang="id-ID" dirty="0"/>
              <a:t>5</a:t>
            </a:r>
            <a:r>
              <a:rPr lang="en-US" dirty="0"/>
              <a:t> </a:t>
            </a:r>
            <a:r>
              <a:rPr lang="en-US" dirty="0" err="1"/>
              <a:t>hari</a:t>
            </a:r>
            <a:endParaRPr lang="en-US" dirty="0"/>
          </a:p>
          <a:p>
            <a:pPr marL="457200" indent="-457200"/>
            <a:r>
              <a:rPr lang="en-US" dirty="0"/>
              <a:t>C-D-E-F = 5 + </a:t>
            </a:r>
            <a:r>
              <a:rPr lang="id-ID" dirty="0"/>
              <a:t>1</a:t>
            </a:r>
            <a:r>
              <a:rPr lang="en-US" dirty="0"/>
              <a:t> + </a:t>
            </a:r>
            <a:r>
              <a:rPr lang="id-ID" dirty="0"/>
              <a:t>7</a:t>
            </a:r>
            <a:r>
              <a:rPr lang="en-US" dirty="0"/>
              <a:t> + </a:t>
            </a:r>
            <a:r>
              <a:rPr lang="id-ID" dirty="0"/>
              <a:t>1</a:t>
            </a:r>
            <a:r>
              <a:rPr lang="en-US" dirty="0"/>
              <a:t> = </a:t>
            </a:r>
            <a:r>
              <a:rPr lang="id-ID" dirty="0"/>
              <a:t>14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 </a:t>
            </a:r>
            <a:r>
              <a:rPr lang="id-ID" b="1" dirty="0"/>
              <a:t>proyek  bisa dipersingkat hingga 15 hari</a:t>
            </a:r>
            <a:endParaRPr lang="en-US" b="1" dirty="0">
              <a:sym typeface="Wingdings" pitchFamily="2" charset="2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85800" y="1752600"/>
          <a:ext cx="5486400" cy="2055495"/>
        </p:xfrm>
        <a:graphic>
          <a:graphicData uri="http://schemas.openxmlformats.org/drawingml/2006/table">
            <a:tbl>
              <a:tblPr/>
              <a:tblGrid>
                <a:gridCol w="768336"/>
                <a:gridCol w="996436"/>
                <a:gridCol w="852373"/>
                <a:gridCol w="948415"/>
                <a:gridCol w="1152504"/>
                <a:gridCol w="76833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crash 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 cost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crash cost/day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 slope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146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5683" name="Rectangle 31"/>
          <p:cNvSpPr>
            <a:spLocks noChangeArrowheads="1"/>
          </p:cNvSpPr>
          <p:nvPr/>
        </p:nvSpPr>
        <p:spPr bwMode="auto">
          <a:xfrm>
            <a:off x="609600" y="7620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A-B-F = 1</a:t>
            </a:r>
            <a:r>
              <a:rPr lang="id-ID"/>
              <a:t>6</a:t>
            </a:r>
            <a:r>
              <a:rPr lang="en-US"/>
              <a:t> hari</a:t>
            </a:r>
            <a:r>
              <a:rPr lang="id-ID"/>
              <a:t>, cost slope terkecil di aktivitas</a:t>
            </a:r>
            <a:r>
              <a:rPr lang="id-ID" b="1"/>
              <a:t> F, B sudah maximum</a:t>
            </a:r>
            <a:endParaRPr lang="en-US" b="1"/>
          </a:p>
          <a:p>
            <a:pPr marL="457200" indent="-457200"/>
            <a:r>
              <a:rPr lang="en-US"/>
              <a:t>C-D-E-F = </a:t>
            </a:r>
            <a:r>
              <a:rPr lang="id-ID"/>
              <a:t>16</a:t>
            </a:r>
            <a:r>
              <a:rPr lang="en-US"/>
              <a:t> hari </a:t>
            </a:r>
            <a:r>
              <a:rPr lang="id-ID"/>
              <a:t>cost slope terkecil di aktivitas</a:t>
            </a:r>
            <a:r>
              <a:rPr lang="id-ID" b="1"/>
              <a:t> E</a:t>
            </a:r>
            <a:endParaRPr lang="en-US" b="1">
              <a:sym typeface="Wingdings" pitchFamily="2" charset="2"/>
            </a:endParaRPr>
          </a:p>
        </p:txBody>
      </p:sp>
      <p:sp>
        <p:nvSpPr>
          <p:cNvPr id="25684" name="Oval 6"/>
          <p:cNvSpPr>
            <a:spLocks noChangeArrowheads="1"/>
          </p:cNvSpPr>
          <p:nvPr/>
        </p:nvSpPr>
        <p:spPr bwMode="auto">
          <a:xfrm>
            <a:off x="5334000" y="3505200"/>
            <a:ext cx="1143000" cy="457200"/>
          </a:xfrm>
          <a:prstGeom prst="ellips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5685" name="Oval 32"/>
          <p:cNvSpPr>
            <a:spLocks noChangeArrowheads="1"/>
          </p:cNvSpPr>
          <p:nvPr/>
        </p:nvSpPr>
        <p:spPr bwMode="auto">
          <a:xfrm>
            <a:off x="5334000" y="3200400"/>
            <a:ext cx="1143000" cy="381000"/>
          </a:xfrm>
          <a:prstGeom prst="ellips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3200400" y="4572000"/>
            <a:ext cx="5943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id-ID" dirty="0">
                <a:sym typeface="Wingdings" pitchFamily="2" charset="2"/>
              </a:rPr>
              <a:t>Total  direct cost </a:t>
            </a:r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= 200 +300 +100  +550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 +</a:t>
            </a:r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400 + 650 </a:t>
            </a:r>
            <a:r>
              <a:rPr lang="id-ID" dirty="0">
                <a:sym typeface="Wingdings" pitchFamily="2" charset="2"/>
              </a:rPr>
              <a:t>= 2200  +</a:t>
            </a:r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+50+50+50 +100+ 100 + 100+ 100+150</a:t>
            </a:r>
            <a:r>
              <a:rPr lang="id-ID" b="1" dirty="0" smtClean="0">
                <a:sym typeface="Wingdings" pitchFamily="2" charset="2"/>
              </a:rPr>
              <a:t>=2900</a:t>
            </a:r>
            <a:endParaRPr lang="id-ID" b="1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50800"/>
            <a:ext cx="2133600" cy="40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Penyelesaian :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762000"/>
            <a:ext cx="76962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8610600" cy="5078413"/>
          </a:xfrm>
          <a:prstGeom prst="rect">
            <a:avLst/>
          </a:prstGeom>
          <a:solidFill>
            <a:srgbClr val="FFF2BD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en-US"/>
          </a:p>
        </p:txBody>
      </p:sp>
      <p:sp>
        <p:nvSpPr>
          <p:cNvPr id="26629" name="Rectangle 31"/>
          <p:cNvSpPr>
            <a:spLocks noChangeArrowheads="1"/>
          </p:cNvSpPr>
          <p:nvPr/>
        </p:nvSpPr>
        <p:spPr bwMode="auto">
          <a:xfrm>
            <a:off x="609600" y="7620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/>
              <a:t>T</a:t>
            </a:r>
            <a:r>
              <a:rPr lang="id-ID" dirty="0"/>
              <a:t>otal cost = total direct cost + total indirect cost</a:t>
            </a:r>
          </a:p>
          <a:p>
            <a:pPr marL="457200" indent="-457200"/>
            <a:r>
              <a:rPr lang="id-ID" b="1" dirty="0">
                <a:sym typeface="Wingdings" pitchFamily="2" charset="2"/>
              </a:rPr>
              <a:t>		= </a:t>
            </a:r>
            <a:r>
              <a:rPr lang="id-ID" b="1" dirty="0" smtClean="0">
                <a:sym typeface="Wingdings" pitchFamily="2" charset="2"/>
              </a:rPr>
              <a:t>2900+(15 </a:t>
            </a:r>
            <a:r>
              <a:rPr lang="id-ID" b="1" dirty="0">
                <a:sym typeface="Wingdings" pitchFamily="2" charset="2"/>
              </a:rPr>
              <a:t>hari x100) = </a:t>
            </a:r>
            <a:r>
              <a:rPr lang="id-ID" b="1" dirty="0" smtClean="0">
                <a:sym typeface="Wingdings" pitchFamily="2" charset="2"/>
              </a:rPr>
              <a:t>40400</a:t>
            </a:r>
            <a:endParaRPr lang="en-US" b="1" dirty="0">
              <a:sym typeface="Wingdings" pitchFamily="2" charset="2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457200" y="1676400"/>
          <a:ext cx="6629400" cy="1684020"/>
        </p:xfrm>
        <a:graphic>
          <a:graphicData uri="http://schemas.openxmlformats.org/drawingml/2006/table">
            <a:tbl>
              <a:tblPr/>
              <a:tblGrid>
                <a:gridCol w="891453"/>
                <a:gridCol w="1042122"/>
                <a:gridCol w="891453"/>
                <a:gridCol w="991899"/>
                <a:gridCol w="1205345"/>
                <a:gridCol w="803564"/>
                <a:gridCol w="803564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 cost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2650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indirect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4200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4150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4100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4150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4250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4400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72" name="Rectangle 30"/>
          <p:cNvSpPr>
            <a:spLocks noChangeArrowheads="1"/>
          </p:cNvSpPr>
          <p:nvPr/>
        </p:nvSpPr>
        <p:spPr bwMode="auto">
          <a:xfrm>
            <a:off x="381000" y="38100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d-ID" dirty="0">
                <a:sym typeface="Wingdings" pitchFamily="2" charset="2"/>
              </a:rPr>
              <a:t>Durasi normal 20 hari, jika dipersingkat sehari maka total costnya </a:t>
            </a:r>
            <a:r>
              <a:rPr lang="id-ID" dirty="0" smtClean="0">
                <a:sym typeface="Wingdings" pitchFamily="2" charset="2"/>
              </a:rPr>
              <a:t>4250</a:t>
            </a:r>
            <a:endParaRPr lang="id-ID" dirty="0">
              <a:sym typeface="Wingdings" pitchFamily="2" charset="2"/>
            </a:endParaRPr>
          </a:p>
          <a:p>
            <a:pPr marL="457200" indent="-457200"/>
            <a:r>
              <a:rPr lang="id-ID" dirty="0">
                <a:sym typeface="Wingdings" pitchFamily="2" charset="2"/>
              </a:rPr>
              <a:t>Jika dipersingkat </a:t>
            </a:r>
            <a:r>
              <a:rPr lang="id-ID" dirty="0" smtClean="0">
                <a:sym typeface="Wingdings" pitchFamily="2" charset="2"/>
              </a:rPr>
              <a:t> 2 </a:t>
            </a:r>
            <a:r>
              <a:rPr lang="id-ID" dirty="0">
                <a:sym typeface="Wingdings" pitchFamily="2" charset="2"/>
              </a:rPr>
              <a:t>hari maka total costnya menjadi </a:t>
            </a:r>
            <a:r>
              <a:rPr lang="id-ID" dirty="0" smtClean="0">
                <a:sym typeface="Wingdings" pitchFamily="2" charset="2"/>
              </a:rPr>
              <a:t>4100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50800"/>
            <a:ext cx="2133600" cy="40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Penyelesaian :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762000"/>
            <a:ext cx="76962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8610600" cy="5078413"/>
          </a:xfrm>
          <a:prstGeom prst="rect">
            <a:avLst/>
          </a:prstGeom>
          <a:solidFill>
            <a:srgbClr val="FFF2BD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en-US"/>
          </a:p>
        </p:txBody>
      </p:sp>
      <p:sp>
        <p:nvSpPr>
          <p:cNvPr id="27653" name="Rectangle 31"/>
          <p:cNvSpPr>
            <a:spLocks noChangeArrowheads="1"/>
          </p:cNvSpPr>
          <p:nvPr/>
        </p:nvSpPr>
        <p:spPr bwMode="auto">
          <a:xfrm>
            <a:off x="609600" y="7620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J</a:t>
            </a:r>
            <a:r>
              <a:rPr lang="id-ID"/>
              <a:t>ika ingin mengetahui durasi tercepat maka semua aktivitas di buat crash</a:t>
            </a:r>
            <a:endParaRPr lang="en-US" b="1">
              <a:sym typeface="Wingdings" pitchFamily="2" charset="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1219200"/>
          <a:ext cx="4489964" cy="2055495"/>
        </p:xfrm>
        <a:graphic>
          <a:graphicData uri="http://schemas.openxmlformats.org/drawingml/2006/table">
            <a:tbl>
              <a:tblPr/>
              <a:tblGrid>
                <a:gridCol w="768336"/>
                <a:gridCol w="852373"/>
                <a:gridCol w="948415"/>
                <a:gridCol w="1152504"/>
                <a:gridCol w="76833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crash 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 cost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crash cost/day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 slope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146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7704" name="Oval 10"/>
          <p:cNvSpPr>
            <a:spLocks noChangeArrowheads="1"/>
          </p:cNvSpPr>
          <p:nvPr/>
        </p:nvSpPr>
        <p:spPr bwMode="auto">
          <a:xfrm>
            <a:off x="4191000" y="42656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705" name="Oval 11"/>
          <p:cNvSpPr>
            <a:spLocks noChangeArrowheads="1"/>
          </p:cNvSpPr>
          <p:nvPr/>
        </p:nvSpPr>
        <p:spPr bwMode="auto">
          <a:xfrm>
            <a:off x="533400" y="41132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706" name="Oval 12"/>
          <p:cNvSpPr>
            <a:spLocks noChangeArrowheads="1"/>
          </p:cNvSpPr>
          <p:nvPr/>
        </p:nvSpPr>
        <p:spPr bwMode="auto">
          <a:xfrm>
            <a:off x="1219200" y="49514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707" name="Oval 13"/>
          <p:cNvSpPr>
            <a:spLocks noChangeArrowheads="1"/>
          </p:cNvSpPr>
          <p:nvPr/>
        </p:nvSpPr>
        <p:spPr bwMode="auto">
          <a:xfrm>
            <a:off x="2286000" y="50276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708" name="Oval 14"/>
          <p:cNvSpPr>
            <a:spLocks noChangeArrowheads="1"/>
          </p:cNvSpPr>
          <p:nvPr/>
        </p:nvSpPr>
        <p:spPr bwMode="auto">
          <a:xfrm>
            <a:off x="1676400" y="34274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709" name="Oval 15"/>
          <p:cNvSpPr>
            <a:spLocks noChangeArrowheads="1"/>
          </p:cNvSpPr>
          <p:nvPr/>
        </p:nvSpPr>
        <p:spPr bwMode="auto">
          <a:xfrm>
            <a:off x="3200400" y="42656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710" name="Line 16"/>
          <p:cNvSpPr>
            <a:spLocks noChangeShapeType="1"/>
          </p:cNvSpPr>
          <p:nvPr/>
        </p:nvSpPr>
        <p:spPr bwMode="auto">
          <a:xfrm flipV="1">
            <a:off x="914400" y="3808413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7711" name="Line 17"/>
          <p:cNvSpPr>
            <a:spLocks noChangeShapeType="1"/>
          </p:cNvSpPr>
          <p:nvPr/>
        </p:nvSpPr>
        <p:spPr bwMode="auto">
          <a:xfrm>
            <a:off x="914400" y="4494213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7712" name="Line 18"/>
          <p:cNvSpPr>
            <a:spLocks noChangeShapeType="1"/>
          </p:cNvSpPr>
          <p:nvPr/>
        </p:nvSpPr>
        <p:spPr bwMode="auto">
          <a:xfrm>
            <a:off x="2057400" y="3808413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7713" name="Line 19"/>
          <p:cNvSpPr>
            <a:spLocks noChangeShapeType="1"/>
          </p:cNvSpPr>
          <p:nvPr/>
        </p:nvSpPr>
        <p:spPr bwMode="auto">
          <a:xfrm>
            <a:off x="1676400" y="51800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7714" name="Line 20"/>
          <p:cNvSpPr>
            <a:spLocks noChangeShapeType="1"/>
          </p:cNvSpPr>
          <p:nvPr/>
        </p:nvSpPr>
        <p:spPr bwMode="auto">
          <a:xfrm flipV="1">
            <a:off x="2667000" y="4646613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7715" name="Line 21"/>
          <p:cNvSpPr>
            <a:spLocks noChangeShapeType="1"/>
          </p:cNvSpPr>
          <p:nvPr/>
        </p:nvSpPr>
        <p:spPr bwMode="auto">
          <a:xfrm>
            <a:off x="3657600" y="44942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7716" name="Text Box 22"/>
          <p:cNvSpPr txBox="1">
            <a:spLocks noChangeArrowheads="1"/>
          </p:cNvSpPr>
          <p:nvPr/>
        </p:nvSpPr>
        <p:spPr bwMode="auto">
          <a:xfrm>
            <a:off x="1050925" y="37322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  <a:p>
            <a:r>
              <a:rPr lang="en-US"/>
              <a:t>6</a:t>
            </a:r>
          </a:p>
        </p:txBody>
      </p:sp>
      <p:sp>
        <p:nvSpPr>
          <p:cNvPr id="27717" name="Text Box 23"/>
          <p:cNvSpPr txBox="1">
            <a:spLocks noChangeArrowheads="1"/>
          </p:cNvSpPr>
          <p:nvPr/>
        </p:nvSpPr>
        <p:spPr bwMode="auto">
          <a:xfrm>
            <a:off x="914400" y="4418013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  <a:p>
            <a:r>
              <a:rPr lang="id-ID"/>
              <a:t>4</a:t>
            </a:r>
            <a:endParaRPr lang="en-US"/>
          </a:p>
        </p:txBody>
      </p:sp>
      <p:sp>
        <p:nvSpPr>
          <p:cNvPr id="27718" name="Text Box 24"/>
          <p:cNvSpPr txBox="1">
            <a:spLocks noChangeArrowheads="1"/>
          </p:cNvSpPr>
          <p:nvPr/>
        </p:nvSpPr>
        <p:spPr bwMode="auto">
          <a:xfrm>
            <a:off x="2506663" y="3776663"/>
            <a:ext cx="339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B</a:t>
            </a:r>
          </a:p>
          <a:p>
            <a:pPr algn="ctr"/>
            <a:r>
              <a:rPr lang="id-ID"/>
              <a:t>8</a:t>
            </a:r>
            <a:endParaRPr lang="en-US"/>
          </a:p>
        </p:txBody>
      </p:sp>
      <p:sp>
        <p:nvSpPr>
          <p:cNvPr id="27719" name="Text Box 26"/>
          <p:cNvSpPr txBox="1">
            <a:spLocks noChangeArrowheads="1"/>
          </p:cNvSpPr>
          <p:nvPr/>
        </p:nvSpPr>
        <p:spPr bwMode="auto">
          <a:xfrm>
            <a:off x="1736725" y="4843463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  <a:p>
            <a:r>
              <a:rPr lang="id-ID"/>
              <a:t>1</a:t>
            </a:r>
            <a:endParaRPr lang="en-US"/>
          </a:p>
        </p:txBody>
      </p:sp>
      <p:sp>
        <p:nvSpPr>
          <p:cNvPr id="27720" name="Text Box 27"/>
          <p:cNvSpPr txBox="1">
            <a:spLocks noChangeArrowheads="1"/>
          </p:cNvSpPr>
          <p:nvPr/>
        </p:nvSpPr>
        <p:spPr bwMode="auto">
          <a:xfrm>
            <a:off x="2711450" y="4570413"/>
            <a:ext cx="336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  <a:p>
            <a:r>
              <a:rPr lang="id-ID"/>
              <a:t>7</a:t>
            </a:r>
            <a:endParaRPr lang="en-US"/>
          </a:p>
          <a:p>
            <a:endParaRPr lang="en-US"/>
          </a:p>
        </p:txBody>
      </p:sp>
      <p:sp>
        <p:nvSpPr>
          <p:cNvPr id="27721" name="Text Box 28"/>
          <p:cNvSpPr txBox="1">
            <a:spLocks noChangeArrowheads="1"/>
          </p:cNvSpPr>
          <p:nvPr/>
        </p:nvSpPr>
        <p:spPr bwMode="auto">
          <a:xfrm>
            <a:off x="3794125" y="4233863"/>
            <a:ext cx="32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  <a:p>
            <a:r>
              <a:rPr lang="id-ID"/>
              <a:t>1</a:t>
            </a:r>
            <a:endParaRPr lang="en-US"/>
          </a:p>
        </p:txBody>
      </p:sp>
      <p:sp>
        <p:nvSpPr>
          <p:cNvPr id="27722" name="Rectangle 46"/>
          <p:cNvSpPr>
            <a:spLocks noChangeArrowheads="1"/>
          </p:cNvSpPr>
          <p:nvPr/>
        </p:nvSpPr>
        <p:spPr bwMode="auto">
          <a:xfrm>
            <a:off x="5410200" y="3429000"/>
            <a:ext cx="3733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/>
              <a:t>A-B-F = 6 + </a:t>
            </a:r>
            <a:r>
              <a:rPr lang="id-ID" dirty="0"/>
              <a:t>8</a:t>
            </a:r>
            <a:r>
              <a:rPr lang="en-US" dirty="0"/>
              <a:t> + </a:t>
            </a:r>
            <a:r>
              <a:rPr lang="id-ID" dirty="0"/>
              <a:t>1</a:t>
            </a:r>
            <a:r>
              <a:rPr lang="en-US" dirty="0"/>
              <a:t> = 1</a:t>
            </a:r>
            <a:r>
              <a:rPr lang="id-ID" dirty="0"/>
              <a:t>5</a:t>
            </a:r>
            <a:r>
              <a:rPr lang="en-US" dirty="0"/>
              <a:t> </a:t>
            </a:r>
            <a:r>
              <a:rPr lang="en-US" dirty="0" err="1"/>
              <a:t>hari</a:t>
            </a:r>
            <a:endParaRPr lang="en-US" dirty="0"/>
          </a:p>
          <a:p>
            <a:pPr marL="457200" indent="-457200"/>
            <a:r>
              <a:rPr lang="en-US" dirty="0"/>
              <a:t>C-D-E-F = </a:t>
            </a:r>
            <a:r>
              <a:rPr lang="id-ID" dirty="0"/>
              <a:t>4</a:t>
            </a:r>
            <a:r>
              <a:rPr lang="en-US" dirty="0"/>
              <a:t> + </a:t>
            </a:r>
            <a:r>
              <a:rPr lang="id-ID" dirty="0"/>
              <a:t>1</a:t>
            </a:r>
            <a:r>
              <a:rPr lang="en-US" dirty="0"/>
              <a:t> + </a:t>
            </a:r>
            <a:r>
              <a:rPr lang="id-ID" dirty="0"/>
              <a:t>7</a:t>
            </a:r>
            <a:r>
              <a:rPr lang="en-US" dirty="0"/>
              <a:t> + </a:t>
            </a:r>
            <a:r>
              <a:rPr lang="id-ID" dirty="0"/>
              <a:t>1</a:t>
            </a:r>
            <a:r>
              <a:rPr lang="en-US" dirty="0"/>
              <a:t> = </a:t>
            </a:r>
            <a:r>
              <a:rPr lang="id-ID" dirty="0"/>
              <a:t>13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endParaRPr lang="id-ID" dirty="0"/>
          </a:p>
          <a:p>
            <a:pPr marL="457200" indent="-457200"/>
            <a:r>
              <a:rPr lang="id-ID" b="1" dirty="0"/>
              <a:t>lintasan kritis A-B-F</a:t>
            </a:r>
          </a:p>
          <a:p>
            <a:pPr marL="457200" indent="-457200"/>
            <a:endParaRPr lang="id-ID" b="1" dirty="0"/>
          </a:p>
          <a:p>
            <a:pPr marL="457200" indent="-457200"/>
            <a:r>
              <a:rPr lang="id-ID" b="1" dirty="0">
                <a:sym typeface="Wingdings" pitchFamily="2" charset="2"/>
              </a:rPr>
              <a:t> slope termahal non kritis di C</a:t>
            </a:r>
          </a:p>
          <a:p>
            <a:pPr marL="457200" indent="-457200"/>
            <a:r>
              <a:rPr lang="id-ID" b="1" dirty="0">
                <a:sym typeface="Wingdings" pitchFamily="2" charset="2"/>
              </a:rPr>
              <a:t>C dinormalkan menjadi 5 hari</a:t>
            </a:r>
          </a:p>
        </p:txBody>
      </p:sp>
      <p:sp>
        <p:nvSpPr>
          <p:cNvPr id="27723" name="Rectangle 47"/>
          <p:cNvSpPr>
            <a:spLocks noChangeArrowheads="1"/>
          </p:cNvSpPr>
          <p:nvPr/>
        </p:nvSpPr>
        <p:spPr bwMode="auto">
          <a:xfrm>
            <a:off x="5334000" y="2057400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d-ID" b="1" dirty="0">
                <a:sym typeface="Wingdings" pitchFamily="2" charset="2"/>
              </a:rPr>
              <a:t>Direct cost = </a:t>
            </a:r>
          </a:p>
          <a:p>
            <a:pPr marL="457200" indent="-457200"/>
            <a:r>
              <a:rPr lang="id-ID" b="1" dirty="0">
                <a:sym typeface="Wingdings" pitchFamily="2" charset="2"/>
              </a:rPr>
              <a:t>500+300+700+600+800 = 2900</a:t>
            </a:r>
            <a:endParaRPr lang="en-US" b="1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50800"/>
            <a:ext cx="2133600" cy="40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Penyelesaian :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762000"/>
            <a:ext cx="76962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8610600" cy="5078413"/>
          </a:xfrm>
          <a:prstGeom prst="rect">
            <a:avLst/>
          </a:prstGeom>
          <a:solidFill>
            <a:srgbClr val="FFF2BD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en-US"/>
          </a:p>
        </p:txBody>
      </p:sp>
      <p:sp>
        <p:nvSpPr>
          <p:cNvPr id="28677" name="Rectangle 31"/>
          <p:cNvSpPr>
            <a:spLocks noChangeArrowheads="1"/>
          </p:cNvSpPr>
          <p:nvPr/>
        </p:nvSpPr>
        <p:spPr bwMode="auto">
          <a:xfrm>
            <a:off x="609600" y="7620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J</a:t>
            </a:r>
            <a:r>
              <a:rPr lang="id-ID"/>
              <a:t>ika ingin mengetahui durasi tercepat maka semua aktivitas di buat crash</a:t>
            </a:r>
            <a:endParaRPr lang="en-US" b="1">
              <a:sym typeface="Wingdings" pitchFamily="2" charset="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1219200"/>
          <a:ext cx="4489964" cy="2055495"/>
        </p:xfrm>
        <a:graphic>
          <a:graphicData uri="http://schemas.openxmlformats.org/drawingml/2006/table">
            <a:tbl>
              <a:tblPr/>
              <a:tblGrid>
                <a:gridCol w="768336"/>
                <a:gridCol w="852373"/>
                <a:gridCol w="948415"/>
                <a:gridCol w="1152504"/>
                <a:gridCol w="76833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crash 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 cost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crash cost/day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 slope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146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8728" name="Oval 10"/>
          <p:cNvSpPr>
            <a:spLocks noChangeArrowheads="1"/>
          </p:cNvSpPr>
          <p:nvPr/>
        </p:nvSpPr>
        <p:spPr bwMode="auto">
          <a:xfrm>
            <a:off x="4191000" y="42656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29" name="Oval 11"/>
          <p:cNvSpPr>
            <a:spLocks noChangeArrowheads="1"/>
          </p:cNvSpPr>
          <p:nvPr/>
        </p:nvSpPr>
        <p:spPr bwMode="auto">
          <a:xfrm>
            <a:off x="533400" y="41132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30" name="Oval 12"/>
          <p:cNvSpPr>
            <a:spLocks noChangeArrowheads="1"/>
          </p:cNvSpPr>
          <p:nvPr/>
        </p:nvSpPr>
        <p:spPr bwMode="auto">
          <a:xfrm>
            <a:off x="1219200" y="49514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31" name="Oval 13"/>
          <p:cNvSpPr>
            <a:spLocks noChangeArrowheads="1"/>
          </p:cNvSpPr>
          <p:nvPr/>
        </p:nvSpPr>
        <p:spPr bwMode="auto">
          <a:xfrm>
            <a:off x="2286000" y="50276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32" name="Oval 14"/>
          <p:cNvSpPr>
            <a:spLocks noChangeArrowheads="1"/>
          </p:cNvSpPr>
          <p:nvPr/>
        </p:nvSpPr>
        <p:spPr bwMode="auto">
          <a:xfrm>
            <a:off x="1676400" y="34274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33" name="Oval 15"/>
          <p:cNvSpPr>
            <a:spLocks noChangeArrowheads="1"/>
          </p:cNvSpPr>
          <p:nvPr/>
        </p:nvSpPr>
        <p:spPr bwMode="auto">
          <a:xfrm>
            <a:off x="3200400" y="4265613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34" name="Line 16"/>
          <p:cNvSpPr>
            <a:spLocks noChangeShapeType="1"/>
          </p:cNvSpPr>
          <p:nvPr/>
        </p:nvSpPr>
        <p:spPr bwMode="auto">
          <a:xfrm flipV="1">
            <a:off x="914400" y="3808413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8735" name="Line 17"/>
          <p:cNvSpPr>
            <a:spLocks noChangeShapeType="1"/>
          </p:cNvSpPr>
          <p:nvPr/>
        </p:nvSpPr>
        <p:spPr bwMode="auto">
          <a:xfrm>
            <a:off x="914400" y="4494213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8736" name="Line 18"/>
          <p:cNvSpPr>
            <a:spLocks noChangeShapeType="1"/>
          </p:cNvSpPr>
          <p:nvPr/>
        </p:nvSpPr>
        <p:spPr bwMode="auto">
          <a:xfrm>
            <a:off x="2057400" y="3808413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8737" name="Line 19"/>
          <p:cNvSpPr>
            <a:spLocks noChangeShapeType="1"/>
          </p:cNvSpPr>
          <p:nvPr/>
        </p:nvSpPr>
        <p:spPr bwMode="auto">
          <a:xfrm>
            <a:off x="1676400" y="51800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8738" name="Line 20"/>
          <p:cNvSpPr>
            <a:spLocks noChangeShapeType="1"/>
          </p:cNvSpPr>
          <p:nvPr/>
        </p:nvSpPr>
        <p:spPr bwMode="auto">
          <a:xfrm flipV="1">
            <a:off x="2667000" y="4646613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8739" name="Line 21"/>
          <p:cNvSpPr>
            <a:spLocks noChangeShapeType="1"/>
          </p:cNvSpPr>
          <p:nvPr/>
        </p:nvSpPr>
        <p:spPr bwMode="auto">
          <a:xfrm>
            <a:off x="3657600" y="44942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8740" name="Text Box 22"/>
          <p:cNvSpPr txBox="1">
            <a:spLocks noChangeArrowheads="1"/>
          </p:cNvSpPr>
          <p:nvPr/>
        </p:nvSpPr>
        <p:spPr bwMode="auto">
          <a:xfrm>
            <a:off x="1050925" y="37322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  <a:p>
            <a:r>
              <a:rPr lang="en-US"/>
              <a:t>6</a:t>
            </a:r>
          </a:p>
        </p:txBody>
      </p:sp>
      <p:sp>
        <p:nvSpPr>
          <p:cNvPr id="28741" name="Text Box 23"/>
          <p:cNvSpPr txBox="1">
            <a:spLocks noChangeArrowheads="1"/>
          </p:cNvSpPr>
          <p:nvPr/>
        </p:nvSpPr>
        <p:spPr bwMode="auto">
          <a:xfrm>
            <a:off x="914400" y="4418013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  <a:p>
            <a:r>
              <a:rPr lang="id-ID"/>
              <a:t>4</a:t>
            </a:r>
            <a:endParaRPr lang="en-US"/>
          </a:p>
        </p:txBody>
      </p:sp>
      <p:sp>
        <p:nvSpPr>
          <p:cNvPr id="28742" name="Text Box 24"/>
          <p:cNvSpPr txBox="1">
            <a:spLocks noChangeArrowheads="1"/>
          </p:cNvSpPr>
          <p:nvPr/>
        </p:nvSpPr>
        <p:spPr bwMode="auto">
          <a:xfrm>
            <a:off x="2506663" y="3776663"/>
            <a:ext cx="339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B</a:t>
            </a:r>
          </a:p>
          <a:p>
            <a:pPr algn="ctr"/>
            <a:r>
              <a:rPr lang="id-ID"/>
              <a:t>8</a:t>
            </a:r>
            <a:endParaRPr lang="en-US"/>
          </a:p>
        </p:txBody>
      </p:sp>
      <p:sp>
        <p:nvSpPr>
          <p:cNvPr id="28743" name="Text Box 26"/>
          <p:cNvSpPr txBox="1">
            <a:spLocks noChangeArrowheads="1"/>
          </p:cNvSpPr>
          <p:nvPr/>
        </p:nvSpPr>
        <p:spPr bwMode="auto">
          <a:xfrm>
            <a:off x="1736725" y="4843463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  <a:p>
            <a:r>
              <a:rPr lang="id-ID"/>
              <a:t>1</a:t>
            </a:r>
            <a:endParaRPr lang="en-US"/>
          </a:p>
        </p:txBody>
      </p:sp>
      <p:sp>
        <p:nvSpPr>
          <p:cNvPr id="28744" name="Text Box 27"/>
          <p:cNvSpPr txBox="1">
            <a:spLocks noChangeArrowheads="1"/>
          </p:cNvSpPr>
          <p:nvPr/>
        </p:nvSpPr>
        <p:spPr bwMode="auto">
          <a:xfrm>
            <a:off x="2711450" y="4570413"/>
            <a:ext cx="336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  <a:p>
            <a:r>
              <a:rPr lang="id-ID"/>
              <a:t>7</a:t>
            </a:r>
            <a:endParaRPr lang="en-US"/>
          </a:p>
          <a:p>
            <a:endParaRPr lang="en-US"/>
          </a:p>
        </p:txBody>
      </p:sp>
      <p:sp>
        <p:nvSpPr>
          <p:cNvPr id="28745" name="Text Box 28"/>
          <p:cNvSpPr txBox="1">
            <a:spLocks noChangeArrowheads="1"/>
          </p:cNvSpPr>
          <p:nvPr/>
        </p:nvSpPr>
        <p:spPr bwMode="auto">
          <a:xfrm>
            <a:off x="3794125" y="4233863"/>
            <a:ext cx="32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  <a:p>
            <a:r>
              <a:rPr lang="id-ID"/>
              <a:t>1</a:t>
            </a:r>
            <a:endParaRPr lang="en-US"/>
          </a:p>
        </p:txBody>
      </p:sp>
      <p:sp>
        <p:nvSpPr>
          <p:cNvPr id="28746" name="Rectangle 46"/>
          <p:cNvSpPr>
            <a:spLocks noChangeArrowheads="1"/>
          </p:cNvSpPr>
          <p:nvPr/>
        </p:nvSpPr>
        <p:spPr bwMode="auto">
          <a:xfrm>
            <a:off x="5410200" y="2819400"/>
            <a:ext cx="3733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A-B-F = 6 + </a:t>
            </a:r>
            <a:r>
              <a:rPr lang="id-ID"/>
              <a:t>8</a:t>
            </a:r>
            <a:r>
              <a:rPr lang="en-US"/>
              <a:t> + </a:t>
            </a:r>
            <a:r>
              <a:rPr lang="id-ID"/>
              <a:t>1</a:t>
            </a:r>
            <a:r>
              <a:rPr lang="en-US"/>
              <a:t> = 1</a:t>
            </a:r>
            <a:r>
              <a:rPr lang="id-ID"/>
              <a:t>5</a:t>
            </a:r>
            <a:r>
              <a:rPr lang="en-US"/>
              <a:t> hari</a:t>
            </a:r>
          </a:p>
          <a:p>
            <a:pPr marL="457200" indent="-457200"/>
            <a:r>
              <a:rPr lang="en-US"/>
              <a:t>C-D-E-F = </a:t>
            </a:r>
            <a:r>
              <a:rPr lang="id-ID"/>
              <a:t>4</a:t>
            </a:r>
            <a:r>
              <a:rPr lang="en-US"/>
              <a:t> + </a:t>
            </a:r>
            <a:r>
              <a:rPr lang="id-ID"/>
              <a:t>1</a:t>
            </a:r>
            <a:r>
              <a:rPr lang="en-US"/>
              <a:t> + </a:t>
            </a:r>
            <a:r>
              <a:rPr lang="id-ID"/>
              <a:t>7</a:t>
            </a:r>
            <a:r>
              <a:rPr lang="en-US"/>
              <a:t> + </a:t>
            </a:r>
            <a:r>
              <a:rPr lang="id-ID"/>
              <a:t>1</a:t>
            </a:r>
            <a:r>
              <a:rPr lang="en-US"/>
              <a:t> = </a:t>
            </a:r>
            <a:r>
              <a:rPr lang="id-ID"/>
              <a:t>13</a:t>
            </a:r>
            <a:r>
              <a:rPr lang="en-US"/>
              <a:t> hari </a:t>
            </a:r>
            <a:endParaRPr lang="id-ID"/>
          </a:p>
          <a:p>
            <a:pPr marL="457200" indent="-457200"/>
            <a:r>
              <a:rPr lang="id-ID" b="1"/>
              <a:t>lintasan kritis A-B-F</a:t>
            </a:r>
          </a:p>
          <a:p>
            <a:pPr marL="457200" indent="-457200"/>
            <a:endParaRPr lang="id-ID" b="1"/>
          </a:p>
          <a:p>
            <a:pPr marL="457200" indent="-457200"/>
            <a:r>
              <a:rPr lang="id-ID" b="1">
                <a:sym typeface="Wingdings" pitchFamily="2" charset="2"/>
              </a:rPr>
              <a:t> slope termahal non kritis di C</a:t>
            </a:r>
          </a:p>
          <a:p>
            <a:pPr marL="457200" indent="-457200"/>
            <a:r>
              <a:rPr lang="id-ID" b="1">
                <a:sym typeface="Wingdings" pitchFamily="2" charset="2"/>
              </a:rPr>
              <a:t>C dinormalkan menjadi 5 hari</a:t>
            </a:r>
          </a:p>
        </p:txBody>
      </p:sp>
      <p:sp>
        <p:nvSpPr>
          <p:cNvPr id="28747" name="Rectangle 47"/>
          <p:cNvSpPr>
            <a:spLocks noChangeArrowheads="1"/>
          </p:cNvSpPr>
          <p:nvPr/>
        </p:nvSpPr>
        <p:spPr bwMode="auto">
          <a:xfrm>
            <a:off x="5334000" y="2057400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d-ID" b="1">
                <a:sym typeface="Wingdings" pitchFamily="2" charset="2"/>
              </a:rPr>
              <a:t>Direct cost = </a:t>
            </a:r>
          </a:p>
          <a:p>
            <a:pPr marL="457200" indent="-457200"/>
            <a:r>
              <a:rPr lang="id-ID" b="1">
                <a:sym typeface="Wingdings" pitchFamily="2" charset="2"/>
              </a:rPr>
              <a:t>500+300+700+600+800 = 2900</a:t>
            </a:r>
            <a:endParaRPr lang="en-US" b="1">
              <a:sym typeface="Wingdings" pitchFamily="2" charset="2"/>
            </a:endParaRPr>
          </a:p>
        </p:txBody>
      </p:sp>
      <p:grpSp>
        <p:nvGrpSpPr>
          <p:cNvPr id="28748" name="Group 66"/>
          <p:cNvGrpSpPr>
            <a:grpSpLocks/>
          </p:cNvGrpSpPr>
          <p:nvPr/>
        </p:nvGrpSpPr>
        <p:grpSpPr bwMode="auto">
          <a:xfrm>
            <a:off x="2819400" y="4799013"/>
            <a:ext cx="4114800" cy="2058987"/>
            <a:chOff x="742950" y="4722812"/>
            <a:chExt cx="4114800" cy="2058988"/>
          </a:xfrm>
        </p:grpSpPr>
        <p:sp>
          <p:nvSpPr>
            <p:cNvPr id="28751" name="Oval 10"/>
            <p:cNvSpPr>
              <a:spLocks noChangeArrowheads="1"/>
            </p:cNvSpPr>
            <p:nvPr/>
          </p:nvSpPr>
          <p:spPr bwMode="auto">
            <a:xfrm>
              <a:off x="4400550" y="5561012"/>
              <a:ext cx="457200" cy="457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752" name="Oval 11"/>
            <p:cNvSpPr>
              <a:spLocks noChangeArrowheads="1"/>
            </p:cNvSpPr>
            <p:nvPr/>
          </p:nvSpPr>
          <p:spPr bwMode="auto">
            <a:xfrm>
              <a:off x="742950" y="5408612"/>
              <a:ext cx="457200" cy="457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753" name="Oval 12"/>
            <p:cNvSpPr>
              <a:spLocks noChangeArrowheads="1"/>
            </p:cNvSpPr>
            <p:nvPr/>
          </p:nvSpPr>
          <p:spPr bwMode="auto">
            <a:xfrm>
              <a:off x="1428750" y="6246812"/>
              <a:ext cx="457200" cy="457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754" name="Oval 13"/>
            <p:cNvSpPr>
              <a:spLocks noChangeArrowheads="1"/>
            </p:cNvSpPr>
            <p:nvPr/>
          </p:nvSpPr>
          <p:spPr bwMode="auto">
            <a:xfrm>
              <a:off x="2495550" y="6323012"/>
              <a:ext cx="457200" cy="457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755" name="Oval 14"/>
            <p:cNvSpPr>
              <a:spLocks noChangeArrowheads="1"/>
            </p:cNvSpPr>
            <p:nvPr/>
          </p:nvSpPr>
          <p:spPr bwMode="auto">
            <a:xfrm>
              <a:off x="1885950" y="4722812"/>
              <a:ext cx="457200" cy="457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756" name="Oval 15"/>
            <p:cNvSpPr>
              <a:spLocks noChangeArrowheads="1"/>
            </p:cNvSpPr>
            <p:nvPr/>
          </p:nvSpPr>
          <p:spPr bwMode="auto">
            <a:xfrm>
              <a:off x="3409950" y="5561012"/>
              <a:ext cx="457200" cy="457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757" name="Line 16"/>
            <p:cNvSpPr>
              <a:spLocks noChangeShapeType="1"/>
            </p:cNvSpPr>
            <p:nvPr/>
          </p:nvSpPr>
          <p:spPr bwMode="auto">
            <a:xfrm flipV="1">
              <a:off x="1123950" y="5103812"/>
              <a:ext cx="762000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8758" name="Line 17"/>
            <p:cNvSpPr>
              <a:spLocks noChangeShapeType="1"/>
            </p:cNvSpPr>
            <p:nvPr/>
          </p:nvSpPr>
          <p:spPr bwMode="auto">
            <a:xfrm>
              <a:off x="1123950" y="5789612"/>
              <a:ext cx="381000" cy="457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8759" name="Line 18"/>
            <p:cNvSpPr>
              <a:spLocks noChangeShapeType="1"/>
            </p:cNvSpPr>
            <p:nvPr/>
          </p:nvSpPr>
          <p:spPr bwMode="auto">
            <a:xfrm>
              <a:off x="2266950" y="5103812"/>
              <a:ext cx="1143000" cy="533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8760" name="Line 19"/>
            <p:cNvSpPr>
              <a:spLocks noChangeShapeType="1"/>
            </p:cNvSpPr>
            <p:nvPr/>
          </p:nvSpPr>
          <p:spPr bwMode="auto">
            <a:xfrm>
              <a:off x="1885950" y="6475412"/>
              <a:ext cx="6096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8761" name="Line 20"/>
            <p:cNvSpPr>
              <a:spLocks noChangeShapeType="1"/>
            </p:cNvSpPr>
            <p:nvPr/>
          </p:nvSpPr>
          <p:spPr bwMode="auto">
            <a:xfrm flipV="1">
              <a:off x="2876550" y="5942012"/>
              <a:ext cx="533400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8762" name="Line 21"/>
            <p:cNvSpPr>
              <a:spLocks noChangeShapeType="1"/>
            </p:cNvSpPr>
            <p:nvPr/>
          </p:nvSpPr>
          <p:spPr bwMode="auto">
            <a:xfrm>
              <a:off x="3867150" y="5789612"/>
              <a:ext cx="533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8763" name="Text Box 22"/>
            <p:cNvSpPr txBox="1">
              <a:spLocks noChangeArrowheads="1"/>
            </p:cNvSpPr>
            <p:nvPr/>
          </p:nvSpPr>
          <p:spPr bwMode="auto">
            <a:xfrm>
              <a:off x="1260475" y="5027612"/>
              <a:ext cx="3365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  <a:p>
              <a:r>
                <a:rPr lang="en-US"/>
                <a:t>6</a:t>
              </a:r>
            </a:p>
          </p:txBody>
        </p:sp>
        <p:sp>
          <p:nvSpPr>
            <p:cNvPr id="28764" name="Text Box 23"/>
            <p:cNvSpPr txBox="1">
              <a:spLocks noChangeArrowheads="1"/>
            </p:cNvSpPr>
            <p:nvPr/>
          </p:nvSpPr>
          <p:spPr bwMode="auto">
            <a:xfrm>
              <a:off x="1123950" y="5713412"/>
              <a:ext cx="3492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  <a:p>
              <a:r>
                <a:rPr lang="en-US"/>
                <a:t>5</a:t>
              </a:r>
            </a:p>
          </p:txBody>
        </p:sp>
        <p:sp>
          <p:nvSpPr>
            <p:cNvPr id="28765" name="Text Box 24"/>
            <p:cNvSpPr txBox="1">
              <a:spLocks noChangeArrowheads="1"/>
            </p:cNvSpPr>
            <p:nvPr/>
          </p:nvSpPr>
          <p:spPr bwMode="auto">
            <a:xfrm>
              <a:off x="2716798" y="5072062"/>
              <a:ext cx="33855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B</a:t>
              </a:r>
            </a:p>
            <a:p>
              <a:pPr algn="ctr"/>
              <a:r>
                <a:rPr lang="id-ID"/>
                <a:t>8</a:t>
              </a:r>
              <a:endParaRPr lang="en-US"/>
            </a:p>
          </p:txBody>
        </p:sp>
        <p:sp>
          <p:nvSpPr>
            <p:cNvPr id="28766" name="Text Box 26"/>
            <p:cNvSpPr txBox="1">
              <a:spLocks noChangeArrowheads="1"/>
            </p:cNvSpPr>
            <p:nvPr/>
          </p:nvSpPr>
          <p:spPr bwMode="auto">
            <a:xfrm>
              <a:off x="1946275" y="6138862"/>
              <a:ext cx="3492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  <a:p>
              <a:r>
                <a:rPr lang="id-ID"/>
                <a:t>1</a:t>
              </a:r>
              <a:endParaRPr lang="en-US"/>
            </a:p>
          </p:txBody>
        </p:sp>
        <p:sp>
          <p:nvSpPr>
            <p:cNvPr id="28767" name="Text Box 27"/>
            <p:cNvSpPr txBox="1">
              <a:spLocks noChangeArrowheads="1"/>
            </p:cNvSpPr>
            <p:nvPr/>
          </p:nvSpPr>
          <p:spPr bwMode="auto">
            <a:xfrm>
              <a:off x="2921000" y="5865812"/>
              <a:ext cx="336550" cy="91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  <a:p>
              <a:r>
                <a:rPr lang="id-ID"/>
                <a:t>8</a:t>
              </a:r>
              <a:endParaRPr lang="en-US"/>
            </a:p>
            <a:p>
              <a:endParaRPr lang="en-US"/>
            </a:p>
          </p:txBody>
        </p:sp>
        <p:sp>
          <p:nvSpPr>
            <p:cNvPr id="28768" name="Text Box 28"/>
            <p:cNvSpPr txBox="1">
              <a:spLocks noChangeArrowheads="1"/>
            </p:cNvSpPr>
            <p:nvPr/>
          </p:nvSpPr>
          <p:spPr bwMode="auto">
            <a:xfrm>
              <a:off x="3810000" y="5529262"/>
              <a:ext cx="3238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</a:t>
              </a:r>
            </a:p>
            <a:p>
              <a:r>
                <a:rPr lang="id-ID" dirty="0"/>
                <a:t>1</a:t>
              </a:r>
              <a:endParaRPr lang="en-US" dirty="0"/>
            </a:p>
          </p:txBody>
        </p:sp>
      </p:grpSp>
      <p:sp>
        <p:nvSpPr>
          <p:cNvPr id="28749" name="Rectangle 67"/>
          <p:cNvSpPr>
            <a:spLocks noChangeArrowheads="1"/>
          </p:cNvSpPr>
          <p:nvPr/>
        </p:nvSpPr>
        <p:spPr bwMode="auto">
          <a:xfrm>
            <a:off x="5638800" y="6211888"/>
            <a:ext cx="3810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d-ID" b="1">
                <a:sym typeface="Wingdings" pitchFamily="2" charset="2"/>
              </a:rPr>
              <a:t>Lintasan kritis menjadi 2</a:t>
            </a:r>
            <a:endParaRPr lang="en-US" b="1">
              <a:sym typeface="Wingdings" pitchFamily="2" charset="2"/>
            </a:endParaRPr>
          </a:p>
        </p:txBody>
      </p:sp>
      <p:sp>
        <p:nvSpPr>
          <p:cNvPr id="28750" name="Rectangle 47"/>
          <p:cNvSpPr>
            <a:spLocks noChangeArrowheads="1"/>
          </p:cNvSpPr>
          <p:nvPr/>
        </p:nvSpPr>
        <p:spPr bwMode="auto">
          <a:xfrm>
            <a:off x="5334000" y="4495800"/>
            <a:ext cx="381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d-ID" b="1">
                <a:sym typeface="Wingdings" pitchFamily="2" charset="2"/>
              </a:rPr>
              <a:t>Tapi tidak menjadi kritis maka yang aktivitas yang diubah bertambah yaitu C menjadi 5 dan E menjadi 8</a:t>
            </a:r>
            <a:endParaRPr lang="en-US" b="1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50800"/>
            <a:ext cx="2133600" cy="40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Penyelesaian :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762000"/>
            <a:ext cx="76962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8610600" cy="5078413"/>
          </a:xfrm>
          <a:prstGeom prst="rect">
            <a:avLst/>
          </a:prstGeom>
          <a:solidFill>
            <a:srgbClr val="FFF2BD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id-ID">
              <a:sym typeface="Wingdings" pitchFamily="2" charset="2"/>
            </a:endParaRP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id-ID"/>
          </a:p>
          <a:p>
            <a:pPr marL="457200" indent="-457200"/>
            <a:endParaRPr lang="en-US"/>
          </a:p>
        </p:txBody>
      </p:sp>
      <p:sp>
        <p:nvSpPr>
          <p:cNvPr id="29701" name="Rectangle 31"/>
          <p:cNvSpPr>
            <a:spLocks noChangeArrowheads="1"/>
          </p:cNvSpPr>
          <p:nvPr/>
        </p:nvSpPr>
        <p:spPr bwMode="auto">
          <a:xfrm>
            <a:off x="609600" y="7620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J</a:t>
            </a:r>
            <a:r>
              <a:rPr lang="id-ID"/>
              <a:t>ika ingin mengetahui durasi tercepat maka semua aktivitas di buat crash</a:t>
            </a:r>
            <a:endParaRPr lang="en-US" b="1">
              <a:sym typeface="Wingdings" pitchFamily="2" charset="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1219200"/>
          <a:ext cx="4489964" cy="2055495"/>
        </p:xfrm>
        <a:graphic>
          <a:graphicData uri="http://schemas.openxmlformats.org/drawingml/2006/table">
            <a:tbl>
              <a:tblPr/>
              <a:tblGrid>
                <a:gridCol w="768336"/>
                <a:gridCol w="852373"/>
                <a:gridCol w="948415"/>
                <a:gridCol w="1152504"/>
                <a:gridCol w="76833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crash 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 cost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crash cost/day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 slope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146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9752" name="Rectangle 47"/>
          <p:cNvSpPr>
            <a:spLocks noChangeArrowheads="1"/>
          </p:cNvSpPr>
          <p:nvPr/>
        </p:nvSpPr>
        <p:spPr bwMode="auto">
          <a:xfrm>
            <a:off x="4876800" y="3962400"/>
            <a:ext cx="3810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d-ID" b="1" dirty="0">
                <a:sym typeface="Wingdings" pitchFamily="2" charset="2"/>
              </a:rPr>
              <a:t>Sehingga Direct cost = </a:t>
            </a:r>
          </a:p>
          <a:p>
            <a:pPr marL="457200" indent="-457200"/>
            <a:r>
              <a:rPr lang="id-ID" b="1" dirty="0">
                <a:sym typeface="Wingdings" pitchFamily="2" charset="2"/>
              </a:rPr>
              <a:t>500+300+700+600+800 = </a:t>
            </a:r>
            <a:r>
              <a:rPr lang="id-ID" b="1" dirty="0">
                <a:solidFill>
                  <a:srgbClr val="FF0000"/>
                </a:solidFill>
                <a:sym typeface="Wingdings" pitchFamily="2" charset="2"/>
              </a:rPr>
              <a:t>2900-200 -100</a:t>
            </a:r>
            <a:r>
              <a:rPr lang="id-ID" b="1" dirty="0">
                <a:sym typeface="Wingdings" pitchFamily="2" charset="2"/>
              </a:rPr>
              <a:t> = 2600 +1500 = 4100</a:t>
            </a:r>
            <a:endParaRPr lang="en-US" b="1" dirty="0">
              <a:sym typeface="Wingdings" pitchFamily="2" charset="2"/>
            </a:endParaRPr>
          </a:p>
        </p:txBody>
      </p:sp>
      <p:grpSp>
        <p:nvGrpSpPr>
          <p:cNvPr id="29753" name="Group 66"/>
          <p:cNvGrpSpPr>
            <a:grpSpLocks/>
          </p:cNvGrpSpPr>
          <p:nvPr/>
        </p:nvGrpSpPr>
        <p:grpSpPr bwMode="auto">
          <a:xfrm>
            <a:off x="457200" y="3429000"/>
            <a:ext cx="4114800" cy="2058988"/>
            <a:chOff x="742950" y="4722812"/>
            <a:chExt cx="4114800" cy="2058988"/>
          </a:xfrm>
        </p:grpSpPr>
        <p:sp>
          <p:nvSpPr>
            <p:cNvPr id="29754" name="Oval 10"/>
            <p:cNvSpPr>
              <a:spLocks noChangeArrowheads="1"/>
            </p:cNvSpPr>
            <p:nvPr/>
          </p:nvSpPr>
          <p:spPr bwMode="auto">
            <a:xfrm>
              <a:off x="4400550" y="5561012"/>
              <a:ext cx="457200" cy="457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755" name="Oval 11"/>
            <p:cNvSpPr>
              <a:spLocks noChangeArrowheads="1"/>
            </p:cNvSpPr>
            <p:nvPr/>
          </p:nvSpPr>
          <p:spPr bwMode="auto">
            <a:xfrm>
              <a:off x="742950" y="5408612"/>
              <a:ext cx="457200" cy="457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756" name="Oval 12"/>
            <p:cNvSpPr>
              <a:spLocks noChangeArrowheads="1"/>
            </p:cNvSpPr>
            <p:nvPr/>
          </p:nvSpPr>
          <p:spPr bwMode="auto">
            <a:xfrm>
              <a:off x="1428750" y="6246812"/>
              <a:ext cx="457200" cy="457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757" name="Oval 13"/>
            <p:cNvSpPr>
              <a:spLocks noChangeArrowheads="1"/>
            </p:cNvSpPr>
            <p:nvPr/>
          </p:nvSpPr>
          <p:spPr bwMode="auto">
            <a:xfrm>
              <a:off x="2495550" y="6323012"/>
              <a:ext cx="457200" cy="457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758" name="Oval 14"/>
            <p:cNvSpPr>
              <a:spLocks noChangeArrowheads="1"/>
            </p:cNvSpPr>
            <p:nvPr/>
          </p:nvSpPr>
          <p:spPr bwMode="auto">
            <a:xfrm>
              <a:off x="1885950" y="4722812"/>
              <a:ext cx="457200" cy="457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759" name="Oval 15"/>
            <p:cNvSpPr>
              <a:spLocks noChangeArrowheads="1"/>
            </p:cNvSpPr>
            <p:nvPr/>
          </p:nvSpPr>
          <p:spPr bwMode="auto">
            <a:xfrm>
              <a:off x="3409950" y="5561012"/>
              <a:ext cx="457200" cy="457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760" name="Line 16"/>
            <p:cNvSpPr>
              <a:spLocks noChangeShapeType="1"/>
            </p:cNvSpPr>
            <p:nvPr/>
          </p:nvSpPr>
          <p:spPr bwMode="auto">
            <a:xfrm flipV="1">
              <a:off x="1123950" y="5103812"/>
              <a:ext cx="762000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9761" name="Line 17"/>
            <p:cNvSpPr>
              <a:spLocks noChangeShapeType="1"/>
            </p:cNvSpPr>
            <p:nvPr/>
          </p:nvSpPr>
          <p:spPr bwMode="auto">
            <a:xfrm>
              <a:off x="1123950" y="5789612"/>
              <a:ext cx="381000" cy="457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9762" name="Line 18"/>
            <p:cNvSpPr>
              <a:spLocks noChangeShapeType="1"/>
            </p:cNvSpPr>
            <p:nvPr/>
          </p:nvSpPr>
          <p:spPr bwMode="auto">
            <a:xfrm>
              <a:off x="2266950" y="5103812"/>
              <a:ext cx="1143000" cy="533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9763" name="Line 19"/>
            <p:cNvSpPr>
              <a:spLocks noChangeShapeType="1"/>
            </p:cNvSpPr>
            <p:nvPr/>
          </p:nvSpPr>
          <p:spPr bwMode="auto">
            <a:xfrm>
              <a:off x="1885950" y="6475412"/>
              <a:ext cx="6096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9764" name="Line 20"/>
            <p:cNvSpPr>
              <a:spLocks noChangeShapeType="1"/>
            </p:cNvSpPr>
            <p:nvPr/>
          </p:nvSpPr>
          <p:spPr bwMode="auto">
            <a:xfrm flipV="1">
              <a:off x="2876550" y="5942012"/>
              <a:ext cx="533400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9765" name="Line 21"/>
            <p:cNvSpPr>
              <a:spLocks noChangeShapeType="1"/>
            </p:cNvSpPr>
            <p:nvPr/>
          </p:nvSpPr>
          <p:spPr bwMode="auto">
            <a:xfrm>
              <a:off x="3867150" y="5789612"/>
              <a:ext cx="533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9766" name="Text Box 22"/>
            <p:cNvSpPr txBox="1">
              <a:spLocks noChangeArrowheads="1"/>
            </p:cNvSpPr>
            <p:nvPr/>
          </p:nvSpPr>
          <p:spPr bwMode="auto">
            <a:xfrm>
              <a:off x="1260475" y="5027612"/>
              <a:ext cx="3365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  <a:p>
              <a:r>
                <a:rPr lang="en-US"/>
                <a:t>6</a:t>
              </a:r>
            </a:p>
          </p:txBody>
        </p:sp>
        <p:sp>
          <p:nvSpPr>
            <p:cNvPr id="29767" name="Text Box 23"/>
            <p:cNvSpPr txBox="1">
              <a:spLocks noChangeArrowheads="1"/>
            </p:cNvSpPr>
            <p:nvPr/>
          </p:nvSpPr>
          <p:spPr bwMode="auto">
            <a:xfrm>
              <a:off x="1123950" y="5713412"/>
              <a:ext cx="3492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  <a:p>
              <a:r>
                <a:rPr lang="en-US"/>
                <a:t>5</a:t>
              </a:r>
            </a:p>
          </p:txBody>
        </p:sp>
        <p:sp>
          <p:nvSpPr>
            <p:cNvPr id="29768" name="Text Box 24"/>
            <p:cNvSpPr txBox="1">
              <a:spLocks noChangeArrowheads="1"/>
            </p:cNvSpPr>
            <p:nvPr/>
          </p:nvSpPr>
          <p:spPr bwMode="auto">
            <a:xfrm>
              <a:off x="2716798" y="5072062"/>
              <a:ext cx="33855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B</a:t>
              </a:r>
            </a:p>
            <a:p>
              <a:pPr algn="ctr"/>
              <a:r>
                <a:rPr lang="id-ID"/>
                <a:t>8</a:t>
              </a:r>
              <a:endParaRPr lang="en-US"/>
            </a:p>
          </p:txBody>
        </p:sp>
        <p:sp>
          <p:nvSpPr>
            <p:cNvPr id="29769" name="Text Box 26"/>
            <p:cNvSpPr txBox="1">
              <a:spLocks noChangeArrowheads="1"/>
            </p:cNvSpPr>
            <p:nvPr/>
          </p:nvSpPr>
          <p:spPr bwMode="auto">
            <a:xfrm>
              <a:off x="1946275" y="6138862"/>
              <a:ext cx="3492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  <a:p>
              <a:r>
                <a:rPr lang="id-ID"/>
                <a:t>1</a:t>
              </a:r>
              <a:endParaRPr lang="en-US"/>
            </a:p>
          </p:txBody>
        </p:sp>
        <p:sp>
          <p:nvSpPr>
            <p:cNvPr id="29770" name="Text Box 27"/>
            <p:cNvSpPr txBox="1">
              <a:spLocks noChangeArrowheads="1"/>
            </p:cNvSpPr>
            <p:nvPr/>
          </p:nvSpPr>
          <p:spPr bwMode="auto">
            <a:xfrm>
              <a:off x="2921000" y="5865812"/>
              <a:ext cx="336550" cy="91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  <a:p>
              <a:r>
                <a:rPr lang="id-ID"/>
                <a:t>8</a:t>
              </a:r>
              <a:endParaRPr lang="en-US"/>
            </a:p>
            <a:p>
              <a:endParaRPr lang="en-US"/>
            </a:p>
          </p:txBody>
        </p:sp>
        <p:sp>
          <p:nvSpPr>
            <p:cNvPr id="29771" name="Text Box 28"/>
            <p:cNvSpPr txBox="1">
              <a:spLocks noChangeArrowheads="1"/>
            </p:cNvSpPr>
            <p:nvPr/>
          </p:nvSpPr>
          <p:spPr bwMode="auto">
            <a:xfrm>
              <a:off x="3810000" y="5529262"/>
              <a:ext cx="3238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  <a:p>
              <a:r>
                <a:rPr lang="id-ID"/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457200" y="842963"/>
            <a:ext cx="42370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Aggregat dan alokasi sumber 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974725" y="1971675"/>
            <a:ext cx="7331075" cy="3514725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1600"/>
              <a:t>Agregat Sumber adalah prosedur komparasi yang sederhana  dan outputnya</a:t>
            </a:r>
          </a:p>
          <a:p>
            <a:pPr marL="457200" indent="-457200"/>
            <a:r>
              <a:rPr lang="en-US" sz="1600"/>
              <a:t>terdiri dari list atau histogram yang menunjukan kebutuhan total tiap sumber</a:t>
            </a:r>
          </a:p>
          <a:p>
            <a:pPr marL="457200" indent="-457200"/>
            <a:r>
              <a:rPr lang="en-US" sz="1600"/>
              <a:t>per periodenya. Biasanya akan kelihatan apakah dengan agregat sumber tadi</a:t>
            </a:r>
          </a:p>
          <a:p>
            <a:pPr marL="457200" indent="-457200"/>
            <a:r>
              <a:rPr lang="en-US" sz="1600"/>
              <a:t>cukup memadai atau terjadi overload untuk dilaksanakan. Untuk itu bila</a:t>
            </a:r>
          </a:p>
          <a:p>
            <a:pPr marL="457200" indent="-457200"/>
            <a:r>
              <a:rPr lang="en-US" sz="1600"/>
              <a:t>overload maka bisa di-rescheduling atau ditambah sumber dayanya.</a:t>
            </a:r>
          </a:p>
          <a:p>
            <a:pPr marL="457200" indent="-457200"/>
            <a:r>
              <a:rPr lang="en-US" sz="1600"/>
              <a:t>Hal itu disebuat alokasi resources atau alokasi sumber :</a:t>
            </a:r>
          </a:p>
          <a:p>
            <a:pPr marL="457200" indent="-457200"/>
            <a:endParaRPr lang="en-US" sz="1600"/>
          </a:p>
          <a:p>
            <a:pPr marL="457200" indent="-457200"/>
            <a:r>
              <a:rPr lang="en-US" sz="1600"/>
              <a:t>Prosedur yang umum :</a:t>
            </a:r>
          </a:p>
          <a:p>
            <a:pPr marL="457200" indent="-457200">
              <a:buFontTx/>
              <a:buAutoNum type="arabicPeriod"/>
            </a:pPr>
            <a:r>
              <a:rPr lang="en-US" sz="1600"/>
              <a:t>Adanya agregat sumber</a:t>
            </a:r>
          </a:p>
          <a:p>
            <a:pPr marL="457200" indent="-457200">
              <a:buFontTx/>
              <a:buAutoNum type="arabicPeriod"/>
            </a:pPr>
            <a:r>
              <a:rPr lang="en-US" sz="1600"/>
              <a:t>Identifikasi periode yang overload</a:t>
            </a:r>
          </a:p>
          <a:p>
            <a:pPr marL="457200" indent="-457200">
              <a:buFontTx/>
              <a:buAutoNum type="arabicPeriod"/>
            </a:pPr>
            <a:r>
              <a:rPr lang="en-US" sz="1600"/>
              <a:t>Lakukan rescheduling :</a:t>
            </a:r>
          </a:p>
          <a:p>
            <a:pPr marL="914400" lvl="1" indent="-457200">
              <a:buFontTx/>
              <a:buAutoNum type="arabicPeriod"/>
            </a:pPr>
            <a:r>
              <a:rPr lang="en-US" sz="1600"/>
              <a:t>Lihat Total Float</a:t>
            </a:r>
          </a:p>
          <a:p>
            <a:pPr marL="914400" lvl="1" indent="-457200">
              <a:buFontTx/>
              <a:buAutoNum type="arabicPeriod"/>
            </a:pPr>
            <a:r>
              <a:rPr lang="en-US" sz="1600"/>
              <a:t>Jika over load, tambah sumber dayanya</a:t>
            </a:r>
          </a:p>
          <a:p>
            <a:pPr marL="914400" lvl="1" indent="-457200">
              <a:buFontTx/>
              <a:buAutoNum type="arabicPeriod"/>
            </a:pPr>
            <a:r>
              <a:rPr lang="en-US" sz="1600"/>
              <a:t>Jika masih overload jalankan seterusnya.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7327" name="Group 191"/>
          <p:cNvGraphicFramePr>
            <a:graphicFrameLocks noGrp="1"/>
          </p:cNvGraphicFramePr>
          <p:nvPr/>
        </p:nvGraphicFramePr>
        <p:xfrm>
          <a:off x="304800" y="762000"/>
          <a:ext cx="7493000" cy="4114804"/>
        </p:xfrm>
        <a:graphic>
          <a:graphicData uri="http://schemas.openxmlformats.org/drawingml/2006/table">
            <a:tbl>
              <a:tblPr/>
              <a:tblGrid>
                <a:gridCol w="1828800"/>
                <a:gridCol w="2108200"/>
                <a:gridCol w="1778000"/>
                <a:gridCol w="1778000"/>
              </a:tblGrid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ACTIVITIES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PREDECESSOR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DURATION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RESOURCES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F,G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BD"/>
                    </a:solidFill>
                  </a:tcPr>
                </a:tc>
              </a:tr>
            </a:tbl>
          </a:graphicData>
        </a:graphic>
      </p:graphicFrame>
      <p:sp>
        <p:nvSpPr>
          <p:cNvPr id="31812" name="Text Box 192"/>
          <p:cNvSpPr txBox="1">
            <a:spLocks noChangeArrowheads="1"/>
          </p:cNvSpPr>
          <p:nvPr/>
        </p:nvSpPr>
        <p:spPr bwMode="auto">
          <a:xfrm>
            <a:off x="0" y="0"/>
            <a:ext cx="49657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Soal : Diketahui tabel kegiatan sbb </a:t>
            </a:r>
          </a:p>
        </p:txBody>
      </p:sp>
      <p:sp>
        <p:nvSpPr>
          <p:cNvPr id="31813" name="Text Box 193"/>
          <p:cNvSpPr txBox="1">
            <a:spLocks noChangeArrowheads="1"/>
          </p:cNvSpPr>
          <p:nvPr/>
        </p:nvSpPr>
        <p:spPr bwMode="auto">
          <a:xfrm>
            <a:off x="3352800" y="5029200"/>
            <a:ext cx="5527675" cy="1200150"/>
          </a:xfrm>
          <a:prstGeom prst="rect">
            <a:avLst/>
          </a:prstGeom>
          <a:solidFill>
            <a:srgbClr val="C0FC68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Pertanyaan : 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Buat Gantt Chart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Buat network menurut A-o-A (Activity on Arrow)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Hitung kebutuhan resources keseluruhan (total).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1"/>
          <p:cNvSpPr>
            <a:spLocks noChangeArrowheads="1"/>
          </p:cNvSpPr>
          <p:nvPr/>
        </p:nvSpPr>
        <p:spPr bwMode="auto">
          <a:xfrm>
            <a:off x="457200" y="1143000"/>
            <a:ext cx="2590800" cy="990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23" name="Rectangle 112"/>
          <p:cNvSpPr>
            <a:spLocks noChangeArrowheads="1"/>
          </p:cNvSpPr>
          <p:nvPr/>
        </p:nvSpPr>
        <p:spPr bwMode="auto">
          <a:xfrm>
            <a:off x="228600" y="4343400"/>
            <a:ext cx="6477000" cy="2514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1700"/>
          </a:p>
        </p:txBody>
      </p:sp>
      <p:sp>
        <p:nvSpPr>
          <p:cNvPr id="5124" name="Line 74"/>
          <p:cNvSpPr>
            <a:spLocks noChangeShapeType="1"/>
          </p:cNvSpPr>
          <p:nvPr/>
        </p:nvSpPr>
        <p:spPr bwMode="auto">
          <a:xfrm>
            <a:off x="2073275" y="33020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5125" name="Text Box 75"/>
          <p:cNvSpPr txBox="1">
            <a:spLocks noChangeArrowheads="1"/>
          </p:cNvSpPr>
          <p:nvPr/>
        </p:nvSpPr>
        <p:spPr bwMode="auto">
          <a:xfrm>
            <a:off x="8321675" y="3049588"/>
            <a:ext cx="2444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t</a:t>
            </a:r>
          </a:p>
        </p:txBody>
      </p:sp>
      <p:sp>
        <p:nvSpPr>
          <p:cNvPr id="5126" name="Text Box 79"/>
          <p:cNvSpPr txBox="1">
            <a:spLocks noChangeArrowheads="1"/>
          </p:cNvSpPr>
          <p:nvPr/>
        </p:nvSpPr>
        <p:spPr bwMode="auto">
          <a:xfrm>
            <a:off x="304800" y="3154363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0</a:t>
            </a:r>
          </a:p>
        </p:txBody>
      </p:sp>
      <p:sp>
        <p:nvSpPr>
          <p:cNvPr id="5127" name="Freeform 83"/>
          <p:cNvSpPr>
            <a:spLocks/>
          </p:cNvSpPr>
          <p:nvPr/>
        </p:nvSpPr>
        <p:spPr bwMode="auto">
          <a:xfrm>
            <a:off x="2454275" y="457200"/>
            <a:ext cx="5638800" cy="2692400"/>
          </a:xfrm>
          <a:custGeom>
            <a:avLst/>
            <a:gdLst>
              <a:gd name="T0" fmla="*/ 0 w 3552"/>
              <a:gd name="T1" fmla="*/ 2147483647 h 1696"/>
              <a:gd name="T2" fmla="*/ 1935480262 w 3552"/>
              <a:gd name="T3" fmla="*/ 2147483647 h 1696"/>
              <a:gd name="T4" fmla="*/ 2147483647 w 3552"/>
              <a:gd name="T5" fmla="*/ 1370965002 h 1696"/>
              <a:gd name="T6" fmla="*/ 2147483647 w 3552"/>
              <a:gd name="T7" fmla="*/ 282257518 h 1696"/>
              <a:gd name="T8" fmla="*/ 2147483647 w 3552"/>
              <a:gd name="T9" fmla="*/ 40322501 h 1696"/>
              <a:gd name="T10" fmla="*/ 2147483647 w 3552"/>
              <a:gd name="T11" fmla="*/ 524192548 h 1696"/>
              <a:gd name="T12" fmla="*/ 2147483647 w 3552"/>
              <a:gd name="T13" fmla="*/ 2147483647 h 1696"/>
              <a:gd name="T14" fmla="*/ 2147483647 w 3552"/>
              <a:gd name="T15" fmla="*/ 2147483647 h 1696"/>
              <a:gd name="T16" fmla="*/ 2147483647 w 3552"/>
              <a:gd name="T17" fmla="*/ 2147483647 h 16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52"/>
              <a:gd name="T28" fmla="*/ 0 h 1696"/>
              <a:gd name="T29" fmla="*/ 3552 w 3552"/>
              <a:gd name="T30" fmla="*/ 1696 h 16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52" h="1696">
                <a:moveTo>
                  <a:pt x="0" y="1696"/>
                </a:moveTo>
                <a:cubicBezTo>
                  <a:pt x="276" y="1600"/>
                  <a:pt x="552" y="1504"/>
                  <a:pt x="768" y="1312"/>
                </a:cubicBezTo>
                <a:cubicBezTo>
                  <a:pt x="984" y="1120"/>
                  <a:pt x="1160" y="744"/>
                  <a:pt x="1296" y="544"/>
                </a:cubicBezTo>
                <a:cubicBezTo>
                  <a:pt x="1432" y="344"/>
                  <a:pt x="1488" y="200"/>
                  <a:pt x="1584" y="112"/>
                </a:cubicBezTo>
                <a:cubicBezTo>
                  <a:pt x="1680" y="24"/>
                  <a:pt x="1784" y="0"/>
                  <a:pt x="1872" y="16"/>
                </a:cubicBezTo>
                <a:cubicBezTo>
                  <a:pt x="1960" y="32"/>
                  <a:pt x="2000" y="40"/>
                  <a:pt x="2112" y="208"/>
                </a:cubicBezTo>
                <a:cubicBezTo>
                  <a:pt x="2224" y="376"/>
                  <a:pt x="2384" y="800"/>
                  <a:pt x="2544" y="1024"/>
                </a:cubicBezTo>
                <a:cubicBezTo>
                  <a:pt x="2704" y="1248"/>
                  <a:pt x="2904" y="1440"/>
                  <a:pt x="3072" y="1552"/>
                </a:cubicBezTo>
                <a:cubicBezTo>
                  <a:pt x="3240" y="1664"/>
                  <a:pt x="3496" y="1672"/>
                  <a:pt x="3552" y="169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5128" name="Line 84"/>
          <p:cNvSpPr>
            <a:spLocks noChangeShapeType="1"/>
          </p:cNvSpPr>
          <p:nvPr/>
        </p:nvSpPr>
        <p:spPr bwMode="auto">
          <a:xfrm flipH="1">
            <a:off x="5349875" y="482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5129" name="Line 85"/>
          <p:cNvSpPr>
            <a:spLocks noChangeShapeType="1"/>
          </p:cNvSpPr>
          <p:nvPr/>
        </p:nvSpPr>
        <p:spPr bwMode="auto">
          <a:xfrm flipV="1">
            <a:off x="5883275" y="863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5130" name="Text Box 86"/>
          <p:cNvSpPr txBox="1">
            <a:spLocks noChangeArrowheads="1"/>
          </p:cNvSpPr>
          <p:nvPr/>
        </p:nvSpPr>
        <p:spPr bwMode="auto">
          <a:xfrm>
            <a:off x="2333625" y="3354388"/>
            <a:ext cx="3651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to</a:t>
            </a:r>
          </a:p>
        </p:txBody>
      </p:sp>
      <p:sp>
        <p:nvSpPr>
          <p:cNvPr id="5131" name="Text Box 87"/>
          <p:cNvSpPr txBox="1">
            <a:spLocks noChangeArrowheads="1"/>
          </p:cNvSpPr>
          <p:nvPr/>
        </p:nvSpPr>
        <p:spPr bwMode="auto">
          <a:xfrm>
            <a:off x="4941888" y="3354388"/>
            <a:ext cx="4238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tm</a:t>
            </a:r>
          </a:p>
        </p:txBody>
      </p:sp>
      <p:sp>
        <p:nvSpPr>
          <p:cNvPr id="5132" name="Text Box 88"/>
          <p:cNvSpPr txBox="1">
            <a:spLocks noChangeArrowheads="1"/>
          </p:cNvSpPr>
          <p:nvPr/>
        </p:nvSpPr>
        <p:spPr bwMode="auto">
          <a:xfrm>
            <a:off x="5610225" y="3354388"/>
            <a:ext cx="3651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te</a:t>
            </a:r>
          </a:p>
        </p:txBody>
      </p:sp>
      <p:sp>
        <p:nvSpPr>
          <p:cNvPr id="5133" name="Text Box 89"/>
          <p:cNvSpPr txBox="1">
            <a:spLocks noChangeArrowheads="1"/>
          </p:cNvSpPr>
          <p:nvPr/>
        </p:nvSpPr>
        <p:spPr bwMode="auto">
          <a:xfrm>
            <a:off x="7743825" y="3430588"/>
            <a:ext cx="3651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tp</a:t>
            </a:r>
          </a:p>
        </p:txBody>
      </p:sp>
      <p:sp>
        <p:nvSpPr>
          <p:cNvPr id="5134" name="Line 90"/>
          <p:cNvSpPr>
            <a:spLocks noChangeShapeType="1"/>
          </p:cNvSpPr>
          <p:nvPr/>
        </p:nvSpPr>
        <p:spPr bwMode="auto">
          <a:xfrm>
            <a:off x="685800" y="3276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5135" name="Text Box 94"/>
          <p:cNvSpPr txBox="1">
            <a:spLocks noChangeArrowheads="1"/>
          </p:cNvSpPr>
          <p:nvPr/>
        </p:nvSpPr>
        <p:spPr bwMode="auto">
          <a:xfrm>
            <a:off x="304800" y="3733800"/>
            <a:ext cx="1841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id-ID" sz="1700"/>
          </a:p>
        </p:txBody>
      </p:sp>
      <p:sp>
        <p:nvSpPr>
          <p:cNvPr id="5136" name="Text Box 95"/>
          <p:cNvSpPr txBox="1">
            <a:spLocks noChangeArrowheads="1"/>
          </p:cNvSpPr>
          <p:nvPr/>
        </p:nvSpPr>
        <p:spPr bwMode="auto">
          <a:xfrm>
            <a:off x="152400" y="3429000"/>
            <a:ext cx="9286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Activity </a:t>
            </a:r>
          </a:p>
          <a:p>
            <a:r>
              <a:rPr lang="en-US" sz="1700"/>
              <a:t>start</a:t>
            </a:r>
          </a:p>
        </p:txBody>
      </p:sp>
      <p:sp>
        <p:nvSpPr>
          <p:cNvPr id="5137" name="Text Box 96"/>
          <p:cNvSpPr txBox="1">
            <a:spLocks noChangeArrowheads="1"/>
          </p:cNvSpPr>
          <p:nvPr/>
        </p:nvSpPr>
        <p:spPr bwMode="auto">
          <a:xfrm>
            <a:off x="2268538" y="3657600"/>
            <a:ext cx="11922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Optimistic </a:t>
            </a:r>
          </a:p>
          <a:p>
            <a:r>
              <a:rPr lang="en-US" sz="1700"/>
              <a:t> time</a:t>
            </a:r>
          </a:p>
        </p:txBody>
      </p:sp>
      <p:sp>
        <p:nvSpPr>
          <p:cNvPr id="5138" name="Text Box 97"/>
          <p:cNvSpPr txBox="1">
            <a:spLocks noChangeArrowheads="1"/>
          </p:cNvSpPr>
          <p:nvPr/>
        </p:nvSpPr>
        <p:spPr bwMode="auto">
          <a:xfrm>
            <a:off x="4908550" y="3733800"/>
            <a:ext cx="11922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Most likely</a:t>
            </a:r>
          </a:p>
          <a:p>
            <a:r>
              <a:rPr lang="en-US" sz="1700"/>
              <a:t>Model</a:t>
            </a:r>
          </a:p>
        </p:txBody>
      </p:sp>
      <p:sp>
        <p:nvSpPr>
          <p:cNvPr id="5139" name="Text Box 98"/>
          <p:cNvSpPr txBox="1">
            <a:spLocks noChangeArrowheads="1"/>
          </p:cNvSpPr>
          <p:nvPr/>
        </p:nvSpPr>
        <p:spPr bwMode="auto">
          <a:xfrm>
            <a:off x="7620000" y="3733800"/>
            <a:ext cx="12636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Pessimistic</a:t>
            </a:r>
          </a:p>
          <a:p>
            <a:r>
              <a:rPr lang="en-US" sz="1700"/>
              <a:t>time</a:t>
            </a:r>
          </a:p>
        </p:txBody>
      </p:sp>
      <p:sp>
        <p:nvSpPr>
          <p:cNvPr id="5140" name="Line 99"/>
          <p:cNvSpPr>
            <a:spLocks noChangeShapeType="1"/>
          </p:cNvSpPr>
          <p:nvPr/>
        </p:nvSpPr>
        <p:spPr bwMode="auto">
          <a:xfrm flipH="1">
            <a:off x="1981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5141" name="Line 100"/>
          <p:cNvSpPr>
            <a:spLocks noChangeShapeType="1"/>
          </p:cNvSpPr>
          <p:nvPr/>
        </p:nvSpPr>
        <p:spPr bwMode="auto">
          <a:xfrm flipH="1">
            <a:off x="182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5142" name="Text Box 101"/>
          <p:cNvSpPr txBox="1">
            <a:spLocks noChangeArrowheads="1"/>
          </p:cNvSpPr>
          <p:nvPr/>
        </p:nvSpPr>
        <p:spPr bwMode="auto">
          <a:xfrm>
            <a:off x="609600" y="1447800"/>
            <a:ext cx="21828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te = ----------------------</a:t>
            </a:r>
          </a:p>
        </p:txBody>
      </p:sp>
      <p:sp>
        <p:nvSpPr>
          <p:cNvPr id="5143" name="Text Box 102"/>
          <p:cNvSpPr txBox="1">
            <a:spLocks noChangeArrowheads="1"/>
          </p:cNvSpPr>
          <p:nvPr/>
        </p:nvSpPr>
        <p:spPr bwMode="auto">
          <a:xfrm>
            <a:off x="1143000" y="1219200"/>
            <a:ext cx="13382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to + 4tm +tp</a:t>
            </a:r>
          </a:p>
        </p:txBody>
      </p:sp>
      <p:sp>
        <p:nvSpPr>
          <p:cNvPr id="5144" name="Text Box 103"/>
          <p:cNvSpPr txBox="1">
            <a:spLocks noChangeArrowheads="1"/>
          </p:cNvSpPr>
          <p:nvPr/>
        </p:nvSpPr>
        <p:spPr bwMode="auto">
          <a:xfrm>
            <a:off x="1524000" y="17526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6</a:t>
            </a:r>
          </a:p>
        </p:txBody>
      </p:sp>
      <p:sp>
        <p:nvSpPr>
          <p:cNvPr id="5145" name="Text Box 104"/>
          <p:cNvSpPr txBox="1">
            <a:spLocks noChangeArrowheads="1"/>
          </p:cNvSpPr>
          <p:nvPr/>
        </p:nvSpPr>
        <p:spPr bwMode="auto">
          <a:xfrm>
            <a:off x="457200" y="4495800"/>
            <a:ext cx="55483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Path mean = S  of expected times of activity on the path</a:t>
            </a:r>
          </a:p>
          <a:p>
            <a:endParaRPr lang="en-US" sz="1700"/>
          </a:p>
          <a:p>
            <a:r>
              <a:rPr lang="en-US" sz="1700"/>
              <a:t>                                 ( tp – to)                         (to- tp)</a:t>
            </a:r>
          </a:p>
          <a:p>
            <a:r>
              <a:rPr lang="en-US" sz="1700"/>
              <a:t>Variance = 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1700">
                <a:latin typeface="Symbol" pitchFamily="18" charset="2"/>
              </a:rPr>
              <a:t>    =    --------          </a:t>
            </a:r>
            <a:r>
              <a:rPr lang="en-US" sz="1700"/>
              <a:t>atau =   -------------</a:t>
            </a:r>
            <a:endParaRPr lang="en-US" sz="1700">
              <a:latin typeface="Symbol" pitchFamily="18" charset="2"/>
            </a:endParaRPr>
          </a:p>
          <a:p>
            <a:r>
              <a:rPr lang="en-US" sz="1700">
                <a:latin typeface="Symbol" pitchFamily="18" charset="2"/>
              </a:rPr>
              <a:t>                                                                                   36</a:t>
            </a:r>
            <a:endParaRPr lang="en-US" sz="1700"/>
          </a:p>
        </p:txBody>
      </p:sp>
      <p:sp>
        <p:nvSpPr>
          <p:cNvPr id="5146" name="Text Box 105"/>
          <p:cNvSpPr txBox="1">
            <a:spLocks noChangeArrowheads="1"/>
          </p:cNvSpPr>
          <p:nvPr/>
        </p:nvSpPr>
        <p:spPr bwMode="auto">
          <a:xfrm>
            <a:off x="2743200" y="54864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6</a:t>
            </a:r>
          </a:p>
        </p:txBody>
      </p:sp>
      <p:sp>
        <p:nvSpPr>
          <p:cNvPr id="5147" name="Text Box 106"/>
          <p:cNvSpPr txBox="1">
            <a:spLocks noChangeArrowheads="1"/>
          </p:cNvSpPr>
          <p:nvPr/>
        </p:nvSpPr>
        <p:spPr bwMode="auto">
          <a:xfrm>
            <a:off x="1752600" y="51816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2</a:t>
            </a:r>
          </a:p>
        </p:txBody>
      </p:sp>
      <p:sp>
        <p:nvSpPr>
          <p:cNvPr id="5148" name="Text Box 107"/>
          <p:cNvSpPr txBox="1">
            <a:spLocks noChangeArrowheads="1"/>
          </p:cNvSpPr>
          <p:nvPr/>
        </p:nvSpPr>
        <p:spPr bwMode="auto">
          <a:xfrm>
            <a:off x="2133600" y="5105400"/>
            <a:ext cx="150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600"/>
              <a:t> {       }</a:t>
            </a:r>
          </a:p>
        </p:txBody>
      </p:sp>
      <p:sp>
        <p:nvSpPr>
          <p:cNvPr id="5149" name="Text Box 108"/>
          <p:cNvSpPr txBox="1">
            <a:spLocks noChangeArrowheads="1"/>
          </p:cNvSpPr>
          <p:nvPr/>
        </p:nvSpPr>
        <p:spPr bwMode="auto">
          <a:xfrm>
            <a:off x="3505200" y="50292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2</a:t>
            </a:r>
          </a:p>
        </p:txBody>
      </p:sp>
      <p:sp>
        <p:nvSpPr>
          <p:cNvPr id="5150" name="Text Box 109"/>
          <p:cNvSpPr txBox="1">
            <a:spLocks noChangeArrowheads="1"/>
          </p:cNvSpPr>
          <p:nvPr/>
        </p:nvSpPr>
        <p:spPr bwMode="auto">
          <a:xfrm>
            <a:off x="4343400" y="5149850"/>
            <a:ext cx="150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600"/>
              <a:t> {       }</a:t>
            </a:r>
          </a:p>
        </p:txBody>
      </p:sp>
      <p:sp>
        <p:nvSpPr>
          <p:cNvPr id="5151" name="Text Box 110"/>
          <p:cNvSpPr txBox="1">
            <a:spLocks noChangeArrowheads="1"/>
          </p:cNvSpPr>
          <p:nvPr/>
        </p:nvSpPr>
        <p:spPr bwMode="auto">
          <a:xfrm>
            <a:off x="5410200" y="49530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2</a:t>
            </a:r>
          </a:p>
        </p:txBody>
      </p:sp>
      <p:sp>
        <p:nvSpPr>
          <p:cNvPr id="5152" name="Rectangle 114"/>
          <p:cNvSpPr>
            <a:spLocks noChangeArrowheads="1"/>
          </p:cNvSpPr>
          <p:nvPr/>
        </p:nvSpPr>
        <p:spPr bwMode="auto">
          <a:xfrm>
            <a:off x="560388" y="5951538"/>
            <a:ext cx="4575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   =      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 (variance of activity on path)</a:t>
            </a:r>
          </a:p>
        </p:txBody>
      </p:sp>
      <p:sp>
        <p:nvSpPr>
          <p:cNvPr id="5153" name="Text Box 116"/>
          <p:cNvSpPr txBox="1">
            <a:spLocks noChangeArrowheads="1"/>
          </p:cNvSpPr>
          <p:nvPr/>
        </p:nvSpPr>
        <p:spPr bwMode="auto">
          <a:xfrm>
            <a:off x="762000" y="6172200"/>
            <a:ext cx="6064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700"/>
              <a:t>path</a:t>
            </a:r>
          </a:p>
        </p:txBody>
      </p:sp>
      <p:sp>
        <p:nvSpPr>
          <p:cNvPr id="5154" name="Line 117"/>
          <p:cNvSpPr>
            <a:spLocks noChangeShapeType="1"/>
          </p:cNvSpPr>
          <p:nvPr/>
        </p:nvSpPr>
        <p:spPr bwMode="auto">
          <a:xfrm>
            <a:off x="1219200" y="5867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5155" name="Line 118"/>
          <p:cNvSpPr>
            <a:spLocks noChangeShapeType="1"/>
          </p:cNvSpPr>
          <p:nvPr/>
        </p:nvSpPr>
        <p:spPr bwMode="auto">
          <a:xfrm flipV="1">
            <a:off x="1447800" y="5943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5156" name="Line 119"/>
          <p:cNvSpPr>
            <a:spLocks noChangeShapeType="1"/>
          </p:cNvSpPr>
          <p:nvPr/>
        </p:nvSpPr>
        <p:spPr bwMode="auto">
          <a:xfrm>
            <a:off x="1600200" y="5943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381000" y="3011488"/>
            <a:ext cx="628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0    1    2    3    4    5    6    7    8    9    10    11    12    13    14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438150" y="6034088"/>
            <a:ext cx="634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0     1    2    3    4    5    6    7    8    9    10    11    12    13    14</a:t>
            </a:r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473075" y="2971800"/>
            <a:ext cx="69183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 flipV="1">
            <a:off x="473075" y="457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 flipV="1">
            <a:off x="533400" y="3505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>
            <a:off x="533400" y="60198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0" y="268288"/>
            <a:ext cx="3619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1"/>
              <a:t>A</a:t>
            </a:r>
          </a:p>
          <a:p>
            <a:pPr algn="r"/>
            <a:r>
              <a:rPr lang="en-US" b="1"/>
              <a:t>B</a:t>
            </a:r>
          </a:p>
          <a:p>
            <a:pPr algn="r"/>
            <a:r>
              <a:rPr lang="en-US" b="1"/>
              <a:t>C</a:t>
            </a:r>
          </a:p>
          <a:p>
            <a:pPr algn="r"/>
            <a:r>
              <a:rPr lang="en-US" b="1"/>
              <a:t>D</a:t>
            </a:r>
          </a:p>
          <a:p>
            <a:pPr algn="r"/>
            <a:r>
              <a:rPr lang="en-US" b="1"/>
              <a:t>E</a:t>
            </a:r>
          </a:p>
          <a:p>
            <a:pPr algn="r"/>
            <a:r>
              <a:rPr lang="en-US" b="1"/>
              <a:t>F</a:t>
            </a:r>
          </a:p>
          <a:p>
            <a:pPr algn="r"/>
            <a:r>
              <a:rPr lang="en-US" b="1"/>
              <a:t>G</a:t>
            </a:r>
          </a:p>
          <a:p>
            <a:pPr algn="r"/>
            <a:r>
              <a:rPr lang="en-US" b="1"/>
              <a:t>H</a:t>
            </a:r>
          </a:p>
          <a:p>
            <a:pPr algn="r"/>
            <a:r>
              <a:rPr lang="en-US" b="1"/>
              <a:t>I</a:t>
            </a:r>
          </a:p>
          <a:p>
            <a:pPr algn="r"/>
            <a:r>
              <a:rPr lang="en-US" b="1"/>
              <a:t>J</a:t>
            </a:r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76200" y="3494088"/>
            <a:ext cx="43815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40000"/>
              </a:lnSpc>
            </a:pPr>
            <a:r>
              <a:rPr lang="en-US" b="1"/>
              <a:t>12</a:t>
            </a:r>
          </a:p>
          <a:p>
            <a:pPr algn="r">
              <a:lnSpc>
                <a:spcPct val="140000"/>
              </a:lnSpc>
            </a:pPr>
            <a:r>
              <a:rPr lang="en-US" b="1"/>
              <a:t>10</a:t>
            </a:r>
          </a:p>
          <a:p>
            <a:pPr algn="r">
              <a:lnSpc>
                <a:spcPct val="140000"/>
              </a:lnSpc>
            </a:pPr>
            <a:r>
              <a:rPr lang="en-US" b="1"/>
              <a:t>8</a:t>
            </a:r>
          </a:p>
          <a:p>
            <a:pPr algn="r">
              <a:lnSpc>
                <a:spcPct val="140000"/>
              </a:lnSpc>
            </a:pPr>
            <a:r>
              <a:rPr lang="en-US" b="1"/>
              <a:t>6</a:t>
            </a:r>
          </a:p>
          <a:p>
            <a:pPr algn="r">
              <a:lnSpc>
                <a:spcPct val="140000"/>
              </a:lnSpc>
            </a:pPr>
            <a:r>
              <a:rPr lang="en-US" b="1"/>
              <a:t>4</a:t>
            </a:r>
          </a:p>
          <a:p>
            <a:pPr algn="r">
              <a:lnSpc>
                <a:spcPct val="140000"/>
              </a:lnSpc>
            </a:pPr>
            <a:r>
              <a:rPr lang="en-US" b="1"/>
              <a:t>2</a:t>
            </a:r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>
            <a:off x="457200" y="4572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>
            <a:off x="1295400" y="685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>
            <a:off x="1295400" y="914400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1" name="Line 14"/>
          <p:cNvSpPr>
            <a:spLocks noChangeShapeType="1"/>
          </p:cNvSpPr>
          <p:nvPr/>
        </p:nvSpPr>
        <p:spPr bwMode="auto">
          <a:xfrm>
            <a:off x="1295400" y="1143000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2" name="Line 15"/>
          <p:cNvSpPr>
            <a:spLocks noChangeShapeType="1"/>
          </p:cNvSpPr>
          <p:nvPr/>
        </p:nvSpPr>
        <p:spPr bwMode="auto">
          <a:xfrm>
            <a:off x="2438400" y="1447800"/>
            <a:ext cx="24384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3" name="Line 16"/>
          <p:cNvSpPr>
            <a:spLocks noChangeShapeType="1"/>
          </p:cNvSpPr>
          <p:nvPr/>
        </p:nvSpPr>
        <p:spPr bwMode="auto">
          <a:xfrm>
            <a:off x="3276600" y="1828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4" name="Line 17"/>
          <p:cNvSpPr>
            <a:spLocks noChangeShapeType="1"/>
          </p:cNvSpPr>
          <p:nvPr/>
        </p:nvSpPr>
        <p:spPr bwMode="auto">
          <a:xfrm>
            <a:off x="3276600" y="2057400"/>
            <a:ext cx="16002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5" name="Line 18"/>
          <p:cNvSpPr>
            <a:spLocks noChangeShapeType="1"/>
          </p:cNvSpPr>
          <p:nvPr/>
        </p:nvSpPr>
        <p:spPr bwMode="auto">
          <a:xfrm>
            <a:off x="2438400" y="2362200"/>
            <a:ext cx="2895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6" name="Line 19"/>
          <p:cNvSpPr>
            <a:spLocks noChangeShapeType="1"/>
          </p:cNvSpPr>
          <p:nvPr/>
        </p:nvSpPr>
        <p:spPr bwMode="auto">
          <a:xfrm>
            <a:off x="4953000" y="25146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7" name="Line 20"/>
          <p:cNvSpPr>
            <a:spLocks noChangeShapeType="1"/>
          </p:cNvSpPr>
          <p:nvPr/>
        </p:nvSpPr>
        <p:spPr bwMode="auto">
          <a:xfrm>
            <a:off x="4876800" y="2743200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8" name="Line 22"/>
          <p:cNvSpPr>
            <a:spLocks noChangeShapeType="1"/>
          </p:cNvSpPr>
          <p:nvPr/>
        </p:nvSpPr>
        <p:spPr bwMode="auto">
          <a:xfrm>
            <a:off x="1295400" y="45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9" name="Line 23"/>
          <p:cNvSpPr>
            <a:spLocks noChangeShapeType="1"/>
          </p:cNvSpPr>
          <p:nvPr/>
        </p:nvSpPr>
        <p:spPr bwMode="auto">
          <a:xfrm>
            <a:off x="1295400" y="68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90" name="Line 24"/>
          <p:cNvSpPr>
            <a:spLocks noChangeShapeType="1"/>
          </p:cNvSpPr>
          <p:nvPr/>
        </p:nvSpPr>
        <p:spPr bwMode="auto">
          <a:xfrm>
            <a:off x="1295400" y="83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91" name="Line 25"/>
          <p:cNvSpPr>
            <a:spLocks noChangeShapeType="1"/>
          </p:cNvSpPr>
          <p:nvPr/>
        </p:nvSpPr>
        <p:spPr bwMode="auto">
          <a:xfrm>
            <a:off x="2438400" y="685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92" name="Line 26"/>
          <p:cNvSpPr>
            <a:spLocks noChangeShapeType="1"/>
          </p:cNvSpPr>
          <p:nvPr/>
        </p:nvSpPr>
        <p:spPr bwMode="auto">
          <a:xfrm>
            <a:off x="2438400" y="1447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93" name="Line 27"/>
          <p:cNvSpPr>
            <a:spLocks noChangeShapeType="1"/>
          </p:cNvSpPr>
          <p:nvPr/>
        </p:nvSpPr>
        <p:spPr bwMode="auto">
          <a:xfrm>
            <a:off x="2819400" y="91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94" name="Line 28"/>
          <p:cNvSpPr>
            <a:spLocks noChangeShapeType="1"/>
          </p:cNvSpPr>
          <p:nvPr/>
        </p:nvSpPr>
        <p:spPr bwMode="auto">
          <a:xfrm>
            <a:off x="28194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95" name="Line 29"/>
          <p:cNvSpPr>
            <a:spLocks noChangeShapeType="1"/>
          </p:cNvSpPr>
          <p:nvPr/>
        </p:nvSpPr>
        <p:spPr bwMode="auto">
          <a:xfrm>
            <a:off x="3276600" y="114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96" name="Line 30"/>
          <p:cNvSpPr>
            <a:spLocks noChangeShapeType="1"/>
          </p:cNvSpPr>
          <p:nvPr/>
        </p:nvSpPr>
        <p:spPr bwMode="auto">
          <a:xfrm>
            <a:off x="32766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97" name="Line 31"/>
          <p:cNvSpPr>
            <a:spLocks noChangeShapeType="1"/>
          </p:cNvSpPr>
          <p:nvPr/>
        </p:nvSpPr>
        <p:spPr bwMode="auto">
          <a:xfrm>
            <a:off x="48768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98" name="Line 32"/>
          <p:cNvSpPr>
            <a:spLocks noChangeShapeType="1"/>
          </p:cNvSpPr>
          <p:nvPr/>
        </p:nvSpPr>
        <p:spPr bwMode="auto">
          <a:xfrm>
            <a:off x="48768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99" name="Line 33"/>
          <p:cNvSpPr>
            <a:spLocks noChangeShapeType="1"/>
          </p:cNvSpPr>
          <p:nvPr/>
        </p:nvSpPr>
        <p:spPr bwMode="auto">
          <a:xfrm>
            <a:off x="44196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00" name="Line 34"/>
          <p:cNvSpPr>
            <a:spLocks noChangeShapeType="1"/>
          </p:cNvSpPr>
          <p:nvPr/>
        </p:nvSpPr>
        <p:spPr bwMode="auto">
          <a:xfrm>
            <a:off x="4419600" y="1828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01" name="Line 35"/>
          <p:cNvSpPr>
            <a:spLocks noChangeShapeType="1"/>
          </p:cNvSpPr>
          <p:nvPr/>
        </p:nvSpPr>
        <p:spPr bwMode="auto">
          <a:xfrm>
            <a:off x="54102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02" name="Line 36"/>
          <p:cNvSpPr>
            <a:spLocks noChangeShapeType="1"/>
          </p:cNvSpPr>
          <p:nvPr/>
        </p:nvSpPr>
        <p:spPr bwMode="auto">
          <a:xfrm>
            <a:off x="59436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03" name="Line 37"/>
          <p:cNvSpPr>
            <a:spLocks noChangeShapeType="1"/>
          </p:cNvSpPr>
          <p:nvPr/>
        </p:nvSpPr>
        <p:spPr bwMode="auto">
          <a:xfrm>
            <a:off x="6400800" y="1600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04" name="Text Box 39"/>
          <p:cNvSpPr txBox="1">
            <a:spLocks noChangeArrowheads="1"/>
          </p:cNvSpPr>
          <p:nvPr/>
        </p:nvSpPr>
        <p:spPr bwMode="auto">
          <a:xfrm>
            <a:off x="5867400" y="1155700"/>
            <a:ext cx="11604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Early Finish </a:t>
            </a:r>
          </a:p>
          <a:p>
            <a:pPr algn="ctr"/>
            <a:r>
              <a:rPr lang="en-US" sz="1400"/>
              <a:t>date</a:t>
            </a:r>
          </a:p>
        </p:txBody>
      </p:sp>
      <p:sp>
        <p:nvSpPr>
          <p:cNvPr id="32805" name="Text Box 40"/>
          <p:cNvSpPr txBox="1">
            <a:spLocks noChangeArrowheads="1"/>
          </p:cNvSpPr>
          <p:nvPr/>
        </p:nvSpPr>
        <p:spPr bwMode="auto">
          <a:xfrm>
            <a:off x="746125" y="115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32806" name="Text Box 41"/>
          <p:cNvSpPr txBox="1">
            <a:spLocks noChangeArrowheads="1"/>
          </p:cNvSpPr>
          <p:nvPr/>
        </p:nvSpPr>
        <p:spPr bwMode="auto">
          <a:xfrm>
            <a:off x="1736725" y="344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32807" name="Text Box 42"/>
          <p:cNvSpPr txBox="1">
            <a:spLocks noChangeArrowheads="1"/>
          </p:cNvSpPr>
          <p:nvPr/>
        </p:nvSpPr>
        <p:spPr bwMode="auto">
          <a:xfrm>
            <a:off x="2498725" y="573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32808" name="Text Box 43"/>
          <p:cNvSpPr txBox="1">
            <a:spLocks noChangeArrowheads="1"/>
          </p:cNvSpPr>
          <p:nvPr/>
        </p:nvSpPr>
        <p:spPr bwMode="auto">
          <a:xfrm>
            <a:off x="2955925" y="801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32809" name="Text Box 44"/>
          <p:cNvSpPr txBox="1">
            <a:spLocks noChangeArrowheads="1"/>
          </p:cNvSpPr>
          <p:nvPr/>
        </p:nvSpPr>
        <p:spPr bwMode="auto">
          <a:xfrm>
            <a:off x="3717925" y="1143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32810" name="Text Box 45"/>
          <p:cNvSpPr txBox="1">
            <a:spLocks noChangeArrowheads="1"/>
          </p:cNvSpPr>
          <p:nvPr/>
        </p:nvSpPr>
        <p:spPr bwMode="auto">
          <a:xfrm>
            <a:off x="3336925" y="1487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32811" name="Text Box 46"/>
          <p:cNvSpPr txBox="1">
            <a:spLocks noChangeArrowheads="1"/>
          </p:cNvSpPr>
          <p:nvPr/>
        </p:nvSpPr>
        <p:spPr bwMode="auto">
          <a:xfrm>
            <a:off x="4479925" y="1716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32812" name="Text Box 47"/>
          <p:cNvSpPr txBox="1">
            <a:spLocks noChangeArrowheads="1"/>
          </p:cNvSpPr>
          <p:nvPr/>
        </p:nvSpPr>
        <p:spPr bwMode="auto">
          <a:xfrm>
            <a:off x="2727325" y="2057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32813" name="Text Box 48"/>
          <p:cNvSpPr txBox="1">
            <a:spLocks noChangeArrowheads="1"/>
          </p:cNvSpPr>
          <p:nvPr/>
        </p:nvSpPr>
        <p:spPr bwMode="auto">
          <a:xfrm>
            <a:off x="5394325" y="2173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32814" name="Text Box 49"/>
          <p:cNvSpPr txBox="1">
            <a:spLocks noChangeArrowheads="1"/>
          </p:cNvSpPr>
          <p:nvPr/>
        </p:nvSpPr>
        <p:spPr bwMode="auto">
          <a:xfrm>
            <a:off x="5927725" y="2401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32815" name="Line 50"/>
          <p:cNvSpPr>
            <a:spLocks noChangeShapeType="1"/>
          </p:cNvSpPr>
          <p:nvPr/>
        </p:nvSpPr>
        <p:spPr bwMode="auto">
          <a:xfrm>
            <a:off x="533400" y="5486400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16" name="Line 51"/>
          <p:cNvSpPr>
            <a:spLocks noChangeShapeType="1"/>
          </p:cNvSpPr>
          <p:nvPr/>
        </p:nvSpPr>
        <p:spPr bwMode="auto">
          <a:xfrm>
            <a:off x="1371600" y="4191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17" name="Line 52"/>
          <p:cNvSpPr>
            <a:spLocks noChangeShapeType="1"/>
          </p:cNvSpPr>
          <p:nvPr/>
        </p:nvSpPr>
        <p:spPr bwMode="auto">
          <a:xfrm>
            <a:off x="25146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18" name="Line 53"/>
          <p:cNvSpPr>
            <a:spLocks noChangeShapeType="1"/>
          </p:cNvSpPr>
          <p:nvPr/>
        </p:nvSpPr>
        <p:spPr bwMode="auto">
          <a:xfrm>
            <a:off x="1371600" y="41910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19" name="Line 54"/>
          <p:cNvSpPr>
            <a:spLocks noChangeShapeType="1"/>
          </p:cNvSpPr>
          <p:nvPr/>
        </p:nvSpPr>
        <p:spPr bwMode="auto">
          <a:xfrm flipV="1">
            <a:off x="2514600" y="3733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20" name="Line 55"/>
          <p:cNvSpPr>
            <a:spLocks noChangeShapeType="1"/>
          </p:cNvSpPr>
          <p:nvPr/>
        </p:nvSpPr>
        <p:spPr bwMode="auto">
          <a:xfrm>
            <a:off x="2971800" y="4495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21" name="Line 56"/>
          <p:cNvSpPr>
            <a:spLocks noChangeShapeType="1"/>
          </p:cNvSpPr>
          <p:nvPr/>
        </p:nvSpPr>
        <p:spPr bwMode="auto">
          <a:xfrm>
            <a:off x="2971800" y="3733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22" name="Line 57"/>
          <p:cNvSpPr>
            <a:spLocks noChangeShapeType="1"/>
          </p:cNvSpPr>
          <p:nvPr/>
        </p:nvSpPr>
        <p:spPr bwMode="auto">
          <a:xfrm flipV="1">
            <a:off x="3352800" y="4267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23" name="Line 58"/>
          <p:cNvSpPr>
            <a:spLocks noChangeShapeType="1"/>
          </p:cNvSpPr>
          <p:nvPr/>
        </p:nvSpPr>
        <p:spPr bwMode="auto">
          <a:xfrm>
            <a:off x="3352800" y="4267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24" name="Line 60"/>
          <p:cNvSpPr>
            <a:spLocks noChangeShapeType="1"/>
          </p:cNvSpPr>
          <p:nvPr/>
        </p:nvSpPr>
        <p:spPr bwMode="auto">
          <a:xfrm flipV="1">
            <a:off x="4495800" y="4267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25" name="Line 61"/>
          <p:cNvSpPr>
            <a:spLocks noChangeShapeType="1"/>
          </p:cNvSpPr>
          <p:nvPr/>
        </p:nvSpPr>
        <p:spPr bwMode="auto">
          <a:xfrm>
            <a:off x="6553200" y="4495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26" name="Line 62"/>
          <p:cNvSpPr>
            <a:spLocks noChangeShapeType="1"/>
          </p:cNvSpPr>
          <p:nvPr/>
        </p:nvSpPr>
        <p:spPr bwMode="auto">
          <a:xfrm>
            <a:off x="533400" y="548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27" name="Rectangle 63"/>
          <p:cNvSpPr>
            <a:spLocks noChangeArrowheads="1"/>
          </p:cNvSpPr>
          <p:nvPr/>
        </p:nvSpPr>
        <p:spPr bwMode="auto">
          <a:xfrm>
            <a:off x="533400" y="5486400"/>
            <a:ext cx="60198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828" name="Rectangle 64"/>
          <p:cNvSpPr>
            <a:spLocks noChangeArrowheads="1"/>
          </p:cNvSpPr>
          <p:nvPr/>
        </p:nvSpPr>
        <p:spPr bwMode="auto">
          <a:xfrm>
            <a:off x="1371600" y="4495800"/>
            <a:ext cx="5181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829" name="Rectangle 65"/>
          <p:cNvSpPr>
            <a:spLocks noChangeArrowheads="1"/>
          </p:cNvSpPr>
          <p:nvPr/>
        </p:nvSpPr>
        <p:spPr bwMode="auto">
          <a:xfrm>
            <a:off x="1371600" y="4191000"/>
            <a:ext cx="1600200" cy="304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830" name="Rectangle 66"/>
          <p:cNvSpPr>
            <a:spLocks noChangeArrowheads="1"/>
          </p:cNvSpPr>
          <p:nvPr/>
        </p:nvSpPr>
        <p:spPr bwMode="auto">
          <a:xfrm>
            <a:off x="2514600" y="3733800"/>
            <a:ext cx="457200" cy="457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831" name="Rectangle 67"/>
          <p:cNvSpPr>
            <a:spLocks noChangeArrowheads="1"/>
          </p:cNvSpPr>
          <p:nvPr/>
        </p:nvSpPr>
        <p:spPr bwMode="auto">
          <a:xfrm>
            <a:off x="3352800" y="4267200"/>
            <a:ext cx="11430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832" name="Text Box 68"/>
          <p:cNvSpPr txBox="1">
            <a:spLocks noChangeArrowheads="1"/>
          </p:cNvSpPr>
          <p:nvPr/>
        </p:nvSpPr>
        <p:spPr bwMode="auto">
          <a:xfrm>
            <a:off x="762000" y="5029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32833" name="Text Box 69"/>
          <p:cNvSpPr txBox="1">
            <a:spLocks noChangeArrowheads="1"/>
          </p:cNvSpPr>
          <p:nvPr/>
        </p:nvSpPr>
        <p:spPr bwMode="auto">
          <a:xfrm>
            <a:off x="1828800" y="3733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9</a:t>
            </a:r>
          </a:p>
        </p:txBody>
      </p:sp>
      <p:sp>
        <p:nvSpPr>
          <p:cNvPr id="32834" name="Text Box 70"/>
          <p:cNvSpPr txBox="1">
            <a:spLocks noChangeArrowheads="1"/>
          </p:cNvSpPr>
          <p:nvPr/>
        </p:nvSpPr>
        <p:spPr bwMode="auto">
          <a:xfrm>
            <a:off x="2514600" y="3352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11</a:t>
            </a:r>
          </a:p>
        </p:txBody>
      </p:sp>
      <p:sp>
        <p:nvSpPr>
          <p:cNvPr id="32835" name="Text Box 71"/>
          <p:cNvSpPr txBox="1">
            <a:spLocks noChangeArrowheads="1"/>
          </p:cNvSpPr>
          <p:nvPr/>
        </p:nvSpPr>
        <p:spPr bwMode="auto">
          <a:xfrm>
            <a:off x="2971800" y="4114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7</a:t>
            </a:r>
          </a:p>
        </p:txBody>
      </p:sp>
      <p:sp>
        <p:nvSpPr>
          <p:cNvPr id="32836" name="Text Box 72"/>
          <p:cNvSpPr txBox="1">
            <a:spLocks noChangeArrowheads="1"/>
          </p:cNvSpPr>
          <p:nvPr/>
        </p:nvSpPr>
        <p:spPr bwMode="auto">
          <a:xfrm>
            <a:off x="3810000" y="3886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32837" name="Text Box 73"/>
          <p:cNvSpPr txBox="1">
            <a:spLocks noChangeArrowheads="1"/>
          </p:cNvSpPr>
          <p:nvPr/>
        </p:nvSpPr>
        <p:spPr bwMode="auto">
          <a:xfrm>
            <a:off x="5327650" y="4114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7</a:t>
            </a:r>
          </a:p>
        </p:txBody>
      </p:sp>
      <p:sp>
        <p:nvSpPr>
          <p:cNvPr id="32838" name="Line 74"/>
          <p:cNvSpPr>
            <a:spLocks noChangeShapeType="1"/>
          </p:cNvSpPr>
          <p:nvPr/>
        </p:nvSpPr>
        <p:spPr bwMode="auto">
          <a:xfrm>
            <a:off x="1371600" y="5486400"/>
            <a:ext cx="0" cy="5334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39" name="Line 75"/>
          <p:cNvSpPr>
            <a:spLocks noChangeShapeType="1"/>
          </p:cNvSpPr>
          <p:nvPr/>
        </p:nvSpPr>
        <p:spPr bwMode="auto">
          <a:xfrm>
            <a:off x="2514600" y="4191000"/>
            <a:ext cx="0" cy="19050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40" name="Line 76"/>
          <p:cNvSpPr>
            <a:spLocks noChangeShapeType="1"/>
          </p:cNvSpPr>
          <p:nvPr/>
        </p:nvSpPr>
        <p:spPr bwMode="auto">
          <a:xfrm>
            <a:off x="2971800" y="4495800"/>
            <a:ext cx="0" cy="15240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41" name="Line 77"/>
          <p:cNvSpPr>
            <a:spLocks noChangeShapeType="1"/>
          </p:cNvSpPr>
          <p:nvPr/>
        </p:nvSpPr>
        <p:spPr bwMode="auto">
          <a:xfrm>
            <a:off x="3352800" y="4495800"/>
            <a:ext cx="0" cy="16002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42" name="Line 78"/>
          <p:cNvSpPr>
            <a:spLocks noChangeShapeType="1"/>
          </p:cNvSpPr>
          <p:nvPr/>
        </p:nvSpPr>
        <p:spPr bwMode="auto">
          <a:xfrm flipV="1">
            <a:off x="4495800" y="4495800"/>
            <a:ext cx="0" cy="15240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43" name="Line 79"/>
          <p:cNvSpPr>
            <a:spLocks noChangeShapeType="1"/>
          </p:cNvSpPr>
          <p:nvPr/>
        </p:nvSpPr>
        <p:spPr bwMode="auto">
          <a:xfrm>
            <a:off x="2514600" y="3733800"/>
            <a:ext cx="457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44" name="Line 80"/>
          <p:cNvSpPr>
            <a:spLocks noChangeShapeType="1"/>
          </p:cNvSpPr>
          <p:nvPr/>
        </p:nvSpPr>
        <p:spPr bwMode="auto">
          <a:xfrm>
            <a:off x="533400" y="5486400"/>
            <a:ext cx="8382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45" name="Line 81"/>
          <p:cNvSpPr>
            <a:spLocks noChangeShapeType="1"/>
          </p:cNvSpPr>
          <p:nvPr/>
        </p:nvSpPr>
        <p:spPr bwMode="auto">
          <a:xfrm>
            <a:off x="1371600" y="41910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46" name="Line 82"/>
          <p:cNvSpPr>
            <a:spLocks noChangeShapeType="1"/>
          </p:cNvSpPr>
          <p:nvPr/>
        </p:nvSpPr>
        <p:spPr bwMode="auto">
          <a:xfrm>
            <a:off x="2971800" y="4495800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47" name="Line 83"/>
          <p:cNvSpPr>
            <a:spLocks noChangeShapeType="1"/>
          </p:cNvSpPr>
          <p:nvPr/>
        </p:nvSpPr>
        <p:spPr bwMode="auto">
          <a:xfrm>
            <a:off x="3352800" y="42672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48" name="Line 59"/>
          <p:cNvSpPr>
            <a:spLocks noChangeShapeType="1"/>
          </p:cNvSpPr>
          <p:nvPr/>
        </p:nvSpPr>
        <p:spPr bwMode="auto">
          <a:xfrm>
            <a:off x="4495800" y="4495800"/>
            <a:ext cx="20574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49" name="Text Box 84"/>
          <p:cNvSpPr txBox="1">
            <a:spLocks noChangeArrowheads="1"/>
          </p:cNvSpPr>
          <p:nvPr/>
        </p:nvSpPr>
        <p:spPr bwMode="auto">
          <a:xfrm>
            <a:off x="3794125" y="533400"/>
            <a:ext cx="1711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Kebutuhan Sumber</a:t>
            </a:r>
          </a:p>
        </p:txBody>
      </p:sp>
      <p:sp>
        <p:nvSpPr>
          <p:cNvPr id="32850" name="Line 85"/>
          <p:cNvSpPr>
            <a:spLocks noChangeShapeType="1"/>
          </p:cNvSpPr>
          <p:nvPr/>
        </p:nvSpPr>
        <p:spPr bwMode="auto">
          <a:xfrm flipH="1">
            <a:off x="3200400" y="762000"/>
            <a:ext cx="533400" cy="152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51" name="Text Box 86"/>
          <p:cNvSpPr txBox="1">
            <a:spLocks noChangeArrowheads="1"/>
          </p:cNvSpPr>
          <p:nvPr/>
        </p:nvSpPr>
        <p:spPr bwMode="auto">
          <a:xfrm>
            <a:off x="822325" y="1689100"/>
            <a:ext cx="8842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Skuens</a:t>
            </a:r>
          </a:p>
          <a:p>
            <a:r>
              <a:rPr lang="en-US" sz="1400"/>
              <a:t>Kegiatan</a:t>
            </a:r>
          </a:p>
        </p:txBody>
      </p:sp>
      <p:sp>
        <p:nvSpPr>
          <p:cNvPr id="32852" name="Line 87"/>
          <p:cNvSpPr>
            <a:spLocks noChangeShapeType="1"/>
          </p:cNvSpPr>
          <p:nvPr/>
        </p:nvSpPr>
        <p:spPr bwMode="auto">
          <a:xfrm flipV="1">
            <a:off x="1600200" y="1752600"/>
            <a:ext cx="762000" cy="2286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53" name="Text Box 88"/>
          <p:cNvSpPr txBox="1">
            <a:spLocks noChangeArrowheads="1"/>
          </p:cNvSpPr>
          <p:nvPr/>
        </p:nvSpPr>
        <p:spPr bwMode="auto">
          <a:xfrm>
            <a:off x="6765925" y="263048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Waktu</a:t>
            </a:r>
          </a:p>
        </p:txBody>
      </p:sp>
      <p:sp>
        <p:nvSpPr>
          <p:cNvPr id="32854" name="Text Box 89"/>
          <p:cNvSpPr txBox="1">
            <a:spLocks noChangeArrowheads="1"/>
          </p:cNvSpPr>
          <p:nvPr/>
        </p:nvSpPr>
        <p:spPr bwMode="auto">
          <a:xfrm>
            <a:off x="5029200" y="3581400"/>
            <a:ext cx="309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Total Kebutuhan sumber tiap periode</a:t>
            </a:r>
          </a:p>
        </p:txBody>
      </p:sp>
      <p:sp>
        <p:nvSpPr>
          <p:cNvPr id="32855" name="Line 90"/>
          <p:cNvSpPr>
            <a:spLocks noChangeShapeType="1"/>
          </p:cNvSpPr>
          <p:nvPr/>
        </p:nvSpPr>
        <p:spPr bwMode="auto">
          <a:xfrm flipH="1">
            <a:off x="4114800" y="3733800"/>
            <a:ext cx="914400" cy="304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56" name="Line 91"/>
          <p:cNvSpPr>
            <a:spLocks noChangeShapeType="1"/>
          </p:cNvSpPr>
          <p:nvPr/>
        </p:nvSpPr>
        <p:spPr bwMode="auto">
          <a:xfrm>
            <a:off x="4876800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2286000" y="2590800"/>
            <a:ext cx="5778500" cy="3048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CC99FF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Haettenschweiler"/>
              </a:rPr>
              <a:t>Selamat Belajar</a:t>
            </a:r>
          </a:p>
        </p:txBody>
      </p:sp>
      <p:pic>
        <p:nvPicPr>
          <p:cNvPr id="33795" name="Picture 4" descr="pe0168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4479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4381500" y="1143000"/>
            <a:ext cx="6858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>
            <a:off x="5219700" y="1676400"/>
            <a:ext cx="2133600" cy="762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 flipV="1">
            <a:off x="4991100" y="609600"/>
            <a:ext cx="2362200" cy="5334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3799" name="Line 8"/>
          <p:cNvSpPr>
            <a:spLocks noChangeShapeType="1"/>
          </p:cNvSpPr>
          <p:nvPr/>
        </p:nvSpPr>
        <p:spPr bwMode="auto">
          <a:xfrm flipV="1">
            <a:off x="5219700" y="1371600"/>
            <a:ext cx="2057400" cy="1524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 flipV="1">
            <a:off x="5143500" y="990600"/>
            <a:ext cx="2209800" cy="3048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3801" name="Freeform 10"/>
          <p:cNvSpPr>
            <a:spLocks/>
          </p:cNvSpPr>
          <p:nvPr/>
        </p:nvSpPr>
        <p:spPr bwMode="auto">
          <a:xfrm>
            <a:off x="4191000" y="609600"/>
            <a:ext cx="2476500" cy="1524000"/>
          </a:xfrm>
          <a:custGeom>
            <a:avLst/>
            <a:gdLst>
              <a:gd name="T0" fmla="*/ 2147483647 w 1752"/>
              <a:gd name="T1" fmla="*/ 0 h 1008"/>
              <a:gd name="T2" fmla="*/ 719301663 w 1752"/>
              <a:gd name="T3" fmla="*/ 548605282 h 1008"/>
              <a:gd name="T4" fmla="*/ 143860341 w 1752"/>
              <a:gd name="T5" fmla="*/ 987490151 h 1008"/>
              <a:gd name="T6" fmla="*/ 47953926 w 1752"/>
              <a:gd name="T7" fmla="*/ 1645817548 h 1008"/>
              <a:gd name="T8" fmla="*/ 431581068 w 1752"/>
              <a:gd name="T9" fmla="*/ 1974980301 h 1008"/>
              <a:gd name="T10" fmla="*/ 1102928828 w 1752"/>
              <a:gd name="T11" fmla="*/ 2084700715 h 1008"/>
              <a:gd name="T12" fmla="*/ 2147483647 w 1752"/>
              <a:gd name="T13" fmla="*/ 2147483647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52"/>
              <a:gd name="T22" fmla="*/ 0 h 1008"/>
              <a:gd name="T23" fmla="*/ 1752 w 1752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52" h="1008">
                <a:moveTo>
                  <a:pt x="1272" y="0"/>
                </a:moveTo>
                <a:cubicBezTo>
                  <a:pt x="916" y="84"/>
                  <a:pt x="560" y="168"/>
                  <a:pt x="360" y="240"/>
                </a:cubicBezTo>
                <a:cubicBezTo>
                  <a:pt x="160" y="312"/>
                  <a:pt x="128" y="352"/>
                  <a:pt x="72" y="432"/>
                </a:cubicBezTo>
                <a:cubicBezTo>
                  <a:pt x="16" y="512"/>
                  <a:pt x="0" y="648"/>
                  <a:pt x="24" y="720"/>
                </a:cubicBezTo>
                <a:cubicBezTo>
                  <a:pt x="48" y="792"/>
                  <a:pt x="128" y="832"/>
                  <a:pt x="216" y="864"/>
                </a:cubicBezTo>
                <a:cubicBezTo>
                  <a:pt x="304" y="896"/>
                  <a:pt x="296" y="888"/>
                  <a:pt x="552" y="912"/>
                </a:cubicBezTo>
                <a:cubicBezTo>
                  <a:pt x="808" y="936"/>
                  <a:pt x="1280" y="972"/>
                  <a:pt x="1752" y="100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 flipV="1">
            <a:off x="5981700" y="381000"/>
            <a:ext cx="838200" cy="2286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1143000" y="2514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47" name="Oval 5"/>
          <p:cNvSpPr>
            <a:spLocks noChangeArrowheads="1"/>
          </p:cNvSpPr>
          <p:nvPr/>
        </p:nvSpPr>
        <p:spPr bwMode="auto">
          <a:xfrm>
            <a:off x="2911475" y="709613"/>
            <a:ext cx="914400" cy="990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48" name="Oval 6"/>
          <p:cNvSpPr>
            <a:spLocks noChangeArrowheads="1"/>
          </p:cNvSpPr>
          <p:nvPr/>
        </p:nvSpPr>
        <p:spPr bwMode="auto">
          <a:xfrm>
            <a:off x="2895600" y="2514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49" name="Oval 7"/>
          <p:cNvSpPr>
            <a:spLocks noChangeArrowheads="1"/>
          </p:cNvSpPr>
          <p:nvPr/>
        </p:nvSpPr>
        <p:spPr bwMode="auto">
          <a:xfrm>
            <a:off x="4800600" y="2514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50" name="Oval 8"/>
          <p:cNvSpPr>
            <a:spLocks noChangeArrowheads="1"/>
          </p:cNvSpPr>
          <p:nvPr/>
        </p:nvSpPr>
        <p:spPr bwMode="auto">
          <a:xfrm>
            <a:off x="6705600" y="2514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1700" b="1"/>
          </a:p>
        </p:txBody>
      </p:sp>
      <p:sp>
        <p:nvSpPr>
          <p:cNvPr id="6151" name="Oval 9"/>
          <p:cNvSpPr>
            <a:spLocks noChangeArrowheads="1"/>
          </p:cNvSpPr>
          <p:nvPr/>
        </p:nvSpPr>
        <p:spPr bwMode="auto">
          <a:xfrm>
            <a:off x="2895600" y="3962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20574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53" name="Line 27"/>
          <p:cNvSpPr>
            <a:spLocks noChangeShapeType="1"/>
          </p:cNvSpPr>
          <p:nvPr/>
        </p:nvSpPr>
        <p:spPr bwMode="auto">
          <a:xfrm flipH="1">
            <a:off x="16002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54" name="Line 28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55" name="Line 29"/>
          <p:cNvSpPr>
            <a:spLocks noChangeShapeType="1"/>
          </p:cNvSpPr>
          <p:nvPr/>
        </p:nvSpPr>
        <p:spPr bwMode="auto">
          <a:xfrm flipH="1">
            <a:off x="33528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56" name="Line 30"/>
          <p:cNvSpPr>
            <a:spLocks noChangeShapeType="1"/>
          </p:cNvSpPr>
          <p:nvPr/>
        </p:nvSpPr>
        <p:spPr bwMode="auto">
          <a:xfrm>
            <a:off x="33528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57" name="Line 31"/>
          <p:cNvSpPr>
            <a:spLocks noChangeShapeType="1"/>
          </p:cNvSpPr>
          <p:nvPr/>
        </p:nvSpPr>
        <p:spPr bwMode="auto">
          <a:xfrm flipH="1">
            <a:off x="52578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58" name="Line 32"/>
          <p:cNvSpPr>
            <a:spLocks noChangeShapeType="1"/>
          </p:cNvSpPr>
          <p:nvPr/>
        </p:nvSpPr>
        <p:spPr bwMode="auto">
          <a:xfrm>
            <a:off x="52578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59" name="Line 33"/>
          <p:cNvSpPr>
            <a:spLocks noChangeShapeType="1"/>
          </p:cNvSpPr>
          <p:nvPr/>
        </p:nvSpPr>
        <p:spPr bwMode="auto">
          <a:xfrm flipH="1">
            <a:off x="71628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60" name="Line 34"/>
          <p:cNvSpPr>
            <a:spLocks noChangeShapeType="1"/>
          </p:cNvSpPr>
          <p:nvPr/>
        </p:nvSpPr>
        <p:spPr bwMode="auto">
          <a:xfrm>
            <a:off x="71628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61" name="Line 35"/>
          <p:cNvSpPr>
            <a:spLocks noChangeShapeType="1"/>
          </p:cNvSpPr>
          <p:nvPr/>
        </p:nvSpPr>
        <p:spPr bwMode="auto">
          <a:xfrm flipH="1">
            <a:off x="3352800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62" name="Line 36"/>
          <p:cNvSpPr>
            <a:spLocks noChangeShapeType="1"/>
          </p:cNvSpPr>
          <p:nvPr/>
        </p:nv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63" name="Line 37"/>
          <p:cNvSpPr>
            <a:spLocks noChangeShapeType="1"/>
          </p:cNvSpPr>
          <p:nvPr/>
        </p:nvSpPr>
        <p:spPr bwMode="auto">
          <a:xfrm flipH="1">
            <a:off x="3368675" y="709613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64" name="Line 38"/>
          <p:cNvSpPr>
            <a:spLocks noChangeShapeType="1"/>
          </p:cNvSpPr>
          <p:nvPr/>
        </p:nvSpPr>
        <p:spPr bwMode="auto">
          <a:xfrm>
            <a:off x="3368675" y="11668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65" name="Oval 66"/>
          <p:cNvSpPr>
            <a:spLocks noChangeArrowheads="1"/>
          </p:cNvSpPr>
          <p:nvPr/>
        </p:nvSpPr>
        <p:spPr bwMode="auto">
          <a:xfrm>
            <a:off x="4800600" y="685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1700" b="1"/>
          </a:p>
        </p:txBody>
      </p:sp>
      <p:sp>
        <p:nvSpPr>
          <p:cNvPr id="6166" name="Line 67"/>
          <p:cNvSpPr>
            <a:spLocks noChangeShapeType="1"/>
          </p:cNvSpPr>
          <p:nvPr/>
        </p:nvSpPr>
        <p:spPr bwMode="auto">
          <a:xfrm flipH="1">
            <a:off x="5257800" y="68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67" name="Line 68"/>
          <p:cNvSpPr>
            <a:spLocks noChangeShapeType="1"/>
          </p:cNvSpPr>
          <p:nvPr/>
        </p:nvSpPr>
        <p:spPr bwMode="auto">
          <a:xfrm>
            <a:off x="5257800" y="114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68" name="Oval 72"/>
          <p:cNvSpPr>
            <a:spLocks noChangeArrowheads="1"/>
          </p:cNvSpPr>
          <p:nvPr/>
        </p:nvSpPr>
        <p:spPr bwMode="auto">
          <a:xfrm>
            <a:off x="4800600" y="3962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1700" b="1"/>
          </a:p>
        </p:txBody>
      </p:sp>
      <p:sp>
        <p:nvSpPr>
          <p:cNvPr id="6169" name="Line 73"/>
          <p:cNvSpPr>
            <a:spLocks noChangeShapeType="1"/>
          </p:cNvSpPr>
          <p:nvPr/>
        </p:nvSpPr>
        <p:spPr bwMode="auto">
          <a:xfrm flipH="1">
            <a:off x="5257800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70" name="Line 74"/>
          <p:cNvSpPr>
            <a:spLocks noChangeShapeType="1"/>
          </p:cNvSpPr>
          <p:nvPr/>
        </p:nvSpPr>
        <p:spPr bwMode="auto">
          <a:xfrm>
            <a:off x="52578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71" name="Line 78"/>
          <p:cNvSpPr>
            <a:spLocks noChangeShapeType="1"/>
          </p:cNvSpPr>
          <p:nvPr/>
        </p:nvSpPr>
        <p:spPr bwMode="auto">
          <a:xfrm>
            <a:off x="3810000" y="2971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72" name="Line 79"/>
          <p:cNvSpPr>
            <a:spLocks noChangeShapeType="1"/>
          </p:cNvSpPr>
          <p:nvPr/>
        </p:nvSpPr>
        <p:spPr bwMode="auto">
          <a:xfrm>
            <a:off x="5715000" y="2971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73" name="Line 80"/>
          <p:cNvSpPr>
            <a:spLocks noChangeShapeType="1"/>
          </p:cNvSpPr>
          <p:nvPr/>
        </p:nvSpPr>
        <p:spPr bwMode="auto">
          <a:xfrm>
            <a:off x="1905000" y="33528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74" name="Line 81"/>
          <p:cNvSpPr>
            <a:spLocks noChangeShapeType="1"/>
          </p:cNvSpPr>
          <p:nvPr/>
        </p:nvSpPr>
        <p:spPr bwMode="auto">
          <a:xfrm>
            <a:off x="3810000" y="4419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75" name="Line 82"/>
          <p:cNvSpPr>
            <a:spLocks noChangeShapeType="1"/>
          </p:cNvSpPr>
          <p:nvPr/>
        </p:nvSpPr>
        <p:spPr bwMode="auto">
          <a:xfrm>
            <a:off x="3810000" y="114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76" name="Line 83"/>
          <p:cNvSpPr>
            <a:spLocks noChangeShapeType="1"/>
          </p:cNvSpPr>
          <p:nvPr/>
        </p:nvSpPr>
        <p:spPr bwMode="auto">
          <a:xfrm flipV="1">
            <a:off x="1828800" y="13716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77" name="Line 84"/>
          <p:cNvSpPr>
            <a:spLocks noChangeShapeType="1"/>
          </p:cNvSpPr>
          <p:nvPr/>
        </p:nvSpPr>
        <p:spPr bwMode="auto">
          <a:xfrm>
            <a:off x="5715000" y="12954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78" name="Line 85"/>
          <p:cNvSpPr>
            <a:spLocks noChangeShapeType="1"/>
          </p:cNvSpPr>
          <p:nvPr/>
        </p:nvSpPr>
        <p:spPr bwMode="auto">
          <a:xfrm flipV="1">
            <a:off x="5715000" y="33528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79" name="Text Box 86"/>
          <p:cNvSpPr txBox="1">
            <a:spLocks noChangeArrowheads="1"/>
          </p:cNvSpPr>
          <p:nvPr/>
        </p:nvSpPr>
        <p:spPr bwMode="auto">
          <a:xfrm>
            <a:off x="2054225" y="16002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A</a:t>
            </a:r>
          </a:p>
          <a:p>
            <a:pPr algn="ctr"/>
            <a:r>
              <a:rPr lang="en-US" sz="1700" b="1"/>
              <a:t>1-3-4</a:t>
            </a:r>
          </a:p>
        </p:txBody>
      </p:sp>
      <p:sp>
        <p:nvSpPr>
          <p:cNvPr id="6180" name="Text Box 87"/>
          <p:cNvSpPr txBox="1">
            <a:spLocks noChangeArrowheads="1"/>
          </p:cNvSpPr>
          <p:nvPr/>
        </p:nvSpPr>
        <p:spPr bwMode="auto">
          <a:xfrm>
            <a:off x="3962400" y="8382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B</a:t>
            </a:r>
          </a:p>
          <a:p>
            <a:pPr algn="ctr"/>
            <a:r>
              <a:rPr lang="en-US" sz="1700" b="1"/>
              <a:t>2-4-6</a:t>
            </a:r>
          </a:p>
        </p:txBody>
      </p:sp>
      <p:sp>
        <p:nvSpPr>
          <p:cNvPr id="6181" name="Text Box 88"/>
          <p:cNvSpPr txBox="1">
            <a:spLocks noChangeArrowheads="1"/>
          </p:cNvSpPr>
          <p:nvPr/>
        </p:nvSpPr>
        <p:spPr bwMode="auto">
          <a:xfrm>
            <a:off x="2117725" y="2408238"/>
            <a:ext cx="688975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1700" b="1"/>
          </a:p>
          <a:p>
            <a:pPr algn="ctr"/>
            <a:r>
              <a:rPr lang="en-US" sz="1700" b="1"/>
              <a:t>D</a:t>
            </a:r>
          </a:p>
          <a:p>
            <a:pPr algn="ctr"/>
            <a:r>
              <a:rPr lang="en-US" sz="1700" b="1"/>
              <a:t>3-4-5</a:t>
            </a:r>
          </a:p>
        </p:txBody>
      </p:sp>
      <p:sp>
        <p:nvSpPr>
          <p:cNvPr id="6182" name="Text Box 89"/>
          <p:cNvSpPr txBox="1">
            <a:spLocks noChangeArrowheads="1"/>
          </p:cNvSpPr>
          <p:nvPr/>
        </p:nvSpPr>
        <p:spPr bwMode="auto">
          <a:xfrm>
            <a:off x="1981200" y="34290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G</a:t>
            </a:r>
          </a:p>
          <a:p>
            <a:pPr algn="ctr"/>
            <a:r>
              <a:rPr lang="en-US" sz="1700" b="1"/>
              <a:t>2-3-6</a:t>
            </a:r>
          </a:p>
        </p:txBody>
      </p:sp>
      <p:sp>
        <p:nvSpPr>
          <p:cNvPr id="6183" name="Text Box 90"/>
          <p:cNvSpPr txBox="1">
            <a:spLocks noChangeArrowheads="1"/>
          </p:cNvSpPr>
          <p:nvPr/>
        </p:nvSpPr>
        <p:spPr bwMode="auto">
          <a:xfrm>
            <a:off x="5867400" y="15240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C</a:t>
            </a:r>
          </a:p>
          <a:p>
            <a:pPr algn="ctr"/>
            <a:r>
              <a:rPr lang="en-US" sz="1700" b="1"/>
              <a:t>2-3-5</a:t>
            </a:r>
          </a:p>
        </p:txBody>
      </p:sp>
      <p:sp>
        <p:nvSpPr>
          <p:cNvPr id="6184" name="Text Box 91"/>
          <p:cNvSpPr txBox="1">
            <a:spLocks noChangeArrowheads="1"/>
          </p:cNvSpPr>
          <p:nvPr/>
        </p:nvSpPr>
        <p:spPr bwMode="auto">
          <a:xfrm>
            <a:off x="3886200" y="26670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E</a:t>
            </a:r>
          </a:p>
          <a:p>
            <a:pPr algn="ctr"/>
            <a:r>
              <a:rPr lang="en-US" sz="1700" b="1"/>
              <a:t>3-5-7</a:t>
            </a:r>
          </a:p>
        </p:txBody>
      </p:sp>
      <p:sp>
        <p:nvSpPr>
          <p:cNvPr id="6185" name="Text Box 92"/>
          <p:cNvSpPr txBox="1">
            <a:spLocks noChangeArrowheads="1"/>
          </p:cNvSpPr>
          <p:nvPr/>
        </p:nvSpPr>
        <p:spPr bwMode="auto">
          <a:xfrm>
            <a:off x="5788025" y="26670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F</a:t>
            </a:r>
          </a:p>
          <a:p>
            <a:pPr algn="ctr"/>
            <a:r>
              <a:rPr lang="en-US" sz="1700" b="1"/>
              <a:t>5-7-9</a:t>
            </a:r>
          </a:p>
        </p:txBody>
      </p:sp>
      <p:sp>
        <p:nvSpPr>
          <p:cNvPr id="6186" name="Text Box 93"/>
          <p:cNvSpPr txBox="1">
            <a:spLocks noChangeArrowheads="1"/>
          </p:cNvSpPr>
          <p:nvPr/>
        </p:nvSpPr>
        <p:spPr bwMode="auto">
          <a:xfrm>
            <a:off x="3959225" y="41148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H</a:t>
            </a:r>
          </a:p>
          <a:p>
            <a:pPr algn="ctr"/>
            <a:r>
              <a:rPr lang="en-US" sz="1700" b="1"/>
              <a:t>4-6-8</a:t>
            </a:r>
          </a:p>
        </p:txBody>
      </p:sp>
      <p:sp>
        <p:nvSpPr>
          <p:cNvPr id="6187" name="Text Box 94"/>
          <p:cNvSpPr txBox="1">
            <a:spLocks noChangeArrowheads="1"/>
          </p:cNvSpPr>
          <p:nvPr/>
        </p:nvSpPr>
        <p:spPr bwMode="auto">
          <a:xfrm>
            <a:off x="5867400" y="35052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K</a:t>
            </a:r>
          </a:p>
          <a:p>
            <a:pPr algn="ctr"/>
            <a:r>
              <a:rPr lang="en-US" sz="1700" b="1"/>
              <a:t>3-4-6</a:t>
            </a:r>
          </a:p>
        </p:txBody>
      </p:sp>
      <p:sp>
        <p:nvSpPr>
          <p:cNvPr id="6188" name="Text Box 95"/>
          <p:cNvSpPr txBox="1">
            <a:spLocks noChangeArrowheads="1"/>
          </p:cNvSpPr>
          <p:nvPr/>
        </p:nvSpPr>
        <p:spPr bwMode="auto">
          <a:xfrm>
            <a:off x="2514600" y="5486400"/>
            <a:ext cx="11922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Optimistic </a:t>
            </a:r>
          </a:p>
          <a:p>
            <a:r>
              <a:rPr lang="en-US" sz="1700"/>
              <a:t> time</a:t>
            </a:r>
          </a:p>
        </p:txBody>
      </p:sp>
      <p:sp>
        <p:nvSpPr>
          <p:cNvPr id="6189" name="Text Box 96"/>
          <p:cNvSpPr txBox="1">
            <a:spLocks noChangeArrowheads="1"/>
          </p:cNvSpPr>
          <p:nvPr/>
        </p:nvSpPr>
        <p:spPr bwMode="auto">
          <a:xfrm>
            <a:off x="3657600" y="5562600"/>
            <a:ext cx="11922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Most likely</a:t>
            </a:r>
          </a:p>
          <a:p>
            <a:r>
              <a:rPr lang="en-US" sz="1700"/>
              <a:t>Model</a:t>
            </a:r>
          </a:p>
        </p:txBody>
      </p:sp>
      <p:sp>
        <p:nvSpPr>
          <p:cNvPr id="6190" name="Text Box 97"/>
          <p:cNvSpPr txBox="1">
            <a:spLocks noChangeArrowheads="1"/>
          </p:cNvSpPr>
          <p:nvPr/>
        </p:nvSpPr>
        <p:spPr bwMode="auto">
          <a:xfrm>
            <a:off x="4953000" y="5410200"/>
            <a:ext cx="12636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Pessimistic</a:t>
            </a:r>
          </a:p>
          <a:p>
            <a:r>
              <a:rPr lang="en-US" sz="1700"/>
              <a:t>time</a:t>
            </a:r>
          </a:p>
        </p:txBody>
      </p:sp>
      <p:sp>
        <p:nvSpPr>
          <p:cNvPr id="6191" name="Line 98"/>
          <p:cNvSpPr>
            <a:spLocks noChangeShapeType="1"/>
          </p:cNvSpPr>
          <p:nvPr/>
        </p:nvSpPr>
        <p:spPr bwMode="auto">
          <a:xfrm flipV="1">
            <a:off x="3124200" y="4648200"/>
            <a:ext cx="838200" cy="8382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92" name="Line 99"/>
          <p:cNvSpPr>
            <a:spLocks noChangeShapeType="1"/>
          </p:cNvSpPr>
          <p:nvPr/>
        </p:nvSpPr>
        <p:spPr bwMode="auto">
          <a:xfrm flipV="1">
            <a:off x="4267200" y="4724400"/>
            <a:ext cx="0" cy="685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93" name="Line 100"/>
          <p:cNvSpPr>
            <a:spLocks noChangeShapeType="1"/>
          </p:cNvSpPr>
          <p:nvPr/>
        </p:nvSpPr>
        <p:spPr bwMode="auto">
          <a:xfrm flipH="1" flipV="1">
            <a:off x="4572000" y="4648200"/>
            <a:ext cx="609600" cy="7620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94" name="Text Box 101"/>
          <p:cNvSpPr txBox="1">
            <a:spLocks noChangeArrowheads="1"/>
          </p:cNvSpPr>
          <p:nvPr/>
        </p:nvSpPr>
        <p:spPr bwMode="auto">
          <a:xfrm>
            <a:off x="1219200" y="28194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1</a:t>
            </a:r>
          </a:p>
        </p:txBody>
      </p:sp>
      <p:sp>
        <p:nvSpPr>
          <p:cNvPr id="6195" name="Text Box 102"/>
          <p:cNvSpPr txBox="1">
            <a:spLocks noChangeArrowheads="1"/>
          </p:cNvSpPr>
          <p:nvPr/>
        </p:nvSpPr>
        <p:spPr bwMode="auto">
          <a:xfrm>
            <a:off x="2971800" y="10668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2</a:t>
            </a:r>
          </a:p>
        </p:txBody>
      </p:sp>
      <p:sp>
        <p:nvSpPr>
          <p:cNvPr id="6196" name="Text Box 103"/>
          <p:cNvSpPr txBox="1">
            <a:spLocks noChangeArrowheads="1"/>
          </p:cNvSpPr>
          <p:nvPr/>
        </p:nvSpPr>
        <p:spPr bwMode="auto">
          <a:xfrm>
            <a:off x="3048000" y="28194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3</a:t>
            </a:r>
          </a:p>
        </p:txBody>
      </p:sp>
      <p:sp>
        <p:nvSpPr>
          <p:cNvPr id="6197" name="Text Box 104"/>
          <p:cNvSpPr txBox="1">
            <a:spLocks noChangeArrowheads="1"/>
          </p:cNvSpPr>
          <p:nvPr/>
        </p:nvSpPr>
        <p:spPr bwMode="auto">
          <a:xfrm>
            <a:off x="2971800" y="42672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4</a:t>
            </a:r>
          </a:p>
        </p:txBody>
      </p:sp>
      <p:sp>
        <p:nvSpPr>
          <p:cNvPr id="6198" name="Text Box 105"/>
          <p:cNvSpPr txBox="1">
            <a:spLocks noChangeArrowheads="1"/>
          </p:cNvSpPr>
          <p:nvPr/>
        </p:nvSpPr>
        <p:spPr bwMode="auto">
          <a:xfrm>
            <a:off x="139700" y="533400"/>
            <a:ext cx="2603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1"/>
              <a:t>Contoh Penyelesaian</a:t>
            </a:r>
          </a:p>
        </p:txBody>
      </p:sp>
      <p:sp>
        <p:nvSpPr>
          <p:cNvPr id="6199" name="Text Box 106"/>
          <p:cNvSpPr txBox="1">
            <a:spLocks noChangeArrowheads="1"/>
          </p:cNvSpPr>
          <p:nvPr/>
        </p:nvSpPr>
        <p:spPr bwMode="auto">
          <a:xfrm>
            <a:off x="4953000" y="10668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5</a:t>
            </a:r>
          </a:p>
        </p:txBody>
      </p:sp>
      <p:sp>
        <p:nvSpPr>
          <p:cNvPr id="6200" name="Text Box 107"/>
          <p:cNvSpPr txBox="1">
            <a:spLocks noChangeArrowheads="1"/>
          </p:cNvSpPr>
          <p:nvPr/>
        </p:nvSpPr>
        <p:spPr bwMode="auto">
          <a:xfrm>
            <a:off x="4876800" y="28194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6</a:t>
            </a:r>
          </a:p>
        </p:txBody>
      </p:sp>
      <p:sp>
        <p:nvSpPr>
          <p:cNvPr id="6201" name="Text Box 108"/>
          <p:cNvSpPr txBox="1">
            <a:spLocks noChangeArrowheads="1"/>
          </p:cNvSpPr>
          <p:nvPr/>
        </p:nvSpPr>
        <p:spPr bwMode="auto">
          <a:xfrm>
            <a:off x="4876800" y="42672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7</a:t>
            </a:r>
          </a:p>
        </p:txBody>
      </p:sp>
      <p:sp>
        <p:nvSpPr>
          <p:cNvPr id="6202" name="Text Box 109"/>
          <p:cNvSpPr txBox="1">
            <a:spLocks noChangeArrowheads="1"/>
          </p:cNvSpPr>
          <p:nvPr/>
        </p:nvSpPr>
        <p:spPr bwMode="auto">
          <a:xfrm>
            <a:off x="6781800" y="28194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6"/>
          <p:cNvSpPr txBox="1">
            <a:spLocks noChangeArrowheads="1"/>
          </p:cNvSpPr>
          <p:nvPr/>
        </p:nvSpPr>
        <p:spPr bwMode="auto">
          <a:xfrm>
            <a:off x="0" y="1600200"/>
            <a:ext cx="1020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Solusi :</a:t>
            </a:r>
          </a:p>
        </p:txBody>
      </p:sp>
      <p:sp>
        <p:nvSpPr>
          <p:cNvPr id="7171" name="Text Box 68"/>
          <p:cNvSpPr txBox="1">
            <a:spLocks noChangeArrowheads="1"/>
          </p:cNvSpPr>
          <p:nvPr/>
        </p:nvSpPr>
        <p:spPr bwMode="auto">
          <a:xfrm>
            <a:off x="0" y="361950"/>
            <a:ext cx="7696200" cy="1314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lphaLcPeriod"/>
            </a:pPr>
            <a:r>
              <a:rPr lang="en-US" sz="1600"/>
              <a:t>Hitung expected time ( te) untuk masing-masing aktivitas dan </a:t>
            </a:r>
          </a:p>
          <a:p>
            <a:pPr marL="457200" indent="-457200"/>
            <a:r>
              <a:rPr lang="en-US" sz="1600"/>
              <a:t>        expected duration untuk tiap lintasannya (path total tiap lintasan).</a:t>
            </a:r>
          </a:p>
          <a:p>
            <a:pPr marL="457200" indent="-457200">
              <a:buFontTx/>
              <a:buAutoNum type="alphaLcPeriod"/>
            </a:pPr>
            <a:r>
              <a:rPr lang="en-US" sz="1600"/>
              <a:t>Identifikasi lintasan kritisnya</a:t>
            </a:r>
          </a:p>
          <a:p>
            <a:pPr marL="457200" indent="-457200">
              <a:buFontTx/>
              <a:buAutoNum type="alphaLcPeriod"/>
            </a:pPr>
            <a:r>
              <a:rPr lang="en-US" sz="1600"/>
              <a:t>Htiung varince dari masing-masingaktivitas dan variance tiap lintasannya.</a:t>
            </a:r>
          </a:p>
          <a:p>
            <a:pPr marL="457200" indent="-457200">
              <a:buFontTx/>
              <a:buAutoNum type="alphaLcPeriod"/>
            </a:pPr>
            <a:endParaRPr lang="en-US" sz="1600"/>
          </a:p>
        </p:txBody>
      </p:sp>
      <p:graphicFrame>
        <p:nvGraphicFramePr>
          <p:cNvPr id="306411" name="Group 235"/>
          <p:cNvGraphicFramePr>
            <a:graphicFrameLocks noGrp="1"/>
          </p:cNvGraphicFramePr>
          <p:nvPr/>
        </p:nvGraphicFramePr>
        <p:xfrm>
          <a:off x="533400" y="2108200"/>
          <a:ext cx="8458200" cy="4064004"/>
        </p:xfrm>
        <a:graphic>
          <a:graphicData uri="http://schemas.openxmlformats.org/drawingml/2006/table">
            <a:tbl>
              <a:tblPr/>
              <a:tblGrid>
                <a:gridCol w="1208088"/>
                <a:gridCol w="1208087"/>
                <a:gridCol w="1208088"/>
                <a:gridCol w="1209675"/>
                <a:gridCol w="1208087"/>
                <a:gridCol w="1349375"/>
                <a:gridCol w="1066800"/>
              </a:tblGrid>
              <a:tr h="3698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Path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98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A-B-C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98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83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D-E-F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16.00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98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98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G-H-K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13.50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98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52" name="Text Box 233"/>
          <p:cNvSpPr txBox="1">
            <a:spLocks noChangeArrowheads="1"/>
          </p:cNvSpPr>
          <p:nvPr/>
        </p:nvSpPr>
        <p:spPr bwMode="auto">
          <a:xfrm>
            <a:off x="31750" y="2109788"/>
            <a:ext cx="3651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a.</a:t>
            </a:r>
          </a:p>
        </p:txBody>
      </p:sp>
      <p:sp>
        <p:nvSpPr>
          <p:cNvPr id="7253" name="Text Box 234"/>
          <p:cNvSpPr txBox="1">
            <a:spLocks noChangeArrowheads="1"/>
          </p:cNvSpPr>
          <p:nvPr/>
        </p:nvSpPr>
        <p:spPr bwMode="auto">
          <a:xfrm>
            <a:off x="0" y="0"/>
            <a:ext cx="1676400" cy="350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 b="1"/>
              <a:t>Soal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0" y="609600"/>
            <a:ext cx="3651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b.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381000" y="609600"/>
            <a:ext cx="73818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Lintasan yang terlama waktu penyelesaian pekerjaannya (longest duration)</a:t>
            </a:r>
          </a:p>
          <a:p>
            <a:r>
              <a:rPr lang="en-US" sz="1700"/>
              <a:t>adalah </a:t>
            </a:r>
            <a:r>
              <a:rPr lang="en-US" sz="1700" b="1"/>
              <a:t>lintasan kritis</a:t>
            </a:r>
            <a:r>
              <a:rPr lang="en-US" sz="1700"/>
              <a:t>. Dalam soal ini </a:t>
            </a:r>
            <a:r>
              <a:rPr lang="en-US" sz="1700" b="1"/>
              <a:t>CP = D-E-F</a:t>
            </a:r>
          </a:p>
        </p:txBody>
      </p:sp>
      <p:graphicFrame>
        <p:nvGraphicFramePr>
          <p:cNvPr id="312479" name="Group 159"/>
          <p:cNvGraphicFramePr>
            <a:graphicFrameLocks noGrp="1"/>
          </p:cNvGraphicFramePr>
          <p:nvPr/>
        </p:nvGraphicFramePr>
        <p:xfrm>
          <a:off x="304800" y="2108200"/>
          <a:ext cx="8458200" cy="4064004"/>
        </p:xfrm>
        <a:graphic>
          <a:graphicData uri="http://schemas.openxmlformats.org/drawingml/2006/table">
            <a:tbl>
              <a:tblPr/>
              <a:tblGrid>
                <a:gridCol w="914400"/>
                <a:gridCol w="1066800"/>
                <a:gridCol w="685800"/>
                <a:gridCol w="838200"/>
                <a:gridCol w="914400"/>
                <a:gridCol w="1219200"/>
                <a:gridCol w="1371600"/>
                <a:gridCol w="1447800"/>
              </a:tblGrid>
              <a:tr h="3698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id-ID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98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A-B-C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34/36=0.944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16/36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98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83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D-E-F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36/36=1.00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16/36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98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16/36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98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G-H-K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16/36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41/36=1.139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16/36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98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81" name="Rectangle 139"/>
          <p:cNvSpPr>
            <a:spLocks noChangeArrowheads="1"/>
          </p:cNvSpPr>
          <p:nvPr/>
        </p:nvSpPr>
        <p:spPr bwMode="auto">
          <a:xfrm>
            <a:off x="4953000" y="2157413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b="1">
                <a:latin typeface="Symbol" pitchFamily="18" charset="2"/>
              </a:rPr>
              <a:t>s</a:t>
            </a:r>
          </a:p>
        </p:txBody>
      </p:sp>
      <p:sp>
        <p:nvSpPr>
          <p:cNvPr id="8282" name="Text Box 140"/>
          <p:cNvSpPr txBox="1">
            <a:spLocks noChangeArrowheads="1"/>
          </p:cNvSpPr>
          <p:nvPr/>
        </p:nvSpPr>
        <p:spPr bwMode="auto">
          <a:xfrm>
            <a:off x="5334000" y="21336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2</a:t>
            </a:r>
          </a:p>
        </p:txBody>
      </p:sp>
      <p:sp>
        <p:nvSpPr>
          <p:cNvPr id="8283" name="Rectangle 141"/>
          <p:cNvSpPr>
            <a:spLocks noChangeArrowheads="1"/>
          </p:cNvSpPr>
          <p:nvPr/>
        </p:nvSpPr>
        <p:spPr bwMode="auto">
          <a:xfrm>
            <a:off x="7696200" y="21336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b="1">
                <a:latin typeface="Symbol" pitchFamily="18" charset="2"/>
              </a:rPr>
              <a:t>s</a:t>
            </a:r>
          </a:p>
        </p:txBody>
      </p:sp>
      <p:sp>
        <p:nvSpPr>
          <p:cNvPr id="8284" name="Text Box 142"/>
          <p:cNvSpPr txBox="1">
            <a:spLocks noChangeArrowheads="1"/>
          </p:cNvSpPr>
          <p:nvPr/>
        </p:nvSpPr>
        <p:spPr bwMode="auto">
          <a:xfrm>
            <a:off x="6477000" y="21336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2</a:t>
            </a:r>
          </a:p>
        </p:txBody>
      </p:sp>
      <p:sp>
        <p:nvSpPr>
          <p:cNvPr id="8285" name="Text Box 143"/>
          <p:cNvSpPr txBox="1">
            <a:spLocks noChangeArrowheads="1"/>
          </p:cNvSpPr>
          <p:nvPr/>
        </p:nvSpPr>
        <p:spPr bwMode="auto">
          <a:xfrm>
            <a:off x="7848600" y="2390775"/>
            <a:ext cx="6064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path</a:t>
            </a:r>
          </a:p>
        </p:txBody>
      </p:sp>
      <p:sp>
        <p:nvSpPr>
          <p:cNvPr id="8286" name="Rectangle 146"/>
          <p:cNvSpPr>
            <a:spLocks noChangeArrowheads="1"/>
          </p:cNvSpPr>
          <p:nvPr/>
        </p:nvSpPr>
        <p:spPr bwMode="auto">
          <a:xfrm>
            <a:off x="6172200" y="22098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b="1">
                <a:latin typeface="Symbol" pitchFamily="18" charset="2"/>
              </a:rPr>
              <a:t>s</a:t>
            </a:r>
          </a:p>
        </p:txBody>
      </p:sp>
      <p:sp>
        <p:nvSpPr>
          <p:cNvPr id="8287" name="Text Box 147"/>
          <p:cNvSpPr txBox="1">
            <a:spLocks noChangeArrowheads="1"/>
          </p:cNvSpPr>
          <p:nvPr/>
        </p:nvSpPr>
        <p:spPr bwMode="auto">
          <a:xfrm>
            <a:off x="6400800" y="2438400"/>
            <a:ext cx="6064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path</a:t>
            </a:r>
          </a:p>
        </p:txBody>
      </p:sp>
      <p:sp>
        <p:nvSpPr>
          <p:cNvPr id="8288" name="Text Box 149"/>
          <p:cNvSpPr txBox="1">
            <a:spLocks noChangeArrowheads="1"/>
          </p:cNvSpPr>
          <p:nvPr/>
        </p:nvSpPr>
        <p:spPr bwMode="auto">
          <a:xfrm>
            <a:off x="0" y="1447800"/>
            <a:ext cx="3524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b="1"/>
              <a:t>c.</a:t>
            </a:r>
          </a:p>
        </p:txBody>
      </p:sp>
      <p:sp>
        <p:nvSpPr>
          <p:cNvPr id="8289" name="Text Box 150"/>
          <p:cNvSpPr txBox="1">
            <a:spLocks noChangeArrowheads="1"/>
          </p:cNvSpPr>
          <p:nvPr/>
        </p:nvSpPr>
        <p:spPr bwMode="auto">
          <a:xfrm>
            <a:off x="5165725" y="2386013"/>
            <a:ext cx="473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6"/>
          <p:cNvSpPr>
            <a:spLocks noChangeArrowheads="1"/>
          </p:cNvSpPr>
          <p:nvPr/>
        </p:nvSpPr>
        <p:spPr bwMode="auto">
          <a:xfrm>
            <a:off x="2209800" y="4953000"/>
            <a:ext cx="3962400" cy="990600"/>
          </a:xfrm>
          <a:prstGeom prst="rect">
            <a:avLst/>
          </a:prstGeom>
          <a:solidFill>
            <a:srgbClr val="FCE9A4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33400" y="3429000"/>
            <a:ext cx="76962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971800"/>
            <a:ext cx="3349625" cy="350838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Menentukan probabilitas lintasan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533400" y="3429000"/>
            <a:ext cx="807720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/>
              <a:t>Probabilitas bahwa lintasan yang diberikanakan selesai pada lama waktu  yang spesifik</a:t>
            </a:r>
          </a:p>
          <a:p>
            <a:r>
              <a:rPr lang="en-US" sz="1700"/>
              <a:t>Dapat dihitung dengan menggunakan rumus sebagai berikut :</a:t>
            </a:r>
          </a:p>
          <a:p>
            <a:endParaRPr lang="en-US" sz="1700"/>
          </a:p>
          <a:p>
            <a:endParaRPr lang="en-US" sz="1700"/>
          </a:p>
          <a:p>
            <a:endParaRPr lang="en-US" sz="1700"/>
          </a:p>
          <a:p>
            <a:r>
              <a:rPr lang="en-US" sz="1700"/>
              <a:t>	                      Specified time  -  path mean </a:t>
            </a:r>
          </a:p>
          <a:p>
            <a:r>
              <a:rPr lang="en-US" sz="1700"/>
              <a:t>             		Z  = ----------------------------------------</a:t>
            </a:r>
          </a:p>
          <a:p>
            <a:r>
              <a:rPr lang="en-US" sz="1700"/>
              <a:t>                         	            Path Standard deviation </a:t>
            </a:r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533400" y="22558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2362200" y="22558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>
            <a:off x="4114800" y="22558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>
            <a:off x="5715000" y="225583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26" name="Freeform 11"/>
          <p:cNvSpPr>
            <a:spLocks/>
          </p:cNvSpPr>
          <p:nvPr/>
        </p:nvSpPr>
        <p:spPr bwMode="auto">
          <a:xfrm>
            <a:off x="685800" y="1493838"/>
            <a:ext cx="1066800" cy="685800"/>
          </a:xfrm>
          <a:custGeom>
            <a:avLst/>
            <a:gdLst>
              <a:gd name="T0" fmla="*/ 0 w 816"/>
              <a:gd name="T1" fmla="*/ 734877550 h 640"/>
              <a:gd name="T2" fmla="*/ 328161260 w 816"/>
              <a:gd name="T3" fmla="*/ 459298435 h 640"/>
              <a:gd name="T4" fmla="*/ 492241931 w 816"/>
              <a:gd name="T5" fmla="*/ 128603558 h 640"/>
              <a:gd name="T6" fmla="*/ 738361671 w 816"/>
              <a:gd name="T7" fmla="*/ 73487762 h 640"/>
              <a:gd name="T8" fmla="*/ 902442260 w 816"/>
              <a:gd name="T9" fmla="*/ 569530162 h 640"/>
              <a:gd name="T10" fmla="*/ 1148563143 w 816"/>
              <a:gd name="T11" fmla="*/ 679761754 h 640"/>
              <a:gd name="T12" fmla="*/ 1394684354 w 816"/>
              <a:gd name="T13" fmla="*/ 734877550 h 6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640"/>
              <a:gd name="T23" fmla="*/ 816 w 816"/>
              <a:gd name="T24" fmla="*/ 640 h 6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640">
                <a:moveTo>
                  <a:pt x="0" y="640"/>
                </a:moveTo>
                <a:cubicBezTo>
                  <a:pt x="72" y="564"/>
                  <a:pt x="144" y="488"/>
                  <a:pt x="192" y="400"/>
                </a:cubicBezTo>
                <a:cubicBezTo>
                  <a:pt x="240" y="312"/>
                  <a:pt x="248" y="168"/>
                  <a:pt x="288" y="112"/>
                </a:cubicBezTo>
                <a:cubicBezTo>
                  <a:pt x="328" y="56"/>
                  <a:pt x="392" y="0"/>
                  <a:pt x="432" y="64"/>
                </a:cubicBezTo>
                <a:cubicBezTo>
                  <a:pt x="472" y="128"/>
                  <a:pt x="488" y="408"/>
                  <a:pt x="528" y="496"/>
                </a:cubicBezTo>
                <a:cubicBezTo>
                  <a:pt x="568" y="584"/>
                  <a:pt x="624" y="568"/>
                  <a:pt x="672" y="592"/>
                </a:cubicBezTo>
                <a:cubicBezTo>
                  <a:pt x="720" y="616"/>
                  <a:pt x="768" y="628"/>
                  <a:pt x="816" y="6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27" name="Freeform 12"/>
          <p:cNvSpPr>
            <a:spLocks/>
          </p:cNvSpPr>
          <p:nvPr/>
        </p:nvSpPr>
        <p:spPr bwMode="auto">
          <a:xfrm>
            <a:off x="2362200" y="1493838"/>
            <a:ext cx="1219200" cy="685800"/>
          </a:xfrm>
          <a:custGeom>
            <a:avLst/>
            <a:gdLst>
              <a:gd name="T0" fmla="*/ 0 w 912"/>
              <a:gd name="T1" fmla="*/ 773555300 h 608"/>
              <a:gd name="T2" fmla="*/ 428915147 w 912"/>
              <a:gd name="T3" fmla="*/ 529275102 h 608"/>
              <a:gd name="T4" fmla="*/ 600481406 w 912"/>
              <a:gd name="T5" fmla="*/ 162853818 h 608"/>
              <a:gd name="T6" fmla="*/ 772047833 w 912"/>
              <a:gd name="T7" fmla="*/ 40713736 h 608"/>
              <a:gd name="T8" fmla="*/ 1029396553 w 912"/>
              <a:gd name="T9" fmla="*/ 407133946 h 608"/>
              <a:gd name="T10" fmla="*/ 1286745274 w 912"/>
              <a:gd name="T11" fmla="*/ 590345116 h 608"/>
              <a:gd name="T12" fmla="*/ 1629878127 w 912"/>
              <a:gd name="T13" fmla="*/ 773555300 h 6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12"/>
              <a:gd name="T22" fmla="*/ 0 h 608"/>
              <a:gd name="T23" fmla="*/ 912 w 912"/>
              <a:gd name="T24" fmla="*/ 608 h 6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12" h="608">
                <a:moveTo>
                  <a:pt x="0" y="608"/>
                </a:moveTo>
                <a:cubicBezTo>
                  <a:pt x="92" y="552"/>
                  <a:pt x="184" y="496"/>
                  <a:pt x="240" y="416"/>
                </a:cubicBezTo>
                <a:cubicBezTo>
                  <a:pt x="296" y="336"/>
                  <a:pt x="304" y="192"/>
                  <a:pt x="336" y="128"/>
                </a:cubicBezTo>
                <a:cubicBezTo>
                  <a:pt x="368" y="64"/>
                  <a:pt x="392" y="0"/>
                  <a:pt x="432" y="32"/>
                </a:cubicBezTo>
                <a:cubicBezTo>
                  <a:pt x="472" y="64"/>
                  <a:pt x="528" y="248"/>
                  <a:pt x="576" y="320"/>
                </a:cubicBezTo>
                <a:cubicBezTo>
                  <a:pt x="624" y="392"/>
                  <a:pt x="664" y="416"/>
                  <a:pt x="720" y="464"/>
                </a:cubicBezTo>
                <a:cubicBezTo>
                  <a:pt x="776" y="512"/>
                  <a:pt x="844" y="560"/>
                  <a:pt x="912" y="60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28" name="Freeform 13"/>
          <p:cNvSpPr>
            <a:spLocks/>
          </p:cNvSpPr>
          <p:nvPr/>
        </p:nvSpPr>
        <p:spPr bwMode="auto">
          <a:xfrm>
            <a:off x="4038600" y="1417638"/>
            <a:ext cx="1371600" cy="762000"/>
          </a:xfrm>
          <a:custGeom>
            <a:avLst/>
            <a:gdLst>
              <a:gd name="T0" fmla="*/ 0 w 960"/>
              <a:gd name="T1" fmla="*/ 780435484 h 744"/>
              <a:gd name="T2" fmla="*/ 489918429 w 960"/>
              <a:gd name="T3" fmla="*/ 579033010 h 744"/>
              <a:gd name="T4" fmla="*/ 685885729 w 960"/>
              <a:gd name="T5" fmla="*/ 327279021 h 744"/>
              <a:gd name="T6" fmla="*/ 979836858 w 960"/>
              <a:gd name="T7" fmla="*/ 75526088 h 744"/>
              <a:gd name="T8" fmla="*/ 1175804158 w 960"/>
              <a:gd name="T9" fmla="*/ 75526088 h 744"/>
              <a:gd name="T10" fmla="*/ 1469755108 w 960"/>
              <a:gd name="T11" fmla="*/ 528682519 h 744"/>
              <a:gd name="T12" fmla="*/ 1959673716 w 960"/>
              <a:gd name="T13" fmla="*/ 730085121 h 7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744"/>
              <a:gd name="T23" fmla="*/ 960 w 960"/>
              <a:gd name="T24" fmla="*/ 744 h 7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744">
                <a:moveTo>
                  <a:pt x="0" y="744"/>
                </a:moveTo>
                <a:cubicBezTo>
                  <a:pt x="92" y="684"/>
                  <a:pt x="184" y="624"/>
                  <a:pt x="240" y="552"/>
                </a:cubicBezTo>
                <a:cubicBezTo>
                  <a:pt x="296" y="480"/>
                  <a:pt x="296" y="392"/>
                  <a:pt x="336" y="312"/>
                </a:cubicBezTo>
                <a:cubicBezTo>
                  <a:pt x="376" y="232"/>
                  <a:pt x="440" y="112"/>
                  <a:pt x="480" y="72"/>
                </a:cubicBezTo>
                <a:cubicBezTo>
                  <a:pt x="520" y="32"/>
                  <a:pt x="536" y="0"/>
                  <a:pt x="576" y="72"/>
                </a:cubicBezTo>
                <a:cubicBezTo>
                  <a:pt x="616" y="144"/>
                  <a:pt x="656" y="400"/>
                  <a:pt x="720" y="504"/>
                </a:cubicBezTo>
                <a:cubicBezTo>
                  <a:pt x="784" y="608"/>
                  <a:pt x="872" y="652"/>
                  <a:pt x="960" y="6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29" name="Freeform 14"/>
          <p:cNvSpPr>
            <a:spLocks/>
          </p:cNvSpPr>
          <p:nvPr/>
        </p:nvSpPr>
        <p:spPr bwMode="auto">
          <a:xfrm>
            <a:off x="5791200" y="1036638"/>
            <a:ext cx="1752600" cy="1143000"/>
          </a:xfrm>
          <a:custGeom>
            <a:avLst/>
            <a:gdLst>
              <a:gd name="T0" fmla="*/ 0 w 1248"/>
              <a:gd name="T1" fmla="*/ 1432510112 h 912"/>
              <a:gd name="T2" fmla="*/ 473311528 w 1248"/>
              <a:gd name="T3" fmla="*/ 1130928326 h 912"/>
              <a:gd name="T4" fmla="*/ 662637192 w 1248"/>
              <a:gd name="T5" fmla="*/ 603161847 h 912"/>
              <a:gd name="T6" fmla="*/ 1041287292 w 1248"/>
              <a:gd name="T7" fmla="*/ 150790775 h 912"/>
              <a:gd name="T8" fmla="*/ 1514598996 w 1248"/>
              <a:gd name="T9" fmla="*/ 75395388 h 912"/>
              <a:gd name="T10" fmla="*/ 1893248920 w 1248"/>
              <a:gd name="T11" fmla="*/ 603161847 h 912"/>
              <a:gd name="T12" fmla="*/ 2082573180 w 1248"/>
              <a:gd name="T13" fmla="*/ 1055534212 h 912"/>
              <a:gd name="T14" fmla="*/ 2147483647 w 1248"/>
              <a:gd name="T15" fmla="*/ 1357114744 h 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48"/>
              <a:gd name="T25" fmla="*/ 0 h 912"/>
              <a:gd name="T26" fmla="*/ 1248 w 1248"/>
              <a:gd name="T27" fmla="*/ 912 h 91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48" h="912">
                <a:moveTo>
                  <a:pt x="0" y="912"/>
                </a:moveTo>
                <a:cubicBezTo>
                  <a:pt x="92" y="860"/>
                  <a:pt x="184" y="808"/>
                  <a:pt x="240" y="720"/>
                </a:cubicBezTo>
                <a:cubicBezTo>
                  <a:pt x="296" y="632"/>
                  <a:pt x="288" y="488"/>
                  <a:pt x="336" y="384"/>
                </a:cubicBezTo>
                <a:cubicBezTo>
                  <a:pt x="384" y="280"/>
                  <a:pt x="456" y="152"/>
                  <a:pt x="528" y="96"/>
                </a:cubicBezTo>
                <a:cubicBezTo>
                  <a:pt x="600" y="40"/>
                  <a:pt x="696" y="0"/>
                  <a:pt x="768" y="48"/>
                </a:cubicBezTo>
                <a:cubicBezTo>
                  <a:pt x="840" y="96"/>
                  <a:pt x="912" y="280"/>
                  <a:pt x="960" y="384"/>
                </a:cubicBezTo>
                <a:cubicBezTo>
                  <a:pt x="1008" y="488"/>
                  <a:pt x="1008" y="592"/>
                  <a:pt x="1056" y="672"/>
                </a:cubicBezTo>
                <a:cubicBezTo>
                  <a:pt x="1104" y="752"/>
                  <a:pt x="1176" y="808"/>
                  <a:pt x="1248" y="8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1600200" y="1538288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/>
              <a:t>+</a:t>
            </a: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3581400" y="1493838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/>
              <a:t>+</a:t>
            </a: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5334000" y="1385888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/>
              <a:t>=</a:t>
            </a:r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914400" y="1143000"/>
            <a:ext cx="8445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activity</a:t>
            </a: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2514600" y="1143000"/>
            <a:ext cx="8445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activity</a:t>
            </a:r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267200" y="990600"/>
            <a:ext cx="8445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activity</a:t>
            </a:r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914400" y="1951038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/>
              <a:t>beta</a:t>
            </a:r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2667000" y="1951038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/>
              <a:t>beta</a:t>
            </a:r>
          </a:p>
        </p:txBody>
      </p:sp>
      <p:sp>
        <p:nvSpPr>
          <p:cNvPr id="9238" name="Text Box 23"/>
          <p:cNvSpPr txBox="1">
            <a:spLocks noChangeArrowheads="1"/>
          </p:cNvSpPr>
          <p:nvPr/>
        </p:nvSpPr>
        <p:spPr bwMode="auto">
          <a:xfrm>
            <a:off x="4419600" y="1874838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/>
              <a:t>beta</a:t>
            </a:r>
          </a:p>
        </p:txBody>
      </p:sp>
      <p:sp>
        <p:nvSpPr>
          <p:cNvPr id="9239" name="Text Box 24"/>
          <p:cNvSpPr txBox="1">
            <a:spLocks noChangeArrowheads="1"/>
          </p:cNvSpPr>
          <p:nvPr/>
        </p:nvSpPr>
        <p:spPr bwMode="auto">
          <a:xfrm>
            <a:off x="6400800" y="1851025"/>
            <a:ext cx="8445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normal</a:t>
            </a:r>
          </a:p>
        </p:txBody>
      </p:sp>
      <p:sp>
        <p:nvSpPr>
          <p:cNvPr id="9240" name="Text Box 25"/>
          <p:cNvSpPr txBox="1">
            <a:spLocks noChangeArrowheads="1"/>
          </p:cNvSpPr>
          <p:nvPr/>
        </p:nvSpPr>
        <p:spPr bwMode="auto">
          <a:xfrm>
            <a:off x="6477000" y="609600"/>
            <a:ext cx="6064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/>
              <a:t>path</a:t>
            </a:r>
          </a:p>
        </p:txBody>
      </p:sp>
      <p:sp>
        <p:nvSpPr>
          <p:cNvPr id="9241" name="Text Box 59"/>
          <p:cNvSpPr txBox="1">
            <a:spLocks noChangeArrowheads="1"/>
          </p:cNvSpPr>
          <p:nvPr/>
        </p:nvSpPr>
        <p:spPr bwMode="auto">
          <a:xfrm>
            <a:off x="288925" y="192088"/>
            <a:ext cx="6000750" cy="366712"/>
          </a:xfrm>
          <a:prstGeom prst="rect">
            <a:avLst/>
          </a:prstGeom>
          <a:solidFill>
            <a:srgbClr val="FCE9A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summing of activity time  result  in normal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5"/>
          <p:cNvSpPr>
            <a:spLocks noChangeShapeType="1"/>
          </p:cNvSpPr>
          <p:nvPr/>
        </p:nvSpPr>
        <p:spPr bwMode="auto">
          <a:xfrm>
            <a:off x="2109788" y="2514600"/>
            <a:ext cx="45958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43" name="Freeform 26"/>
          <p:cNvSpPr>
            <a:spLocks/>
          </p:cNvSpPr>
          <p:nvPr/>
        </p:nvSpPr>
        <p:spPr bwMode="auto">
          <a:xfrm>
            <a:off x="2057400" y="762000"/>
            <a:ext cx="4724400" cy="1676400"/>
          </a:xfrm>
          <a:custGeom>
            <a:avLst/>
            <a:gdLst>
              <a:gd name="T0" fmla="*/ 0 w 2832"/>
              <a:gd name="T1" fmla="*/ 2147483647 h 1152"/>
              <a:gd name="T2" fmla="*/ 1202238022 w 2832"/>
              <a:gd name="T3" fmla="*/ 2032925908 h 1152"/>
              <a:gd name="T4" fmla="*/ 2137312318 w 2832"/>
              <a:gd name="T5" fmla="*/ 1219755472 h 1152"/>
              <a:gd name="T6" fmla="*/ 2147483647 w 2832"/>
              <a:gd name="T7" fmla="*/ 406585218 h 1152"/>
              <a:gd name="T8" fmla="*/ 2147483647 w 2832"/>
              <a:gd name="T9" fmla="*/ 0 h 1152"/>
              <a:gd name="T10" fmla="*/ 2147483647 w 2832"/>
              <a:gd name="T11" fmla="*/ 406585218 h 1152"/>
              <a:gd name="T12" fmla="*/ 2147483647 w 2832"/>
              <a:gd name="T13" fmla="*/ 1321401731 h 1152"/>
              <a:gd name="T14" fmla="*/ 2147483647 w 2832"/>
              <a:gd name="T15" fmla="*/ 2032925908 h 1152"/>
              <a:gd name="T16" fmla="*/ 2147483647 w 2832"/>
              <a:gd name="T17" fmla="*/ 2147483647 h 11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32"/>
              <a:gd name="T28" fmla="*/ 0 h 1152"/>
              <a:gd name="T29" fmla="*/ 2832 w 2832"/>
              <a:gd name="T30" fmla="*/ 1152 h 11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32" h="1152">
                <a:moveTo>
                  <a:pt x="0" y="1104"/>
                </a:moveTo>
                <a:cubicBezTo>
                  <a:pt x="152" y="1076"/>
                  <a:pt x="304" y="1048"/>
                  <a:pt x="432" y="960"/>
                </a:cubicBezTo>
                <a:cubicBezTo>
                  <a:pt x="560" y="872"/>
                  <a:pt x="656" y="704"/>
                  <a:pt x="768" y="576"/>
                </a:cubicBezTo>
                <a:cubicBezTo>
                  <a:pt x="880" y="448"/>
                  <a:pt x="984" y="288"/>
                  <a:pt x="1104" y="192"/>
                </a:cubicBezTo>
                <a:cubicBezTo>
                  <a:pt x="1224" y="96"/>
                  <a:pt x="1360" y="0"/>
                  <a:pt x="1488" y="0"/>
                </a:cubicBezTo>
                <a:cubicBezTo>
                  <a:pt x="1616" y="0"/>
                  <a:pt x="1752" y="88"/>
                  <a:pt x="1872" y="192"/>
                </a:cubicBezTo>
                <a:cubicBezTo>
                  <a:pt x="1992" y="296"/>
                  <a:pt x="2112" y="496"/>
                  <a:pt x="2208" y="624"/>
                </a:cubicBezTo>
                <a:cubicBezTo>
                  <a:pt x="2304" y="752"/>
                  <a:pt x="2344" y="872"/>
                  <a:pt x="2448" y="960"/>
                </a:cubicBezTo>
                <a:cubicBezTo>
                  <a:pt x="2552" y="1048"/>
                  <a:pt x="2692" y="1100"/>
                  <a:pt x="2832" y="115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44" name="Text Box 28"/>
          <p:cNvSpPr txBox="1">
            <a:spLocks noChangeArrowheads="1"/>
          </p:cNvSpPr>
          <p:nvPr/>
        </p:nvSpPr>
        <p:spPr bwMode="auto">
          <a:xfrm>
            <a:off x="4238625" y="246697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1"/>
              <a:t>0</a:t>
            </a:r>
          </a:p>
        </p:txBody>
      </p:sp>
      <p:sp>
        <p:nvSpPr>
          <p:cNvPr id="10245" name="Text Box 29"/>
          <p:cNvSpPr txBox="1">
            <a:spLocks noChangeArrowheads="1"/>
          </p:cNvSpPr>
          <p:nvPr/>
        </p:nvSpPr>
        <p:spPr bwMode="auto">
          <a:xfrm>
            <a:off x="5613400" y="2390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b="1"/>
              <a:t>z</a:t>
            </a:r>
          </a:p>
        </p:txBody>
      </p:sp>
      <p:sp>
        <p:nvSpPr>
          <p:cNvPr id="10246" name="Text Box 30"/>
          <p:cNvSpPr txBox="1">
            <a:spLocks noChangeArrowheads="1"/>
          </p:cNvSpPr>
          <p:nvPr/>
        </p:nvSpPr>
        <p:spPr bwMode="auto">
          <a:xfrm>
            <a:off x="3733800" y="2743200"/>
            <a:ext cx="12176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Expected </a:t>
            </a:r>
          </a:p>
          <a:p>
            <a:pPr algn="ctr"/>
            <a:r>
              <a:rPr lang="en-US" sz="1400" b="1"/>
              <a:t>path duration</a:t>
            </a:r>
          </a:p>
        </p:txBody>
      </p:sp>
      <p:sp>
        <p:nvSpPr>
          <p:cNvPr id="10247" name="Text Box 31"/>
          <p:cNvSpPr txBox="1">
            <a:spLocks noChangeArrowheads="1"/>
          </p:cNvSpPr>
          <p:nvPr/>
        </p:nvSpPr>
        <p:spPr bwMode="auto">
          <a:xfrm>
            <a:off x="5384800" y="2743200"/>
            <a:ext cx="91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Specified</a:t>
            </a:r>
          </a:p>
          <a:p>
            <a:pPr algn="ctr"/>
            <a:r>
              <a:rPr lang="en-US" sz="1400" b="1"/>
              <a:t> time</a:t>
            </a:r>
          </a:p>
        </p:txBody>
      </p:sp>
      <p:sp>
        <p:nvSpPr>
          <p:cNvPr id="10248" name="Text Box 52"/>
          <p:cNvSpPr txBox="1">
            <a:spLocks noChangeArrowheads="1"/>
          </p:cNvSpPr>
          <p:nvPr/>
        </p:nvSpPr>
        <p:spPr bwMode="auto">
          <a:xfrm>
            <a:off x="304800" y="152400"/>
            <a:ext cx="2625725" cy="825500"/>
          </a:xfrm>
          <a:prstGeom prst="rect">
            <a:avLst/>
          </a:prstGeom>
          <a:solidFill>
            <a:srgbClr val="FCE9A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The path probability is the </a:t>
            </a:r>
          </a:p>
          <a:p>
            <a:pPr algn="ctr"/>
            <a:r>
              <a:rPr lang="en-US" sz="1600"/>
              <a:t>area under a normal curve </a:t>
            </a:r>
          </a:p>
          <a:p>
            <a:pPr algn="ctr"/>
            <a:r>
              <a:rPr lang="en-US" sz="1600"/>
              <a:t>to left of z </a:t>
            </a:r>
          </a:p>
        </p:txBody>
      </p:sp>
      <p:sp>
        <p:nvSpPr>
          <p:cNvPr id="10249" name="Line 53"/>
          <p:cNvSpPr>
            <a:spLocks noChangeShapeType="1"/>
          </p:cNvSpPr>
          <p:nvPr/>
        </p:nvSpPr>
        <p:spPr bwMode="auto">
          <a:xfrm>
            <a:off x="1981200" y="914400"/>
            <a:ext cx="990600" cy="6096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50" name="Text Box 54"/>
          <p:cNvSpPr txBox="1">
            <a:spLocks noChangeArrowheads="1"/>
          </p:cNvSpPr>
          <p:nvPr/>
        </p:nvSpPr>
        <p:spPr bwMode="auto">
          <a:xfrm>
            <a:off x="1066800" y="3505200"/>
            <a:ext cx="6172200" cy="1320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Jika nilai Z = + 2.50 maka Probabilitas mendekati 100 % . Untuk z = + 2.50, probabilitinya = 0,9938 atau mendekati 100 %, dikatakan bahwa lintasan proyek telah diselesaikan.</a:t>
            </a:r>
          </a:p>
        </p:txBody>
      </p:sp>
      <p:sp>
        <p:nvSpPr>
          <p:cNvPr id="10251" name="Line 55"/>
          <p:cNvSpPr>
            <a:spLocks noChangeShapeType="1"/>
          </p:cNvSpPr>
          <p:nvPr/>
        </p:nvSpPr>
        <p:spPr bwMode="auto">
          <a:xfrm flipV="1">
            <a:off x="2438400" y="2133600"/>
            <a:ext cx="381000" cy="3810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52" name="Line 56"/>
          <p:cNvSpPr>
            <a:spLocks noChangeShapeType="1"/>
          </p:cNvSpPr>
          <p:nvPr/>
        </p:nvSpPr>
        <p:spPr bwMode="auto">
          <a:xfrm flipH="1">
            <a:off x="2286000" y="2286000"/>
            <a:ext cx="228600" cy="2286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53" name="Line 57"/>
          <p:cNvSpPr>
            <a:spLocks noChangeShapeType="1"/>
          </p:cNvSpPr>
          <p:nvPr/>
        </p:nvSpPr>
        <p:spPr bwMode="auto">
          <a:xfrm flipH="1">
            <a:off x="2667000" y="1676400"/>
            <a:ext cx="609600" cy="8382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54" name="Line 58"/>
          <p:cNvSpPr>
            <a:spLocks noChangeShapeType="1"/>
          </p:cNvSpPr>
          <p:nvPr/>
        </p:nvSpPr>
        <p:spPr bwMode="auto">
          <a:xfrm flipH="1">
            <a:off x="2819400" y="1295400"/>
            <a:ext cx="762000" cy="12192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55" name="Line 59"/>
          <p:cNvSpPr>
            <a:spLocks noChangeShapeType="1"/>
          </p:cNvSpPr>
          <p:nvPr/>
        </p:nvSpPr>
        <p:spPr bwMode="auto">
          <a:xfrm flipH="1">
            <a:off x="2971800" y="1066800"/>
            <a:ext cx="838200" cy="1447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56" name="Line 60"/>
          <p:cNvSpPr>
            <a:spLocks noChangeShapeType="1"/>
          </p:cNvSpPr>
          <p:nvPr/>
        </p:nvSpPr>
        <p:spPr bwMode="auto">
          <a:xfrm flipH="1">
            <a:off x="3124200" y="990600"/>
            <a:ext cx="838200" cy="1447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57" name="Line 61"/>
          <p:cNvSpPr>
            <a:spLocks noChangeShapeType="1"/>
          </p:cNvSpPr>
          <p:nvPr/>
        </p:nvSpPr>
        <p:spPr bwMode="auto">
          <a:xfrm flipH="1">
            <a:off x="3200400" y="838200"/>
            <a:ext cx="990600" cy="1676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58" name="Line 62"/>
          <p:cNvSpPr>
            <a:spLocks noChangeShapeType="1"/>
          </p:cNvSpPr>
          <p:nvPr/>
        </p:nvSpPr>
        <p:spPr bwMode="auto">
          <a:xfrm flipH="1">
            <a:off x="3352800" y="762000"/>
            <a:ext cx="990600" cy="17526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59" name="Line 63"/>
          <p:cNvSpPr>
            <a:spLocks noChangeShapeType="1"/>
          </p:cNvSpPr>
          <p:nvPr/>
        </p:nvSpPr>
        <p:spPr bwMode="auto">
          <a:xfrm flipH="1">
            <a:off x="3505200" y="762000"/>
            <a:ext cx="990600" cy="17526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60" name="Line 64"/>
          <p:cNvSpPr>
            <a:spLocks noChangeShapeType="1"/>
          </p:cNvSpPr>
          <p:nvPr/>
        </p:nvSpPr>
        <p:spPr bwMode="auto">
          <a:xfrm flipH="1">
            <a:off x="3657600" y="762000"/>
            <a:ext cx="990600" cy="17526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61" name="Line 65"/>
          <p:cNvSpPr>
            <a:spLocks noChangeShapeType="1"/>
          </p:cNvSpPr>
          <p:nvPr/>
        </p:nvSpPr>
        <p:spPr bwMode="auto">
          <a:xfrm flipH="1">
            <a:off x="3810000" y="838200"/>
            <a:ext cx="990600" cy="1676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62" name="Line 66"/>
          <p:cNvSpPr>
            <a:spLocks noChangeShapeType="1"/>
          </p:cNvSpPr>
          <p:nvPr/>
        </p:nvSpPr>
        <p:spPr bwMode="auto">
          <a:xfrm flipH="1">
            <a:off x="3962400" y="914400"/>
            <a:ext cx="990600" cy="16002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63" name="Line 67"/>
          <p:cNvSpPr>
            <a:spLocks noChangeShapeType="1"/>
          </p:cNvSpPr>
          <p:nvPr/>
        </p:nvSpPr>
        <p:spPr bwMode="auto">
          <a:xfrm flipH="1">
            <a:off x="4114800" y="990600"/>
            <a:ext cx="990600" cy="15240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64" name="Line 68"/>
          <p:cNvSpPr>
            <a:spLocks noChangeShapeType="1"/>
          </p:cNvSpPr>
          <p:nvPr/>
        </p:nvSpPr>
        <p:spPr bwMode="auto">
          <a:xfrm flipH="1">
            <a:off x="4267200" y="1066800"/>
            <a:ext cx="990600" cy="1447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65" name="Line 69"/>
          <p:cNvSpPr>
            <a:spLocks noChangeShapeType="1"/>
          </p:cNvSpPr>
          <p:nvPr/>
        </p:nvSpPr>
        <p:spPr bwMode="auto">
          <a:xfrm flipH="1">
            <a:off x="4419600" y="1219200"/>
            <a:ext cx="914400" cy="1295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66" name="Line 70"/>
          <p:cNvSpPr>
            <a:spLocks noChangeShapeType="1"/>
          </p:cNvSpPr>
          <p:nvPr/>
        </p:nvSpPr>
        <p:spPr bwMode="auto">
          <a:xfrm flipH="1">
            <a:off x="4648200" y="1371600"/>
            <a:ext cx="838200" cy="11430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67" name="Line 71"/>
          <p:cNvSpPr>
            <a:spLocks noChangeShapeType="1"/>
          </p:cNvSpPr>
          <p:nvPr/>
        </p:nvSpPr>
        <p:spPr bwMode="auto">
          <a:xfrm flipH="1">
            <a:off x="4876800" y="1524000"/>
            <a:ext cx="685800" cy="9906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68" name="Line 72"/>
          <p:cNvSpPr>
            <a:spLocks noChangeShapeType="1"/>
          </p:cNvSpPr>
          <p:nvPr/>
        </p:nvSpPr>
        <p:spPr bwMode="auto">
          <a:xfrm flipH="1">
            <a:off x="5029200" y="1600200"/>
            <a:ext cx="609600" cy="914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69" name="Line 73"/>
          <p:cNvSpPr>
            <a:spLocks noChangeShapeType="1"/>
          </p:cNvSpPr>
          <p:nvPr/>
        </p:nvSpPr>
        <p:spPr bwMode="auto">
          <a:xfrm flipH="1">
            <a:off x="5181600" y="1676400"/>
            <a:ext cx="533400" cy="8382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70" name="Line 74"/>
          <p:cNvSpPr>
            <a:spLocks noChangeShapeType="1"/>
          </p:cNvSpPr>
          <p:nvPr/>
        </p:nvSpPr>
        <p:spPr bwMode="auto">
          <a:xfrm flipH="1">
            <a:off x="5334000" y="1752600"/>
            <a:ext cx="457200" cy="7620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71" name="Line 75"/>
          <p:cNvSpPr>
            <a:spLocks noChangeShapeType="1"/>
          </p:cNvSpPr>
          <p:nvPr/>
        </p:nvSpPr>
        <p:spPr bwMode="auto">
          <a:xfrm>
            <a:off x="5867400" y="1828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72" name="Line 76"/>
          <p:cNvSpPr>
            <a:spLocks noChangeShapeType="1"/>
          </p:cNvSpPr>
          <p:nvPr/>
        </p:nvSpPr>
        <p:spPr bwMode="auto">
          <a:xfrm flipH="1">
            <a:off x="5486400" y="1828800"/>
            <a:ext cx="381000" cy="685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73" name="Line 77"/>
          <p:cNvSpPr>
            <a:spLocks noChangeShapeType="1"/>
          </p:cNvSpPr>
          <p:nvPr/>
        </p:nvSpPr>
        <p:spPr bwMode="auto">
          <a:xfrm flipH="1">
            <a:off x="5638800" y="1981200"/>
            <a:ext cx="228600" cy="533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74" name="Line 78"/>
          <p:cNvSpPr>
            <a:spLocks noChangeShapeType="1"/>
          </p:cNvSpPr>
          <p:nvPr/>
        </p:nvSpPr>
        <p:spPr bwMode="auto">
          <a:xfrm flipH="1">
            <a:off x="5791200" y="2209800"/>
            <a:ext cx="76200" cy="304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75" name="Text Box 79"/>
          <p:cNvSpPr txBox="1">
            <a:spLocks noChangeArrowheads="1"/>
          </p:cNvSpPr>
          <p:nvPr/>
        </p:nvSpPr>
        <p:spPr bwMode="auto">
          <a:xfrm>
            <a:off x="3565525" y="1219200"/>
            <a:ext cx="19208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Probability </a:t>
            </a:r>
          </a:p>
          <a:p>
            <a:pPr algn="ctr"/>
            <a:r>
              <a:rPr lang="en-US" sz="1600" b="1"/>
              <a:t>of completing the path by the specified time</a:t>
            </a:r>
          </a:p>
        </p:txBody>
      </p:sp>
      <p:sp>
        <p:nvSpPr>
          <p:cNvPr id="10276" name="Rectangle 80"/>
          <p:cNvSpPr>
            <a:spLocks noChangeArrowheads="1"/>
          </p:cNvSpPr>
          <p:nvPr/>
        </p:nvSpPr>
        <p:spPr bwMode="auto">
          <a:xfrm>
            <a:off x="762000" y="5181600"/>
            <a:ext cx="6705600" cy="1077913"/>
          </a:xfrm>
          <a:prstGeom prst="rect">
            <a:avLst/>
          </a:prstGeom>
          <a:solidFill>
            <a:srgbClr val="FCE9A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Rule of Thumb :</a:t>
            </a:r>
            <a:r>
              <a:rPr lang="en-US" sz="2000"/>
              <a:t>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/>
              <a:t>Bila nilai Z = 2.50 atau lebih maka probabilitas penyelsaian lintasan menurut waktu itu  mendekati 100 %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1143000" y="2514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2911475" y="709613"/>
            <a:ext cx="914400" cy="990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895600" y="2514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800600" y="2514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6705600" y="2514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1700" b="1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2895600" y="3962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0574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16002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33528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33528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52578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2578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71628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71628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3352800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>
            <a:off x="3368675" y="709613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3368675" y="11668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4800600" y="685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1700" b="1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5257800" y="68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5257800" y="114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4800600" y="3962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1700" b="1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5257800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52578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3810000" y="2971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5715000" y="2971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1905000" y="33528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3810000" y="4419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3810000" y="114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 flipV="1">
            <a:off x="1828800" y="13716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5715000" y="12954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V="1">
            <a:off x="5715000" y="33528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2054225" y="16002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A</a:t>
            </a:r>
          </a:p>
          <a:p>
            <a:pPr algn="ctr"/>
            <a:r>
              <a:rPr lang="en-US" sz="1700" b="1"/>
              <a:t>1-3-4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3962400" y="8382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B</a:t>
            </a:r>
          </a:p>
          <a:p>
            <a:pPr algn="ctr"/>
            <a:r>
              <a:rPr lang="en-US" sz="1700" b="1"/>
              <a:t>2-4-6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2117725" y="2408238"/>
            <a:ext cx="688975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1700" b="1"/>
          </a:p>
          <a:p>
            <a:pPr algn="ctr"/>
            <a:r>
              <a:rPr lang="en-US" sz="1700" b="1"/>
              <a:t>D</a:t>
            </a:r>
          </a:p>
          <a:p>
            <a:pPr algn="ctr"/>
            <a:r>
              <a:rPr lang="en-US" sz="1700" b="1"/>
              <a:t>3-4-5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1981200" y="34290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G</a:t>
            </a:r>
          </a:p>
          <a:p>
            <a:pPr algn="ctr"/>
            <a:r>
              <a:rPr lang="en-US" sz="1700" b="1"/>
              <a:t>2-3-6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5867400" y="15240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C</a:t>
            </a:r>
          </a:p>
          <a:p>
            <a:pPr algn="ctr"/>
            <a:r>
              <a:rPr lang="en-US" sz="1700" b="1"/>
              <a:t>2-3-5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3886200" y="26670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E</a:t>
            </a:r>
          </a:p>
          <a:p>
            <a:pPr algn="ctr"/>
            <a:r>
              <a:rPr lang="en-US" sz="1700" b="1"/>
              <a:t>3-5-7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5788025" y="26670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F</a:t>
            </a:r>
          </a:p>
          <a:p>
            <a:pPr algn="ctr"/>
            <a:r>
              <a:rPr lang="en-US" sz="1700" b="1"/>
              <a:t>5-7-9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3959225" y="41148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H</a:t>
            </a:r>
          </a:p>
          <a:p>
            <a:pPr algn="ctr"/>
            <a:r>
              <a:rPr lang="en-US" sz="1700" b="1"/>
              <a:t>4-6-8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5867400" y="3505200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/>
              <a:t>K</a:t>
            </a:r>
          </a:p>
          <a:p>
            <a:pPr algn="ctr"/>
            <a:r>
              <a:rPr lang="en-US" sz="1700" b="1"/>
              <a:t>3-4-6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2514600" y="5486400"/>
            <a:ext cx="11922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Optimistic </a:t>
            </a:r>
          </a:p>
          <a:p>
            <a:r>
              <a:rPr lang="en-US" sz="1700"/>
              <a:t> time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3657600" y="5562600"/>
            <a:ext cx="11922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Most likely</a:t>
            </a:r>
          </a:p>
          <a:p>
            <a:r>
              <a:rPr lang="en-US" sz="1700"/>
              <a:t>Model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4953000" y="5410200"/>
            <a:ext cx="12636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Pessimistic</a:t>
            </a:r>
          </a:p>
          <a:p>
            <a:r>
              <a:rPr lang="en-US" sz="1700"/>
              <a:t>time</a:t>
            </a:r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 flipV="1">
            <a:off x="3124200" y="4648200"/>
            <a:ext cx="838200" cy="8382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 flipV="1">
            <a:off x="4267200" y="4724400"/>
            <a:ext cx="0" cy="685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 flipH="1" flipV="1">
            <a:off x="4572000" y="4648200"/>
            <a:ext cx="609600" cy="7620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1219200" y="28194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1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2971800" y="10668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2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3048000" y="28194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3</a:t>
            </a: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2971800" y="42672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4</a:t>
            </a:r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139700" y="533400"/>
            <a:ext cx="2603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1"/>
              <a:t>Contoh Penyelesaian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4953000" y="10668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5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4876800" y="28194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6</a:t>
            </a: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4876800" y="42672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7</a:t>
            </a: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6781800" y="28194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700" b="1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5624</TotalTime>
  <Words>2681</Words>
  <Application>Microsoft Office PowerPoint</Application>
  <PresentationFormat>On-screen Show (4:3)</PresentationFormat>
  <Paragraphs>1323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Blends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Attaufik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creator>IRNA HAERANI</dc:creator>
  <cp:lastModifiedBy>Lenovo</cp:lastModifiedBy>
  <cp:revision>274</cp:revision>
  <cp:lastPrinted>1601-01-01T00:00:00Z</cp:lastPrinted>
  <dcterms:created xsi:type="dcterms:W3CDTF">1999-12-31T17:13:08Z</dcterms:created>
  <dcterms:modified xsi:type="dcterms:W3CDTF">2015-03-30T05:08:45Z</dcterms:modified>
</cp:coreProperties>
</file>