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8" r:id="rId17"/>
    <p:sldId id="279" r:id="rId18"/>
    <p:sldId id="280" r:id="rId19"/>
    <p:sldId id="281" r:id="rId20"/>
    <p:sldId id="272" r:id="rId21"/>
    <p:sldId id="273" r:id="rId22"/>
    <p:sldId id="274" r:id="rId23"/>
    <p:sldId id="275" r:id="rId24"/>
    <p:sldId id="276" r:id="rId25"/>
    <p:sldId id="282" r:id="rId26"/>
    <p:sldId id="277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75D1FC-18FE-4CDD-AD89-A66082E20993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34499535-C88F-48C9-99DD-31BDEB823E80}">
      <dgm:prSet phldrT="[Text]"/>
      <dgm:spPr/>
      <dgm:t>
        <a:bodyPr/>
        <a:lstStyle/>
        <a:p>
          <a:r>
            <a:rPr lang="id-ID" dirty="0" smtClean="0"/>
            <a:t>waktu pesimis (tp)</a:t>
          </a:r>
          <a:endParaRPr lang="id-ID" dirty="0"/>
        </a:p>
      </dgm:t>
    </dgm:pt>
    <dgm:pt modelId="{35CCEEAB-9657-42DE-81A7-E5A1E650AB57}" type="parTrans" cxnId="{05BC38DE-3C36-437D-AED1-E4DAAFADA4A7}">
      <dgm:prSet/>
      <dgm:spPr/>
      <dgm:t>
        <a:bodyPr/>
        <a:lstStyle/>
        <a:p>
          <a:endParaRPr lang="id-ID"/>
        </a:p>
      </dgm:t>
    </dgm:pt>
    <dgm:pt modelId="{EAEF5BB4-59B7-40CD-9C5F-019102BC2574}" type="sibTrans" cxnId="{05BC38DE-3C36-437D-AED1-E4DAAFADA4A7}">
      <dgm:prSet/>
      <dgm:spPr/>
      <dgm:t>
        <a:bodyPr/>
        <a:lstStyle/>
        <a:p>
          <a:endParaRPr lang="id-ID"/>
        </a:p>
      </dgm:t>
    </dgm:pt>
    <dgm:pt modelId="{ACFCF468-AA43-41D5-9271-035AC3A6E07D}">
      <dgm:prSet phldrT="[Text]"/>
      <dgm:spPr/>
      <dgm:t>
        <a:bodyPr/>
        <a:lstStyle/>
        <a:p>
          <a:r>
            <a:rPr lang="id-ID" dirty="0" smtClean="0"/>
            <a:t>waktu paling mungkin (tm)</a:t>
          </a:r>
          <a:endParaRPr lang="id-ID" dirty="0"/>
        </a:p>
      </dgm:t>
    </dgm:pt>
    <dgm:pt modelId="{05FF7D3F-6C77-42D3-A6FA-AB83943DF93C}" type="parTrans" cxnId="{AB67CC9B-A6D5-4A65-9F01-7725B4C2C0E8}">
      <dgm:prSet/>
      <dgm:spPr/>
      <dgm:t>
        <a:bodyPr/>
        <a:lstStyle/>
        <a:p>
          <a:endParaRPr lang="id-ID"/>
        </a:p>
      </dgm:t>
    </dgm:pt>
    <dgm:pt modelId="{55E56EEF-10B4-4EB0-BE13-545BF7F13F49}" type="sibTrans" cxnId="{AB67CC9B-A6D5-4A65-9F01-7725B4C2C0E8}">
      <dgm:prSet/>
      <dgm:spPr/>
      <dgm:t>
        <a:bodyPr/>
        <a:lstStyle/>
        <a:p>
          <a:endParaRPr lang="id-ID"/>
        </a:p>
      </dgm:t>
    </dgm:pt>
    <dgm:pt modelId="{2562CFA6-1E67-4B5F-8860-5C4F48D70621}">
      <dgm:prSet phldrT="[Text]"/>
      <dgm:spPr/>
      <dgm:t>
        <a:bodyPr/>
        <a:lstStyle/>
        <a:p>
          <a:r>
            <a:rPr lang="id-ID" dirty="0" smtClean="0"/>
            <a:t> dan waktu optimis (to). </a:t>
          </a:r>
          <a:endParaRPr lang="id-ID" dirty="0"/>
        </a:p>
      </dgm:t>
    </dgm:pt>
    <dgm:pt modelId="{A39972DD-322B-405A-A766-1596F125A8CD}" type="parTrans" cxnId="{FCE72F49-6DC8-47AE-A8AB-AA3FC5155BC8}">
      <dgm:prSet/>
      <dgm:spPr/>
      <dgm:t>
        <a:bodyPr/>
        <a:lstStyle/>
        <a:p>
          <a:endParaRPr lang="id-ID"/>
        </a:p>
      </dgm:t>
    </dgm:pt>
    <dgm:pt modelId="{72C1ABEE-9751-44CD-B9B9-CCE469165F5D}" type="sibTrans" cxnId="{FCE72F49-6DC8-47AE-A8AB-AA3FC5155BC8}">
      <dgm:prSet/>
      <dgm:spPr/>
      <dgm:t>
        <a:bodyPr/>
        <a:lstStyle/>
        <a:p>
          <a:endParaRPr lang="id-ID"/>
        </a:p>
      </dgm:t>
    </dgm:pt>
    <dgm:pt modelId="{EC627510-CF67-43D6-88BF-A1A8CF960F6B}" type="pres">
      <dgm:prSet presAssocID="{DF75D1FC-18FE-4CDD-AD89-A66082E20993}" presName="CompostProcess" presStyleCnt="0">
        <dgm:presLayoutVars>
          <dgm:dir/>
          <dgm:resizeHandles val="exact"/>
        </dgm:presLayoutVars>
      </dgm:prSet>
      <dgm:spPr/>
    </dgm:pt>
    <dgm:pt modelId="{F0669708-7CBF-4140-8E65-3156D4100519}" type="pres">
      <dgm:prSet presAssocID="{DF75D1FC-18FE-4CDD-AD89-A66082E20993}" presName="arrow" presStyleLbl="bgShp" presStyleIdx="0" presStyleCnt="1"/>
      <dgm:spPr/>
    </dgm:pt>
    <dgm:pt modelId="{04AD7EA0-B806-4BD5-9094-21B184C5E8DB}" type="pres">
      <dgm:prSet presAssocID="{DF75D1FC-18FE-4CDD-AD89-A66082E20993}" presName="linearProcess" presStyleCnt="0"/>
      <dgm:spPr/>
    </dgm:pt>
    <dgm:pt modelId="{C4364DF5-7D50-4EF8-9E71-45D99E123A69}" type="pres">
      <dgm:prSet presAssocID="{34499535-C88F-48C9-99DD-31BDEB823E8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F12DDBB-BBE9-40D1-B3B8-DFE2091B4AB4}" type="pres">
      <dgm:prSet presAssocID="{EAEF5BB4-59B7-40CD-9C5F-019102BC2574}" presName="sibTrans" presStyleCnt="0"/>
      <dgm:spPr/>
    </dgm:pt>
    <dgm:pt modelId="{34B17D89-A612-42BE-AF0E-38E9AD9A46BC}" type="pres">
      <dgm:prSet presAssocID="{ACFCF468-AA43-41D5-9271-035AC3A6E07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F0999B3-5436-4AC9-99E4-297CEAA0D139}" type="pres">
      <dgm:prSet presAssocID="{55E56EEF-10B4-4EB0-BE13-545BF7F13F49}" presName="sibTrans" presStyleCnt="0"/>
      <dgm:spPr/>
    </dgm:pt>
    <dgm:pt modelId="{2AAB5092-7C34-4CED-A954-3245030B51EA}" type="pres">
      <dgm:prSet presAssocID="{2562CFA6-1E67-4B5F-8860-5C4F48D7062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9620F12-EF99-41A2-AF38-BF17D9672083}" type="presOf" srcId="{ACFCF468-AA43-41D5-9271-035AC3A6E07D}" destId="{34B17D89-A612-42BE-AF0E-38E9AD9A46BC}" srcOrd="0" destOrd="0" presId="urn:microsoft.com/office/officeart/2005/8/layout/hProcess9"/>
    <dgm:cxn modelId="{05BC38DE-3C36-437D-AED1-E4DAAFADA4A7}" srcId="{DF75D1FC-18FE-4CDD-AD89-A66082E20993}" destId="{34499535-C88F-48C9-99DD-31BDEB823E80}" srcOrd="0" destOrd="0" parTransId="{35CCEEAB-9657-42DE-81A7-E5A1E650AB57}" sibTransId="{EAEF5BB4-59B7-40CD-9C5F-019102BC2574}"/>
    <dgm:cxn modelId="{AB67CC9B-A6D5-4A65-9F01-7725B4C2C0E8}" srcId="{DF75D1FC-18FE-4CDD-AD89-A66082E20993}" destId="{ACFCF468-AA43-41D5-9271-035AC3A6E07D}" srcOrd="1" destOrd="0" parTransId="{05FF7D3F-6C77-42D3-A6FA-AB83943DF93C}" sibTransId="{55E56EEF-10B4-4EB0-BE13-545BF7F13F49}"/>
    <dgm:cxn modelId="{FCE72F49-6DC8-47AE-A8AB-AA3FC5155BC8}" srcId="{DF75D1FC-18FE-4CDD-AD89-A66082E20993}" destId="{2562CFA6-1E67-4B5F-8860-5C4F48D70621}" srcOrd="2" destOrd="0" parTransId="{A39972DD-322B-405A-A766-1596F125A8CD}" sibTransId="{72C1ABEE-9751-44CD-B9B9-CCE469165F5D}"/>
    <dgm:cxn modelId="{D352242F-5595-4135-83D3-05D90B248144}" type="presOf" srcId="{DF75D1FC-18FE-4CDD-AD89-A66082E20993}" destId="{EC627510-CF67-43D6-88BF-A1A8CF960F6B}" srcOrd="0" destOrd="0" presId="urn:microsoft.com/office/officeart/2005/8/layout/hProcess9"/>
    <dgm:cxn modelId="{F0439E32-0CFB-4343-A1A6-DFDB252619EE}" type="presOf" srcId="{34499535-C88F-48C9-99DD-31BDEB823E80}" destId="{C4364DF5-7D50-4EF8-9E71-45D99E123A69}" srcOrd="0" destOrd="0" presId="urn:microsoft.com/office/officeart/2005/8/layout/hProcess9"/>
    <dgm:cxn modelId="{EF91CCE3-6610-4679-AA50-B7B5E7F6BD9E}" type="presOf" srcId="{2562CFA6-1E67-4B5F-8860-5C4F48D70621}" destId="{2AAB5092-7C34-4CED-A954-3245030B51EA}" srcOrd="0" destOrd="0" presId="urn:microsoft.com/office/officeart/2005/8/layout/hProcess9"/>
    <dgm:cxn modelId="{EC9FE97B-29AD-4AA9-9C3B-5271D41088FB}" type="presParOf" srcId="{EC627510-CF67-43D6-88BF-A1A8CF960F6B}" destId="{F0669708-7CBF-4140-8E65-3156D4100519}" srcOrd="0" destOrd="0" presId="urn:microsoft.com/office/officeart/2005/8/layout/hProcess9"/>
    <dgm:cxn modelId="{3A6DAC4A-6CF8-4BC3-A3A6-5925C5FCC2FB}" type="presParOf" srcId="{EC627510-CF67-43D6-88BF-A1A8CF960F6B}" destId="{04AD7EA0-B806-4BD5-9094-21B184C5E8DB}" srcOrd="1" destOrd="0" presId="urn:microsoft.com/office/officeart/2005/8/layout/hProcess9"/>
    <dgm:cxn modelId="{4A9893D4-3F19-47B9-BEC2-D962965AD4BF}" type="presParOf" srcId="{04AD7EA0-B806-4BD5-9094-21B184C5E8DB}" destId="{C4364DF5-7D50-4EF8-9E71-45D99E123A69}" srcOrd="0" destOrd="0" presId="urn:microsoft.com/office/officeart/2005/8/layout/hProcess9"/>
    <dgm:cxn modelId="{EC621DBB-5AC7-416D-8929-ACA20C4AD827}" type="presParOf" srcId="{04AD7EA0-B806-4BD5-9094-21B184C5E8DB}" destId="{6F12DDBB-BBE9-40D1-B3B8-DFE2091B4AB4}" srcOrd="1" destOrd="0" presId="urn:microsoft.com/office/officeart/2005/8/layout/hProcess9"/>
    <dgm:cxn modelId="{4E1C6DF5-8B57-49A5-A8C5-01C151CA20B8}" type="presParOf" srcId="{04AD7EA0-B806-4BD5-9094-21B184C5E8DB}" destId="{34B17D89-A612-42BE-AF0E-38E9AD9A46BC}" srcOrd="2" destOrd="0" presId="urn:microsoft.com/office/officeart/2005/8/layout/hProcess9"/>
    <dgm:cxn modelId="{62038EC8-12C7-4693-A92C-CCC7A36C4303}" type="presParOf" srcId="{04AD7EA0-B806-4BD5-9094-21B184C5E8DB}" destId="{4F0999B3-5436-4AC9-99E4-297CEAA0D139}" srcOrd="3" destOrd="0" presId="urn:microsoft.com/office/officeart/2005/8/layout/hProcess9"/>
    <dgm:cxn modelId="{A9ECCA43-22DC-43BD-BBA0-D969A7EE9182}" type="presParOf" srcId="{04AD7EA0-B806-4BD5-9094-21B184C5E8DB}" destId="{2AAB5092-7C34-4CED-A954-3245030B51E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669708-7CBF-4140-8E65-3156D4100519}">
      <dsp:nvSpPr>
        <dsp:cNvPr id="0" name=""/>
        <dsp:cNvSpPr/>
      </dsp:nvSpPr>
      <dsp:spPr>
        <a:xfrm>
          <a:off x="414457" y="0"/>
          <a:ext cx="4697187" cy="3900502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64DF5-7D50-4EF8-9E71-45D99E123A69}">
      <dsp:nvSpPr>
        <dsp:cNvPr id="0" name=""/>
        <dsp:cNvSpPr/>
      </dsp:nvSpPr>
      <dsp:spPr>
        <a:xfrm>
          <a:off x="187261" y="1170150"/>
          <a:ext cx="1657830" cy="1560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waktu pesimis (tp)</a:t>
          </a:r>
          <a:endParaRPr lang="id-ID" sz="2300" kern="1200" dirty="0"/>
        </a:p>
      </dsp:txBody>
      <dsp:txXfrm>
        <a:off x="187261" y="1170150"/>
        <a:ext cx="1657830" cy="1560200"/>
      </dsp:txXfrm>
    </dsp:sp>
    <dsp:sp modelId="{34B17D89-A612-42BE-AF0E-38E9AD9A46BC}">
      <dsp:nvSpPr>
        <dsp:cNvPr id="0" name=""/>
        <dsp:cNvSpPr/>
      </dsp:nvSpPr>
      <dsp:spPr>
        <a:xfrm>
          <a:off x="1934136" y="1170150"/>
          <a:ext cx="1657830" cy="1560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waktu paling mungkin (tm)</a:t>
          </a:r>
          <a:endParaRPr lang="id-ID" sz="2300" kern="1200" dirty="0"/>
        </a:p>
      </dsp:txBody>
      <dsp:txXfrm>
        <a:off x="1934136" y="1170150"/>
        <a:ext cx="1657830" cy="1560200"/>
      </dsp:txXfrm>
    </dsp:sp>
    <dsp:sp modelId="{2AAB5092-7C34-4CED-A954-3245030B51EA}">
      <dsp:nvSpPr>
        <dsp:cNvPr id="0" name=""/>
        <dsp:cNvSpPr/>
      </dsp:nvSpPr>
      <dsp:spPr>
        <a:xfrm>
          <a:off x="3681010" y="1170150"/>
          <a:ext cx="1657830" cy="1560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 dan waktu optimis (to). </a:t>
          </a:r>
          <a:endParaRPr lang="id-ID" sz="2300" kern="1200" dirty="0"/>
        </a:p>
      </dsp:txBody>
      <dsp:txXfrm>
        <a:off x="3681010" y="1170150"/>
        <a:ext cx="1657830" cy="1560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Gingham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55875" y="1628775"/>
            <a:ext cx="4103688" cy="21605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3886200"/>
            <a:ext cx="4103688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D031FE5-5D09-4123-92BE-5B80C38B8BBC}" type="datetimeFigureOut">
              <a:rPr lang="id-ID" smtClean="0"/>
              <a:pPr/>
              <a:t>12/10/2012</a:t>
            </a:fld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8BFFF8-6C54-4518-93FA-40DBEA9001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31FE5-5D09-4123-92BE-5B80C38B8BBC}" type="datetimeFigureOut">
              <a:rPr lang="id-ID" smtClean="0"/>
              <a:pPr/>
              <a:t>12/10/2012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BFFF8-6C54-4518-93FA-40DBEA9001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274638"/>
            <a:ext cx="183832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274638"/>
            <a:ext cx="536416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31FE5-5D09-4123-92BE-5B80C38B8BBC}" type="datetimeFigureOut">
              <a:rPr lang="id-ID" smtClean="0"/>
              <a:pPr/>
              <a:t>12/10/2012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BFFF8-6C54-4518-93FA-40DBEA9001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35488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331913" y="1600200"/>
            <a:ext cx="7354887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id-ID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31FE5-5D09-4123-92BE-5B80C38B8BBC}" type="datetimeFigureOut">
              <a:rPr lang="id-ID" smtClean="0"/>
              <a:pPr/>
              <a:t>12/10/2012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BFFF8-6C54-4518-93FA-40DBEA9001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35488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31913" y="1600200"/>
            <a:ext cx="36004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763" y="1600200"/>
            <a:ext cx="36020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31FE5-5D09-4123-92BE-5B80C38B8BBC}" type="datetimeFigureOut">
              <a:rPr lang="id-ID" smtClean="0"/>
              <a:pPr/>
              <a:t>12/10/2012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BFFF8-6C54-4518-93FA-40DBEA9001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31FE5-5D09-4123-92BE-5B80C38B8BBC}" type="datetimeFigureOut">
              <a:rPr lang="id-ID" smtClean="0"/>
              <a:pPr/>
              <a:t>12/10/2012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BFFF8-6C54-4518-93FA-40DBEA9001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31FE5-5D09-4123-92BE-5B80C38B8BBC}" type="datetimeFigureOut">
              <a:rPr lang="id-ID" smtClean="0"/>
              <a:pPr/>
              <a:t>12/10/2012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BFFF8-6C54-4518-93FA-40DBEA9001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600200"/>
            <a:ext cx="36004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763" y="1600200"/>
            <a:ext cx="36020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31FE5-5D09-4123-92BE-5B80C38B8BBC}" type="datetimeFigureOut">
              <a:rPr lang="id-ID" smtClean="0"/>
              <a:pPr/>
              <a:t>12/10/2012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BFFF8-6C54-4518-93FA-40DBEA9001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31FE5-5D09-4123-92BE-5B80C38B8BBC}" type="datetimeFigureOut">
              <a:rPr lang="id-ID" smtClean="0"/>
              <a:pPr/>
              <a:t>12/10/2012</a:t>
            </a:fld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BFFF8-6C54-4518-93FA-40DBEA9001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31FE5-5D09-4123-92BE-5B80C38B8BBC}" type="datetimeFigureOut">
              <a:rPr lang="id-ID" smtClean="0"/>
              <a:pPr/>
              <a:t>12/10/2012</a:t>
            </a:fld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BFFF8-6C54-4518-93FA-40DBEA9001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31FE5-5D09-4123-92BE-5B80C38B8BBC}" type="datetimeFigureOut">
              <a:rPr lang="id-ID" smtClean="0"/>
              <a:pPr/>
              <a:t>12/10/2012</a:t>
            </a:fld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BFFF8-6C54-4518-93FA-40DBEA9001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31FE5-5D09-4123-92BE-5B80C38B8BBC}" type="datetimeFigureOut">
              <a:rPr lang="id-ID" smtClean="0"/>
              <a:pPr/>
              <a:t>12/10/2012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BFFF8-6C54-4518-93FA-40DBEA9001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31FE5-5D09-4123-92BE-5B80C38B8BBC}" type="datetimeFigureOut">
              <a:rPr lang="id-ID" smtClean="0"/>
              <a:pPr/>
              <a:t>12/10/2012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BFFF8-6C54-4518-93FA-40DBEA90017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Gingham4"/>
          <p:cNvPicPr>
            <a:picLocks noChangeArrowheads="1"/>
          </p:cNvPicPr>
          <p:nvPr/>
        </p:nvPicPr>
        <p:blipFill>
          <a:blip r:embed="rId15" cstate="print"/>
          <a:srcRect t="7602" r="85638" b="6593"/>
          <a:stretch>
            <a:fillRect/>
          </a:stretch>
        </p:blipFill>
        <p:spPr bwMode="auto">
          <a:xfrm>
            <a:off x="-4763" y="0"/>
            <a:ext cx="13430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274638"/>
            <a:ext cx="7354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600200"/>
            <a:ext cx="73548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2D031FE5-5D09-4123-92BE-5B80C38B8BBC}" type="datetimeFigureOut">
              <a:rPr lang="id-ID" smtClean="0"/>
              <a:pPr/>
              <a:t>12/10/2012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DA8BFFF8-6C54-4518-93FA-40DBEA90017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</a:t>
            </a:r>
            <a:endParaRPr lang="id-ID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8913" name="Picture 1" descr="C:\Users\Lenovo\Downloads\LogoITT_16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214686"/>
            <a:ext cx="311785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Soal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31913" y="1600200"/>
          <a:ext cx="7354887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137"/>
                <a:gridCol w="4143404"/>
                <a:gridCol w="1757346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Activity</a:t>
                      </a:r>
                      <a:r>
                        <a:rPr lang="id-ID" baseline="0" dirty="0" smtClean="0"/>
                        <a:t>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Activity 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Duration (week)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Work Team to live in Village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Research Team to do survey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3-4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 of survey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2-4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Establish Mother &amp; Child Health Program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3-5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Establish Rural Credit Programme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4-5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Carry out </a:t>
                      </a:r>
                      <a:r>
                        <a:rPr lang="en-US" dirty="0" err="1" smtClean="0"/>
                        <a:t>Immunisation</a:t>
                      </a:r>
                      <a:r>
                        <a:rPr lang="en-US" dirty="0" smtClean="0"/>
                        <a:t> of Under Fives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0166" y="5429264"/>
            <a:ext cx="707236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Mencari titik kritis  dengan model informasi jaringan proyek seperti ini adalah dengan mencari lintasan terpanjang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Oval 4"/>
          <p:cNvSpPr/>
          <p:nvPr/>
        </p:nvSpPr>
        <p:spPr>
          <a:xfrm>
            <a:off x="0" y="2857496"/>
            <a:ext cx="1143008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1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5984" y="2285992"/>
            <a:ext cx="1143008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2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14678" y="4714884"/>
            <a:ext cx="1143008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3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29256" y="2643182"/>
            <a:ext cx="1143008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4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000992" y="3643314"/>
            <a:ext cx="1143008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5</a:t>
            </a:r>
            <a:endParaRPr lang="id-ID" sz="32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5"/>
            <a:endCxn id="7" idx="2"/>
          </p:cNvCxnSpPr>
          <p:nvPr/>
        </p:nvCxnSpPr>
        <p:spPr>
          <a:xfrm rot="16200000" flipH="1">
            <a:off x="1317997" y="3246831"/>
            <a:ext cx="1554302" cy="2239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6" idx="2"/>
          </p:cNvCxnSpPr>
          <p:nvPr/>
        </p:nvCxnSpPr>
        <p:spPr>
          <a:xfrm flipV="1">
            <a:off x="1143008" y="2714620"/>
            <a:ext cx="114297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6"/>
            <a:endCxn id="8" idx="2"/>
          </p:cNvCxnSpPr>
          <p:nvPr/>
        </p:nvCxnSpPr>
        <p:spPr>
          <a:xfrm>
            <a:off x="3428992" y="2714620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6"/>
            <a:endCxn id="8" idx="4"/>
          </p:cNvCxnSpPr>
          <p:nvPr/>
        </p:nvCxnSpPr>
        <p:spPr>
          <a:xfrm flipV="1">
            <a:off x="4357686" y="3500438"/>
            <a:ext cx="164307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9" idx="1"/>
          </p:cNvCxnSpPr>
          <p:nvPr/>
        </p:nvCxnSpPr>
        <p:spPr>
          <a:xfrm>
            <a:off x="6572264" y="3071810"/>
            <a:ext cx="1596118" cy="697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6"/>
            <a:endCxn id="9" idx="3"/>
          </p:cNvCxnSpPr>
          <p:nvPr/>
        </p:nvCxnSpPr>
        <p:spPr>
          <a:xfrm flipV="1">
            <a:off x="4357686" y="4375028"/>
            <a:ext cx="3810696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28728" y="228599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6</a:t>
            </a:r>
            <a:endParaRPr lang="id-ID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192879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12</a:t>
            </a:r>
            <a:endParaRPr lang="id-ID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4000496" y="235743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13</a:t>
            </a:r>
            <a:endParaRPr lang="id-ID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7286644" y="292893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4</a:t>
            </a:r>
            <a:endParaRPr lang="id-ID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6143636" y="471488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16</a:t>
            </a:r>
            <a:endParaRPr lang="id-ID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357818" y="407194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5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214290"/>
            <a:ext cx="7354887" cy="1785950"/>
          </a:xfrm>
        </p:spPr>
        <p:txBody>
          <a:bodyPr>
            <a:noAutofit/>
          </a:bodyPr>
          <a:lstStyle/>
          <a:p>
            <a:r>
              <a:rPr lang="id-ID" sz="2400" dirty="0" smtClean="0"/>
              <a:t>1-2-4-5 = 23</a:t>
            </a:r>
          </a:p>
          <a:p>
            <a:r>
              <a:rPr lang="id-ID" sz="2400" dirty="0" smtClean="0"/>
              <a:t>1-3-4-5=21</a:t>
            </a:r>
          </a:p>
          <a:p>
            <a:r>
              <a:rPr lang="id-ID" sz="2400" dirty="0" smtClean="0"/>
              <a:t>1-3-5 = 28</a:t>
            </a:r>
            <a:endParaRPr lang="id-ID" sz="2400" dirty="0"/>
          </a:p>
        </p:txBody>
      </p:sp>
      <p:sp>
        <p:nvSpPr>
          <p:cNvPr id="5" name="Oval 4"/>
          <p:cNvSpPr/>
          <p:nvPr/>
        </p:nvSpPr>
        <p:spPr>
          <a:xfrm>
            <a:off x="0" y="2857496"/>
            <a:ext cx="1143008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1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5984" y="2285992"/>
            <a:ext cx="1143008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2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14678" y="4714884"/>
            <a:ext cx="1143008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3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29256" y="2643182"/>
            <a:ext cx="1143008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4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000992" y="3643314"/>
            <a:ext cx="1143008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5</a:t>
            </a:r>
            <a:endParaRPr lang="id-ID" sz="32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5"/>
            <a:endCxn id="7" idx="2"/>
          </p:cNvCxnSpPr>
          <p:nvPr/>
        </p:nvCxnSpPr>
        <p:spPr>
          <a:xfrm rot="16200000" flipH="1">
            <a:off x="1317997" y="3246831"/>
            <a:ext cx="1554302" cy="2239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6" idx="2"/>
          </p:cNvCxnSpPr>
          <p:nvPr/>
        </p:nvCxnSpPr>
        <p:spPr>
          <a:xfrm flipV="1">
            <a:off x="1143008" y="2714620"/>
            <a:ext cx="114297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6"/>
            <a:endCxn id="8" idx="2"/>
          </p:cNvCxnSpPr>
          <p:nvPr/>
        </p:nvCxnSpPr>
        <p:spPr>
          <a:xfrm>
            <a:off x="3428992" y="2714620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6"/>
            <a:endCxn id="8" idx="4"/>
          </p:cNvCxnSpPr>
          <p:nvPr/>
        </p:nvCxnSpPr>
        <p:spPr>
          <a:xfrm flipV="1">
            <a:off x="4357686" y="3500438"/>
            <a:ext cx="164307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9" idx="1"/>
          </p:cNvCxnSpPr>
          <p:nvPr/>
        </p:nvCxnSpPr>
        <p:spPr>
          <a:xfrm>
            <a:off x="6572264" y="3071810"/>
            <a:ext cx="1596118" cy="697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6"/>
            <a:endCxn id="9" idx="3"/>
          </p:cNvCxnSpPr>
          <p:nvPr/>
        </p:nvCxnSpPr>
        <p:spPr>
          <a:xfrm flipV="1">
            <a:off x="4357686" y="4375028"/>
            <a:ext cx="3810696" cy="7684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28728" y="228599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6</a:t>
            </a:r>
            <a:endParaRPr lang="id-ID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1928794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12</a:t>
            </a:r>
            <a:endParaRPr lang="id-ID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4000496" y="235743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13</a:t>
            </a:r>
            <a:endParaRPr lang="id-ID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7286644" y="292893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4</a:t>
            </a:r>
            <a:endParaRPr lang="id-ID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6143636" y="471488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16</a:t>
            </a:r>
            <a:endParaRPr lang="id-ID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357818" y="407194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5</a:t>
            </a:r>
            <a:endParaRPr lang="id-ID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8286744" y="450057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FF0000"/>
                </a:solidFill>
              </a:rPr>
              <a:t>28</a:t>
            </a:r>
            <a:endParaRPr lang="id-ID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214290"/>
            <a:ext cx="7354887" cy="1785950"/>
          </a:xfrm>
        </p:spPr>
        <p:txBody>
          <a:bodyPr/>
          <a:lstStyle/>
          <a:p>
            <a:r>
              <a:rPr lang="id-ID" dirty="0" smtClean="0"/>
              <a:t>Misalkan diketahui to, tm dan tp</a:t>
            </a:r>
          </a:p>
          <a:p>
            <a:r>
              <a:rPr lang="id-ID" dirty="0" smtClean="0"/>
              <a:t>Contoh aktivitas 1-3 = 3,12,21 berarti</a:t>
            </a:r>
          </a:p>
          <a:p>
            <a:pPr>
              <a:buNone/>
            </a:pPr>
            <a:r>
              <a:rPr lang="id-ID" dirty="0" smtClean="0"/>
              <a:t>	to=3; tm=12; tp=21   tp&gt;to</a:t>
            </a:r>
            <a:endParaRPr lang="id-ID" dirty="0"/>
          </a:p>
        </p:txBody>
      </p:sp>
      <p:sp>
        <p:nvSpPr>
          <p:cNvPr id="5" name="Oval 4"/>
          <p:cNvSpPr/>
          <p:nvPr/>
        </p:nvSpPr>
        <p:spPr>
          <a:xfrm>
            <a:off x="0" y="2857496"/>
            <a:ext cx="1143008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1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5984" y="2285992"/>
            <a:ext cx="1143008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2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14678" y="4714884"/>
            <a:ext cx="1143008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3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29256" y="2643182"/>
            <a:ext cx="1143008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4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000992" y="3643314"/>
            <a:ext cx="1143008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5</a:t>
            </a:r>
            <a:endParaRPr lang="id-ID" sz="32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5"/>
            <a:endCxn id="7" idx="2"/>
          </p:cNvCxnSpPr>
          <p:nvPr/>
        </p:nvCxnSpPr>
        <p:spPr>
          <a:xfrm rot="16200000" flipH="1">
            <a:off x="1317997" y="3246831"/>
            <a:ext cx="1554302" cy="2239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6" idx="2"/>
          </p:cNvCxnSpPr>
          <p:nvPr/>
        </p:nvCxnSpPr>
        <p:spPr>
          <a:xfrm flipV="1">
            <a:off x="1143008" y="2714620"/>
            <a:ext cx="114297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6"/>
            <a:endCxn id="8" idx="2"/>
          </p:cNvCxnSpPr>
          <p:nvPr/>
        </p:nvCxnSpPr>
        <p:spPr>
          <a:xfrm>
            <a:off x="3428992" y="2714620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6"/>
            <a:endCxn id="8" idx="4"/>
          </p:cNvCxnSpPr>
          <p:nvPr/>
        </p:nvCxnSpPr>
        <p:spPr>
          <a:xfrm flipV="1">
            <a:off x="4357686" y="3500438"/>
            <a:ext cx="164307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9" idx="1"/>
          </p:cNvCxnSpPr>
          <p:nvPr/>
        </p:nvCxnSpPr>
        <p:spPr>
          <a:xfrm>
            <a:off x="6572264" y="3071810"/>
            <a:ext cx="1596118" cy="697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6"/>
            <a:endCxn id="9" idx="3"/>
          </p:cNvCxnSpPr>
          <p:nvPr/>
        </p:nvCxnSpPr>
        <p:spPr>
          <a:xfrm flipV="1">
            <a:off x="4357686" y="4375028"/>
            <a:ext cx="3810696" cy="7684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71604" y="307181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6</a:t>
            </a:r>
            <a:endParaRPr lang="id-ID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1571604" y="450057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12</a:t>
            </a:r>
            <a:endParaRPr lang="id-ID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3929058" y="300037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13</a:t>
            </a:r>
            <a:endParaRPr lang="id-ID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6929454" y="3500438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4</a:t>
            </a:r>
            <a:endParaRPr lang="id-ID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6143636" y="471488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16</a:t>
            </a:r>
            <a:endParaRPr lang="id-ID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357818" y="407194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5</a:t>
            </a:r>
            <a:endParaRPr lang="id-ID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8286744" y="450057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FF0000"/>
                </a:solidFill>
              </a:rPr>
              <a:t>28</a:t>
            </a:r>
            <a:endParaRPr lang="id-ID" sz="2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2108744">
            <a:off x="1785918" y="385762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FF0000"/>
                </a:solidFill>
              </a:rPr>
              <a:t>3,12,21</a:t>
            </a:r>
            <a:endParaRPr lang="id-ID" sz="2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15008" y="421481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FF0000"/>
                </a:solidFill>
              </a:rPr>
              <a:t>6,15,30</a:t>
            </a:r>
            <a:endParaRPr lang="id-ID" sz="28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86182" y="221455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FF0000"/>
                </a:solidFill>
              </a:rPr>
              <a:t>5,14,17</a:t>
            </a:r>
            <a:endParaRPr lang="id-ID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0428223">
            <a:off x="857224" y="207167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FF0000"/>
                </a:solidFill>
              </a:rPr>
              <a:t>2,5,14</a:t>
            </a:r>
            <a:endParaRPr lang="id-ID" sz="2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9534984">
            <a:off x="4218862" y="3490355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FF0000"/>
                </a:solidFill>
              </a:rPr>
              <a:t>2,5,8</a:t>
            </a:r>
            <a:endParaRPr lang="id-ID" sz="28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1219074">
            <a:off x="6858016" y="271462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FF0000"/>
                </a:solidFill>
              </a:rPr>
              <a:t>1,4,7</a:t>
            </a:r>
            <a:endParaRPr lang="id-ID" sz="2800" dirty="0">
              <a:solidFill>
                <a:srgbClr val="FF0000"/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714348" y="5429264"/>
            <a:ext cx="8429652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 tidak diketahui tm</a:t>
            </a:r>
            <a:r>
              <a:rPr kumimoji="0" lang="id-ID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maka bisa digunakan durasi normal, misal aktivitas 1-2, jika tidak diketahui tm maka bisa menggunakan durasi “6”</a:t>
            </a:r>
            <a:endParaRPr kumimoji="0" lang="id-ID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Lihat aktivitas 1-3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</p:txBody>
      </p:sp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2" cstate="print"/>
          <a:srcRect l="4935" t="61250" r="69430" b="30000"/>
          <a:stretch>
            <a:fillRect/>
          </a:stretch>
        </p:blipFill>
        <p:spPr bwMode="auto">
          <a:xfrm>
            <a:off x="1071538" y="3000372"/>
            <a:ext cx="5429288" cy="10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5127" t="73241" r="76562" b="20278"/>
          <a:stretch>
            <a:fillRect/>
          </a:stretch>
        </p:blipFill>
        <p:spPr bwMode="auto">
          <a:xfrm>
            <a:off x="4429124" y="4500570"/>
            <a:ext cx="44776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 l="7324" t="69919" r="78973" b="20806"/>
          <a:stretch>
            <a:fillRect/>
          </a:stretch>
        </p:blipFill>
        <p:spPr bwMode="auto">
          <a:xfrm>
            <a:off x="1357290" y="1500174"/>
            <a:ext cx="3214710" cy="127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l="6620" t="64663" r="80450" b="24952"/>
          <a:stretch>
            <a:fillRect/>
          </a:stretch>
        </p:blipFill>
        <p:spPr bwMode="auto">
          <a:xfrm>
            <a:off x="1142976" y="4214818"/>
            <a:ext cx="2786082" cy="131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714480" y="5786454"/>
            <a:ext cx="71438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Mencari variance dengan mengkuadratkan nilai standar deviasi, misal S1=3 sehingga V1=9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20" y="0"/>
            <a:ext cx="8401080" cy="1143000"/>
          </a:xfrm>
        </p:spPr>
        <p:txBody>
          <a:bodyPr/>
          <a:lstStyle/>
          <a:p>
            <a:r>
              <a:rPr lang="id-ID" dirty="0" smtClean="0"/>
              <a:t>Rekapitulasi Jaringan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3" y="4714884"/>
            <a:ext cx="7354887" cy="1928826"/>
          </a:xfrm>
        </p:spPr>
        <p:txBody>
          <a:bodyPr/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</p:txBody>
      </p:sp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2" cstate="print"/>
          <a:srcRect l="8789" t="40000" r="33349" b="18750"/>
          <a:stretch>
            <a:fillRect/>
          </a:stretch>
        </p:blipFill>
        <p:spPr bwMode="auto">
          <a:xfrm>
            <a:off x="0" y="1071546"/>
            <a:ext cx="9063967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071538" y="5072074"/>
            <a:ext cx="7000924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The higher the standard deviation, the greater the uncertainty that the project will be completed on the due date.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642918"/>
            <a:ext cx="7354887" cy="1143000"/>
          </a:xfrm>
        </p:spPr>
        <p:txBody>
          <a:bodyPr/>
          <a:lstStyle/>
          <a:p>
            <a:r>
              <a:rPr lang="id-ID" dirty="0" smtClean="0"/>
              <a:t>Apa yang didapat dari rekapitulasi data jaringan proyek?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2714620"/>
            <a:ext cx="7354887" cy="3714776"/>
          </a:xfrm>
        </p:spPr>
        <p:txBody>
          <a:bodyPr/>
          <a:lstStyle/>
          <a:p>
            <a:r>
              <a:rPr lang="id-ID" dirty="0" smtClean="0"/>
              <a:t>Kita bisa menghitung probability durasi proyek terselesaikan dengan melihat </a:t>
            </a:r>
            <a:r>
              <a:rPr lang="id-ID" b="1" dirty="0" smtClean="0"/>
              <a:t>dari  aktivitas yang lintasan kritis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796" y="285728"/>
            <a:ext cx="8258204" cy="1143000"/>
          </a:xfrm>
        </p:spPr>
        <p:txBody>
          <a:bodyPr/>
          <a:lstStyle/>
          <a:p>
            <a:r>
              <a:rPr lang="id-ID" dirty="0" smtClean="0"/>
              <a:t>Langkah mencari probabilitas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3" y="1600200"/>
            <a:ext cx="7812087" cy="4900634"/>
          </a:xfrm>
        </p:spPr>
        <p:txBody>
          <a:bodyPr/>
          <a:lstStyle/>
          <a:p>
            <a:pPr>
              <a:buNone/>
            </a:pPr>
            <a:r>
              <a:rPr lang="id-ID" sz="2400" b="1" dirty="0" smtClean="0"/>
              <a:t>Khusus untuk mencari probabilitas </a:t>
            </a:r>
            <a:r>
              <a:rPr lang="id-ID" sz="2400" b="1" i="1" dirty="0" smtClean="0"/>
              <a:t>durasi proyek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cari aktivitas lintasan kritis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cari te dan v (v didapat dari s dikuadratkan)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Jumlahkan te  dan v masing-masing aktivitas lintasan kritis untuk mencari Te dan Vp ! (ingat te ≠ Te dan v  ≠  Vp)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Hitung  standar deviasi proyek dengan √Vp sehingga penyimpangan umur proyek merupakan Te ± √Vp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Hitung probabilitas menggunakan pendekatan distribusi normal  dengan rumus :</a:t>
            </a:r>
          </a:p>
          <a:p>
            <a:pPr lvl="1"/>
            <a:endParaRPr lang="id-ID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3" y="2857496"/>
            <a:ext cx="7354887" cy="3268667"/>
          </a:xfrm>
        </p:spPr>
        <p:txBody>
          <a:bodyPr/>
          <a:lstStyle/>
          <a:p>
            <a:r>
              <a:rPr lang="id-ID" dirty="0" smtClean="0"/>
              <a:t>Z= probabilitas durasi</a:t>
            </a:r>
          </a:p>
          <a:p>
            <a:r>
              <a:rPr lang="id-ID" dirty="0" smtClean="0"/>
              <a:t>Ts= durasi proyek terjadwal </a:t>
            </a:r>
          </a:p>
          <a:p>
            <a:pPr>
              <a:buNone/>
            </a:pPr>
            <a:r>
              <a:rPr lang="id-ID" dirty="0" smtClean="0"/>
              <a:t>	(Te ± √Vp )</a:t>
            </a:r>
          </a:p>
          <a:p>
            <a:r>
              <a:rPr lang="id-ID" dirty="0" smtClean="0"/>
              <a:t>Te= durasi waktu expected jalur kritis</a:t>
            </a:r>
          </a:p>
          <a:p>
            <a:r>
              <a:rPr lang="id-ID" dirty="0" smtClean="0"/>
              <a:t>Vp=variansi durasi proyek jalur kritis</a:t>
            </a:r>
            <a:endParaRPr lang="id-ID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785794"/>
            <a:ext cx="3486724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Tabel distribusi normal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1913" y="1600200"/>
          <a:ext cx="735488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8722"/>
                <a:gridCol w="1838722"/>
                <a:gridCol w="1838722"/>
                <a:gridCol w="183872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Nilai 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Probabilitas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Nilai 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Probabilitas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-2,0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0,02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-2,0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0,98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-1,5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0,07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+1,5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0,93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-1,0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+1,0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0,84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-0,7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0,24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+0,7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0,76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-0,5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0,31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+0,5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0,69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-0,3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0,38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+0,3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0,62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-0,1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0,36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+0,1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0,54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728" y="4929198"/>
            <a:ext cx="700092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Karena mencari expected time mengikuti kaidah distribusi normal maka probabilitas dapat dicari dengan menggunakan distribusi normal</a:t>
            </a:r>
            <a:endParaRPr lang="id-ID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Evaluation and Review Technique </a:t>
            </a:r>
            <a:endParaRPr lang="id-ID" dirty="0" smtClean="0"/>
          </a:p>
          <a:p>
            <a:r>
              <a:rPr lang="id-ID" dirty="0" smtClean="0"/>
              <a:t>pertama kali digunakan dalam proyek Sistem Rudal Polaris di Angkatan Laut Amerika Serikat untuk mengatur program misil</a:t>
            </a:r>
          </a:p>
          <a:p>
            <a:r>
              <a:rPr lang="id-ID" dirty="0" smtClean="0"/>
              <a:t>salah satu metode yang menggunakan jaringan kerja (network)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id-ID" sz="3600" dirty="0" smtClean="0"/>
              <a:t>Kembali ke Rekapitulasi Jaringan Proyek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3" y="4714884"/>
            <a:ext cx="7354887" cy="1928826"/>
          </a:xfrm>
        </p:spPr>
        <p:txBody>
          <a:bodyPr/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</p:txBody>
      </p:sp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2" cstate="print"/>
          <a:srcRect l="8789" t="40000" r="33349" b="18750"/>
          <a:stretch>
            <a:fillRect/>
          </a:stretch>
        </p:blipFill>
        <p:spPr bwMode="auto">
          <a:xfrm>
            <a:off x="0" y="1071546"/>
            <a:ext cx="9063967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071538" y="5072074"/>
            <a:ext cx="8072462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id-ID" sz="2400" dirty="0" smtClean="0"/>
              <a:t>Durasi proyek (Te) atau expected time= 28 minggu, </a:t>
            </a:r>
          </a:p>
          <a:p>
            <a:r>
              <a:rPr lang="id-ID" sz="2400" dirty="0" smtClean="0"/>
              <a:t>Variansi proyek = 9+ 16 = 25</a:t>
            </a:r>
          </a:p>
          <a:p>
            <a:r>
              <a:rPr lang="id-ID" sz="2400" dirty="0" smtClean="0"/>
              <a:t>Standar deviasi = √25= 5</a:t>
            </a:r>
          </a:p>
          <a:p>
            <a:r>
              <a:rPr lang="id-ID" sz="2400" dirty="0" smtClean="0"/>
              <a:t>Jadi proyek = 28±5 </a:t>
            </a:r>
            <a:r>
              <a:rPr lang="id-ID" sz="2400" dirty="0" smtClean="0">
                <a:sym typeface="Wingdings" pitchFamily="2" charset="2"/>
              </a:rPr>
              <a:t> 23 sampai 33 minggu</a:t>
            </a:r>
            <a:endParaRPr lang="id-ID" sz="2400" dirty="0"/>
          </a:p>
        </p:txBody>
      </p:sp>
      <p:sp>
        <p:nvSpPr>
          <p:cNvPr id="6" name="Rectangle 5"/>
          <p:cNvSpPr/>
          <p:nvPr/>
        </p:nvSpPr>
        <p:spPr>
          <a:xfrm>
            <a:off x="8215338" y="1214422"/>
            <a:ext cx="928662" cy="1357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000364" y="1214422"/>
            <a:ext cx="928694" cy="1357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2857488" y="257174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jumlahkan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7858116" y="250030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jumlahkan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Probabilitas Proyek selesai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Durasi pRoyek terjadwal 28±5</a:t>
            </a:r>
          </a:p>
          <a:p>
            <a:r>
              <a:rPr lang="id-ID" dirty="0" smtClean="0"/>
              <a:t>Misalkan  waktu selesai proyek </a:t>
            </a:r>
            <a:r>
              <a:rPr lang="id-ID" dirty="0" smtClean="0"/>
              <a:t>23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Z= 23-28/5 = -5/5 = -1</a:t>
            </a:r>
          </a:p>
          <a:p>
            <a:r>
              <a:rPr lang="id-ID" dirty="0" smtClean="0"/>
              <a:t>Nilai Z untuk -1 = 0,16</a:t>
            </a:r>
          </a:p>
          <a:p>
            <a:pPr>
              <a:buNone/>
            </a:pPr>
            <a:r>
              <a:rPr lang="id-ID" dirty="0" smtClean="0"/>
              <a:t>	probabilitas terselesainya proyek  dam waktu 23 hari hanya 16%</a:t>
            </a:r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857496"/>
            <a:ext cx="1785950" cy="987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 cstate="print"/>
          <a:srcRect l="5859" t="37500" r="34082" b="8750"/>
          <a:stretch>
            <a:fillRect/>
          </a:stretch>
        </p:blipFill>
        <p:spPr bwMode="auto">
          <a:xfrm>
            <a:off x="-116326" y="1000107"/>
            <a:ext cx="9260326" cy="48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Probabilitas Proyek selesai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Misalkan  waktu selesai proyek 33</a:t>
            </a:r>
          </a:p>
          <a:p>
            <a:r>
              <a:rPr lang="id-ID" dirty="0" smtClean="0"/>
              <a:t>Z= 33-28/5= 1</a:t>
            </a:r>
          </a:p>
          <a:p>
            <a:r>
              <a:rPr lang="id-ID" dirty="0" smtClean="0"/>
              <a:t>Nlilai Z= +1  adalah 0.84134</a:t>
            </a:r>
          </a:p>
          <a:p>
            <a:pPr>
              <a:buNone/>
            </a:pPr>
            <a:r>
              <a:rPr lang="id-ID" dirty="0" smtClean="0"/>
              <a:t>	probabilitas terselesainya proyek  dam waktu 33 hari hanya 84,134 %</a:t>
            </a:r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2" cstate="print"/>
          <a:srcRect l="7324" t="33750" r="36279" b="13750"/>
          <a:stretch>
            <a:fillRect/>
          </a:stretch>
        </p:blipFill>
        <p:spPr bwMode="auto">
          <a:xfrm>
            <a:off x="-1" y="1357297"/>
            <a:ext cx="9144001" cy="49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Kesimpulan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probabilitas terselesainya proyek  dam waktu 33 hari hanya 84,134 % yang dipilih karena probabilitasnya besar dibandingkan dengan proyek 23 hari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Sumber case study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/>
              <a:t>Wiest, Jerome D., and Levy, Ferdinand K., A Management Guide to PERT/CPM, New Delhi: Prentice-Hall of India Private Limited, 1974 </a:t>
            </a:r>
          </a:p>
          <a:p>
            <a:r>
              <a:rPr lang="id-ID" sz="2400" dirty="0" smtClean="0"/>
              <a:t>Render, Barry and Stair Jr., Ralph M. - Quantitative Analysis for Management, Massachusetts: Allyn &amp; Bacon Inc., 1982, pp. 525-563 </a:t>
            </a:r>
          </a:p>
          <a:p>
            <a:r>
              <a:rPr lang="id-ID" sz="2400" dirty="0" smtClean="0"/>
              <a:t>Freund, John E., Modern Elementary Statistics, New Delhi: Prentice-Hall of India Private Limited, 1979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PERT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 mengurangi adanya penundaan, maupun gangguan produksi,</a:t>
            </a:r>
          </a:p>
          <a:p>
            <a:r>
              <a:rPr lang="id-ID" dirty="0" smtClean="0"/>
              <a:t> mengkoordinasikan berbagai bagian suatu pekerjaan secara menyeluruh </a:t>
            </a:r>
          </a:p>
          <a:p>
            <a:r>
              <a:rPr lang="id-ID" dirty="0" smtClean="0"/>
              <a:t>mempercepat selesainya proyek</a:t>
            </a:r>
          </a:p>
          <a:p>
            <a:r>
              <a:rPr lang="sv-SE" dirty="0" smtClean="0"/>
              <a:t> memungkinkan dihasilkannya suatu pekerjaan yang terkendali dan teratur, </a:t>
            </a: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 Utama PERT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31913" y="1600201"/>
          <a:ext cx="5526103" cy="3900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86578" y="2643182"/>
            <a:ext cx="2214546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Menghitung waktu</a:t>
            </a:r>
          </a:p>
          <a:p>
            <a:pPr algn="ctr"/>
            <a:r>
              <a:rPr lang="id-ID" sz="2800" dirty="0" smtClean="0"/>
              <a:t>Expected time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z="2800" b="1" dirty="0" smtClean="0"/>
              <a:t>to = waktu minimum </a:t>
            </a:r>
            <a:r>
              <a:rPr lang="id-ID" sz="2800" dirty="0" smtClean="0"/>
              <a:t>dari suatu kegiatan, di mana segala sesuatu akan berjalan baik, sangat kecil kemungkinan kegiatan selesai sebelum waktu ini. </a:t>
            </a:r>
          </a:p>
          <a:p>
            <a:pPr lvl="0"/>
            <a:r>
              <a:rPr lang="id-ID" sz="2800" b="1" dirty="0" smtClean="0"/>
              <a:t>tm= waktu normal </a:t>
            </a:r>
            <a:r>
              <a:rPr lang="id-ID" sz="2800" dirty="0" smtClean="0"/>
              <a:t>untuk menyelesaikan kegiatan. Waktu ini paling sering terjadi seandainya kegiatannya bisa diulang. </a:t>
            </a:r>
          </a:p>
          <a:p>
            <a:pPr lvl="0"/>
            <a:r>
              <a:rPr lang="id-ID" sz="2800" b="1" dirty="0" smtClean="0"/>
              <a:t>tp= waktu maksimal </a:t>
            </a:r>
            <a:r>
              <a:rPr lang="id-ID" sz="2800" dirty="0" smtClean="0"/>
              <a:t>yang diperlukan suatu kegiatan, situasi ini terjadi bila nasib buruk terjadi. </a:t>
            </a:r>
          </a:p>
          <a:p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Rumus Mencari Expected Time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sz="2800" dirty="0" err="1" smtClean="0"/>
              <a:t>t</a:t>
            </a:r>
            <a:r>
              <a:rPr lang="en-US" sz="2800" baseline="-25000" dirty="0" err="1" smtClean="0"/>
              <a:t>e</a:t>
            </a:r>
            <a:r>
              <a:rPr lang="en-US" sz="2800" dirty="0" smtClean="0"/>
              <a:t> is the Expected time</a:t>
            </a:r>
            <a:endParaRPr lang="id-ID" sz="2800" dirty="0" smtClean="0"/>
          </a:p>
          <a:p>
            <a:r>
              <a:rPr lang="en-US" sz="2800" dirty="0" smtClean="0"/>
              <a:t>t</a:t>
            </a:r>
            <a:r>
              <a:rPr lang="en-US" sz="2800" baseline="-25000" dirty="0" smtClean="0"/>
              <a:t>o</a:t>
            </a:r>
            <a:r>
              <a:rPr lang="en-US" sz="2800" dirty="0" smtClean="0"/>
              <a:t> is the Optimistic time</a:t>
            </a:r>
            <a:endParaRPr lang="id-ID" sz="2800" dirty="0" smtClean="0"/>
          </a:p>
          <a:p>
            <a:r>
              <a:rPr lang="en-US" sz="2800" dirty="0" smtClean="0"/>
              <a:t>t</a:t>
            </a:r>
            <a:r>
              <a:rPr lang="en-US" sz="2800" baseline="-25000" dirty="0" smtClean="0"/>
              <a:t>m</a:t>
            </a:r>
            <a:r>
              <a:rPr lang="en-US" sz="2800" dirty="0" smtClean="0"/>
              <a:t> is the most probable activity time </a:t>
            </a:r>
            <a:endParaRPr lang="id-ID" sz="2800" dirty="0" smtClean="0"/>
          </a:p>
          <a:p>
            <a:r>
              <a:rPr lang="en-US" sz="2800" dirty="0" err="1" smtClean="0"/>
              <a:t>t</a:t>
            </a:r>
            <a:r>
              <a:rPr lang="en-US" sz="2800" baseline="-25000" dirty="0" err="1" smtClean="0"/>
              <a:t>p</a:t>
            </a:r>
            <a:r>
              <a:rPr lang="en-US" sz="2800" dirty="0" smtClean="0"/>
              <a:t> is the Pessimistic </a:t>
            </a:r>
            <a:r>
              <a:rPr lang="en-US" sz="2800" dirty="0" smtClean="0"/>
              <a:t>time</a:t>
            </a:r>
            <a:endParaRPr lang="id-ID" sz="2800" dirty="0" smtClean="0"/>
          </a:p>
          <a:p>
            <a:r>
              <a:rPr lang="id-ID" sz="2800" dirty="0" smtClean="0"/>
              <a:t>S= standard deviation</a:t>
            </a:r>
            <a:endParaRPr lang="id-ID" sz="2800" dirty="0" smtClean="0"/>
          </a:p>
          <a:p>
            <a:r>
              <a:rPr lang="en-US" sz="2800" dirty="0" smtClean="0"/>
              <a:t>The Variance is the Square of the Standard Deviation.</a:t>
            </a:r>
            <a:endParaRPr lang="id-ID" sz="2800" dirty="0" smtClean="0"/>
          </a:p>
          <a:p>
            <a:endParaRPr lang="en-US" sz="2800" dirty="0" smtClean="0"/>
          </a:p>
        </p:txBody>
      </p:sp>
      <p:pic>
        <p:nvPicPr>
          <p:cNvPr id="115715" name="Picture 3"/>
          <p:cNvPicPr>
            <a:picLocks noChangeAspect="1" noChangeArrowheads="1"/>
          </p:cNvPicPr>
          <p:nvPr/>
        </p:nvPicPr>
        <p:blipFill>
          <a:blip r:embed="rId2" cstate="print"/>
          <a:srcRect l="7324" t="69919" r="78973" b="20806"/>
          <a:stretch>
            <a:fillRect/>
          </a:stretch>
        </p:blipFill>
        <p:spPr bwMode="auto">
          <a:xfrm>
            <a:off x="1071538" y="1500174"/>
            <a:ext cx="414340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6620" t="64663" r="80450" b="24952"/>
          <a:stretch>
            <a:fillRect/>
          </a:stretch>
        </p:blipFill>
        <p:spPr bwMode="auto">
          <a:xfrm>
            <a:off x="5214942" y="1428736"/>
            <a:ext cx="364333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Expected Time te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semakin jauh selisih antara </a:t>
            </a:r>
            <a:r>
              <a:rPr lang="id-ID" i="1" dirty="0" smtClean="0"/>
              <a:t>to</a:t>
            </a:r>
            <a:r>
              <a:rPr lang="id-ID" dirty="0" smtClean="0"/>
              <a:t> dan  </a:t>
            </a:r>
            <a:r>
              <a:rPr lang="id-ID" i="1" dirty="0" smtClean="0"/>
              <a:t>tp </a:t>
            </a:r>
            <a:r>
              <a:rPr lang="id-ID" dirty="0" smtClean="0"/>
              <a:t>semakin besar distribusinya dan semakin besar peluang waktu aktual pelaksanaan kegiatan secara signifikan berbeda dari waktu yang diharapkan te, begitu juga berlaku sebaliknya</a:t>
            </a:r>
          </a:p>
          <a:p>
            <a:r>
              <a:rPr lang="id-ID" smtClean="0"/>
              <a:t>Menggunakan dsitribusi beta, dan normal untuk mencari probabilitas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Hubungan te dengan Variance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Semakin besar nilai v, semakin kecil te bisa dipercaya,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semakin tinggi kemungkinan kegiatan yang bersangkutan selesai lebih awal atau lebih lambat dari pada te</a:t>
            </a:r>
          </a:p>
        </p:txBody>
      </p:sp>
      <p:sp>
        <p:nvSpPr>
          <p:cNvPr id="5" name="Down Arrow 4"/>
          <p:cNvSpPr/>
          <p:nvPr/>
        </p:nvSpPr>
        <p:spPr>
          <a:xfrm>
            <a:off x="4286248" y="2786058"/>
            <a:ext cx="128588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dirty="0" smtClean="0"/>
              <a:t>Hubungan te dengan </a:t>
            </a:r>
            <a:br>
              <a:rPr lang="id-ID" sz="3600" dirty="0" smtClean="0"/>
            </a:br>
            <a:r>
              <a:rPr lang="id-ID" sz="3600" dirty="0" smtClean="0"/>
              <a:t>Lintasan Kritis (LK)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Te = ∑ LK t</a:t>
            </a:r>
            <a:r>
              <a:rPr lang="id-ID" baseline="-25000" dirty="0" smtClean="0"/>
              <a:t>e</a:t>
            </a:r>
          </a:p>
          <a:p>
            <a:r>
              <a:rPr lang="id-ID" dirty="0" smtClean="0"/>
              <a:t>Vp = ∑ LK v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Te= adalah umur proyek</a:t>
            </a:r>
          </a:p>
          <a:p>
            <a:pPr>
              <a:buNone/>
            </a:pPr>
            <a:r>
              <a:rPr lang="id-ID" dirty="0" smtClean="0"/>
              <a:t>Vp= variansi umur proyek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plakmerah">
  <a:themeElements>
    <a:clrScheme name="Default Design 16">
      <a:dk1>
        <a:srgbClr val="000000"/>
      </a:dk1>
      <a:lt1>
        <a:srgbClr val="FFFFFF"/>
      </a:lt1>
      <a:dk2>
        <a:srgbClr val="000099"/>
      </a:dk2>
      <a:lt2>
        <a:srgbClr val="808080"/>
      </a:lt2>
      <a:accent1>
        <a:srgbClr val="FB6346"/>
      </a:accent1>
      <a:accent2>
        <a:srgbClr val="FB9F86"/>
      </a:accent2>
      <a:accent3>
        <a:srgbClr val="FFFFFF"/>
      </a:accent3>
      <a:accent4>
        <a:srgbClr val="000000"/>
      </a:accent4>
      <a:accent5>
        <a:srgbClr val="FDB7B0"/>
      </a:accent5>
      <a:accent6>
        <a:srgbClr val="E39079"/>
      </a:accent6>
      <a:hlink>
        <a:srgbClr val="4F70B1"/>
      </a:hlink>
      <a:folHlink>
        <a:srgbClr val="8BA5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B6346"/>
        </a:accent1>
        <a:accent2>
          <a:srgbClr val="FB9F86"/>
        </a:accent2>
        <a:accent3>
          <a:srgbClr val="FFFFFF"/>
        </a:accent3>
        <a:accent4>
          <a:srgbClr val="000000"/>
        </a:accent4>
        <a:accent5>
          <a:srgbClr val="FDB7B0"/>
        </a:accent5>
        <a:accent6>
          <a:srgbClr val="E3907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B6346"/>
        </a:accent1>
        <a:accent2>
          <a:srgbClr val="FB9F86"/>
        </a:accent2>
        <a:accent3>
          <a:srgbClr val="FFFFFF"/>
        </a:accent3>
        <a:accent4>
          <a:srgbClr val="000000"/>
        </a:accent4>
        <a:accent5>
          <a:srgbClr val="FDB7B0"/>
        </a:accent5>
        <a:accent6>
          <a:srgbClr val="E39079"/>
        </a:accent6>
        <a:hlink>
          <a:srgbClr val="FF3300"/>
        </a:hlink>
        <a:folHlink>
          <a:srgbClr val="FF52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FB6346"/>
        </a:accent1>
        <a:accent2>
          <a:srgbClr val="FB9F86"/>
        </a:accent2>
        <a:accent3>
          <a:srgbClr val="FFFFFF"/>
        </a:accent3>
        <a:accent4>
          <a:srgbClr val="000000"/>
        </a:accent4>
        <a:accent5>
          <a:srgbClr val="FDB7B0"/>
        </a:accent5>
        <a:accent6>
          <a:srgbClr val="E39079"/>
        </a:accent6>
        <a:hlink>
          <a:srgbClr val="FF3300"/>
        </a:hlink>
        <a:folHlink>
          <a:srgbClr val="FF52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FB6346"/>
        </a:accent1>
        <a:accent2>
          <a:srgbClr val="FB9F86"/>
        </a:accent2>
        <a:accent3>
          <a:srgbClr val="FFFFFF"/>
        </a:accent3>
        <a:accent4>
          <a:srgbClr val="000000"/>
        </a:accent4>
        <a:accent5>
          <a:srgbClr val="FDB7B0"/>
        </a:accent5>
        <a:accent6>
          <a:srgbClr val="E39079"/>
        </a:accent6>
        <a:hlink>
          <a:srgbClr val="4F70B1"/>
        </a:hlink>
        <a:folHlink>
          <a:srgbClr val="8BA5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taplakmerah</Template>
  <TotalTime>190</TotalTime>
  <Words>843</Words>
  <Application>Microsoft Office PowerPoint</Application>
  <PresentationFormat>On-screen Show (4:3)</PresentationFormat>
  <Paragraphs>210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taplakmerah</vt:lpstr>
      <vt:lpstr>PERT</vt:lpstr>
      <vt:lpstr>PERT</vt:lpstr>
      <vt:lpstr>Fungsi PERT</vt:lpstr>
      <vt:lpstr>Ciri Utama PERT</vt:lpstr>
      <vt:lpstr>Slide 5</vt:lpstr>
      <vt:lpstr>Rumus Mencari Expected Time</vt:lpstr>
      <vt:lpstr>Expected Time te</vt:lpstr>
      <vt:lpstr>Hubungan te dengan Variance</vt:lpstr>
      <vt:lpstr>Hubungan te dengan  Lintasan Kritis (LK)</vt:lpstr>
      <vt:lpstr>Contoh Soal</vt:lpstr>
      <vt:lpstr>Slide 11</vt:lpstr>
      <vt:lpstr>Slide 12</vt:lpstr>
      <vt:lpstr>Slide 13</vt:lpstr>
      <vt:lpstr>Lihat aktivitas 1-3</vt:lpstr>
      <vt:lpstr>Rekapitulasi Jaringan Proyek</vt:lpstr>
      <vt:lpstr>Apa yang didapat dari rekapitulasi data jaringan proyek?</vt:lpstr>
      <vt:lpstr>Langkah mencari probabilitas</vt:lpstr>
      <vt:lpstr>Slide 18</vt:lpstr>
      <vt:lpstr>Tabel distribusi normal</vt:lpstr>
      <vt:lpstr>Kembali ke Rekapitulasi Jaringan Proyek</vt:lpstr>
      <vt:lpstr>Probabilitas Proyek selesai</vt:lpstr>
      <vt:lpstr>Slide 22</vt:lpstr>
      <vt:lpstr>Probabilitas Proyek selesai</vt:lpstr>
      <vt:lpstr>Slide 24</vt:lpstr>
      <vt:lpstr>Kesimpulan</vt:lpstr>
      <vt:lpstr>Sumber case study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</dc:title>
  <dc:creator>Lenovo</dc:creator>
  <cp:lastModifiedBy>Lenovo</cp:lastModifiedBy>
  <cp:revision>9</cp:revision>
  <dcterms:created xsi:type="dcterms:W3CDTF">2011-03-06T01:15:10Z</dcterms:created>
  <dcterms:modified xsi:type="dcterms:W3CDTF">2012-10-11T22:21:10Z</dcterms:modified>
</cp:coreProperties>
</file>