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304" r:id="rId2"/>
    <p:sldId id="324" r:id="rId3"/>
    <p:sldId id="312" r:id="rId4"/>
    <p:sldId id="313" r:id="rId5"/>
    <p:sldId id="314" r:id="rId6"/>
    <p:sldId id="323" r:id="rId7"/>
    <p:sldId id="305" r:id="rId8"/>
    <p:sldId id="306" r:id="rId9"/>
    <p:sldId id="310" r:id="rId10"/>
    <p:sldId id="311" r:id="rId11"/>
    <p:sldId id="315" r:id="rId12"/>
    <p:sldId id="325" r:id="rId13"/>
    <p:sldId id="326" r:id="rId14"/>
    <p:sldId id="317" r:id="rId15"/>
    <p:sldId id="307" r:id="rId16"/>
    <p:sldId id="318" r:id="rId17"/>
    <p:sldId id="286" r:id="rId18"/>
    <p:sldId id="308" r:id="rId19"/>
    <p:sldId id="320" r:id="rId20"/>
    <p:sldId id="319" r:id="rId21"/>
    <p:sldId id="321" r:id="rId22"/>
    <p:sldId id="309" r:id="rId23"/>
    <p:sldId id="32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92027" autoAdjust="0"/>
  </p:normalViewPr>
  <p:slideViewPr>
    <p:cSldViewPr>
      <p:cViewPr>
        <p:scale>
          <a:sx n="50" d="100"/>
          <a:sy n="50" d="100"/>
        </p:scale>
        <p:origin x="-8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9EE8D-B17E-4B38-8AE8-80ECE1BEEF03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D5A2B-8955-4016-8B66-2E6CD6C4D4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629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B3D406-FDA6-4BA3-ACCC-E97B1E71CD6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5D505-FA0E-4572-A185-D5BEB759DE11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C199D-A82F-402B-AE8C-02C350E348B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44B736-0A64-4009-8B6D-C4CA33A79B78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5D505-FA0E-4572-A185-D5BEB759DE1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5D505-FA0E-4572-A185-D5BEB759DE11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5D505-FA0E-4572-A185-D5BEB759DE11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61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63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4303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204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01436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7601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3304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42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98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883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72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780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710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962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353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759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47F3C-8331-4CFF-9640-5EC65487121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95C79C-45CA-451C-83C2-FAC6AE620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8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Project Stakeholder Management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PMI (2013), Schwalbe (2013)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Calibri" pitchFamily="34" charset="0"/>
              </a:rPr>
              <a:t>Output of Identify Stakeholder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305800" cy="457200"/>
          </a:xfrm>
        </p:spPr>
        <p:txBody>
          <a:bodyPr/>
          <a:lstStyle/>
          <a:p>
            <a:r>
              <a:rPr lang="en-US" b="1" smtClean="0">
                <a:latin typeface="Arial Narrow" pitchFamily="34" charset="0"/>
              </a:rPr>
              <a:t>Stakeholder Register </a:t>
            </a:r>
          </a:p>
          <a:p>
            <a:endParaRPr lang="en-US" smtClean="0">
              <a:latin typeface="Arial Narrow" pitchFamily="34" charset="0"/>
            </a:endParaRPr>
          </a:p>
          <a:p>
            <a:endParaRPr lang="en-US" sz="2400" smtClean="0">
              <a:latin typeface="Arial Narrow" pitchFamily="34" charset="0"/>
            </a:endParaRPr>
          </a:p>
          <a:p>
            <a:endParaRPr lang="en-US" sz="2400" smtClean="0">
              <a:latin typeface="Arial Narrow" pitchFamily="34" charset="0"/>
            </a:endParaRPr>
          </a:p>
          <a:p>
            <a:pPr>
              <a:buFontTx/>
              <a:buNone/>
            </a:pPr>
            <a:endParaRPr lang="en-US" sz="2400" smtClean="0">
              <a:latin typeface="Arial Narrow" pitchFamily="34" charset="0"/>
            </a:endParaRPr>
          </a:p>
          <a:p>
            <a:pPr lvl="1">
              <a:buFontTx/>
              <a:buNone/>
            </a:pPr>
            <a:endParaRPr lang="en-US" sz="3600" smtClean="0">
              <a:latin typeface="Arial Narrow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5029200"/>
          <a:ext cx="7620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05000"/>
                <a:gridCol w="18288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Stakeholder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Stakeholder interest(s)  in the project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Assessment of impact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Potential strategies for gaining support or reducing obstacles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771650"/>
          <a:ext cx="8762998" cy="127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784926"/>
                <a:gridCol w="547034"/>
                <a:gridCol w="976695"/>
                <a:gridCol w="947351"/>
                <a:gridCol w="631568"/>
                <a:gridCol w="868405"/>
                <a:gridCol w="1263821"/>
                <a:gridCol w="1066800"/>
                <a:gridCol w="1142999"/>
              </a:tblGrid>
              <a:tr h="6064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Name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Contact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 Information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Role in Project</a:t>
                      </a: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Department/</a:t>
                      </a:r>
                    </a:p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Supervisor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Company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Impact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Influence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Main expectations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Attitude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 about the project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Major requirement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88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96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" y="3276600"/>
            <a:ext cx="8305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7663" indent="-347663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Stakeholder Management Strategy</a:t>
            </a:r>
          </a:p>
          <a:p>
            <a:pPr marL="804863" lvl="1" indent="-347663">
              <a:buFontTx/>
              <a:buChar char="-"/>
              <a:defRPr/>
            </a:pPr>
            <a:r>
              <a:rPr lang="en-US" b="1" dirty="0">
                <a:solidFill>
                  <a:srgbClr val="FF0000"/>
                </a:solidFill>
                <a:latin typeface="Arial Narrow" pitchFamily="34" charset="0"/>
              </a:rPr>
              <a:t>Defines an approach to </a:t>
            </a:r>
            <a:r>
              <a:rPr lang="en-US" dirty="0">
                <a:latin typeface="Arial Narrow" pitchFamily="34" charset="0"/>
              </a:rPr>
              <a:t>increase the support and minimize negative impacts of stakeholder.</a:t>
            </a:r>
          </a:p>
          <a:p>
            <a:pPr marL="804863" lvl="1" indent="-347663">
              <a:buFontTx/>
              <a:buChar char="-"/>
              <a:defRPr/>
            </a:pPr>
            <a:r>
              <a:rPr lang="en-US" dirty="0">
                <a:latin typeface="Arial Narrow" pitchFamily="34" charset="0"/>
              </a:rPr>
              <a:t>The information could be too sensitive to be shared.</a:t>
            </a:r>
          </a:p>
          <a:p>
            <a:pPr marL="804863" lvl="1" indent="-347663">
              <a:buFontTx/>
              <a:buChar char="-"/>
              <a:defRPr/>
            </a:pPr>
            <a:r>
              <a:rPr lang="en-US" dirty="0">
                <a:latin typeface="Arial Narrow" pitchFamily="34" charset="0"/>
              </a:rPr>
              <a:t>A common way of representing is by using a stakeholder analysis matrix.</a:t>
            </a:r>
            <a:endParaRPr lang="en-US" sz="2400" b="0" kern="0" dirty="0">
              <a:latin typeface="Arial Narrow" pitchFamily="34" charset="0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3600" b="0" kern="0" dirty="0"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Stakeholder register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1571612"/>
            <a:ext cx="884621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Salience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 descr="http://3.bp.blogspot.com/-EkAFMPKVUk4/UNI6UD9jhaI/AAAAAAAAAKI/a_t78DIW3xg/s1600/Stakeholder_SalienceModel_1.png"/>
          <p:cNvPicPr>
            <a:picLocks noChangeAspect="1" noChangeArrowheads="1"/>
          </p:cNvPicPr>
          <p:nvPr/>
        </p:nvPicPr>
        <p:blipFill>
          <a:blip r:embed="rId2" cstate="print"/>
          <a:srcRect t="4753"/>
          <a:stretch>
            <a:fillRect/>
          </a:stretch>
        </p:blipFill>
        <p:spPr bwMode="auto">
          <a:xfrm>
            <a:off x="428596" y="1571612"/>
            <a:ext cx="7215206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punjabtimes.com/virk/salience_mod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-1"/>
            <a:ext cx="5786446" cy="3857631"/>
          </a:xfrm>
          <a:prstGeom prst="rect">
            <a:avLst/>
          </a:prstGeom>
          <a:noFill/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4000504"/>
            <a:ext cx="4572032" cy="2706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 l="8333" b="12233"/>
          <a:stretch>
            <a:fillRect/>
          </a:stretch>
        </p:blipFill>
        <p:spPr bwMode="auto">
          <a:xfrm>
            <a:off x="500034" y="2928910"/>
            <a:ext cx="392906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Say no to “stakeholder”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60590"/>
            <a:ext cx="5992825" cy="3880773"/>
          </a:xfrm>
        </p:spPr>
        <p:txBody>
          <a:bodyPr>
            <a:normAutofit/>
          </a:bodyPr>
          <a:lstStyle/>
          <a:p>
            <a:pPr marL="514350" indent="-514350" algn="r">
              <a:buFont typeface="+mj-lt"/>
              <a:buAutoNum type="arabicPeriod"/>
            </a:pPr>
            <a:r>
              <a:rPr lang="id-ID" sz="2800" dirty="0" smtClean="0"/>
              <a:t>Bring a facts</a:t>
            </a:r>
          </a:p>
          <a:p>
            <a:pPr marL="514350" indent="-514350" algn="r">
              <a:buFont typeface="+mj-lt"/>
              <a:buAutoNum type="arabicPeriod"/>
            </a:pPr>
            <a:r>
              <a:rPr lang="id-ID" sz="2800" dirty="0" smtClean="0"/>
              <a:t>Do a </a:t>
            </a:r>
            <a:r>
              <a:rPr lang="id-ID" sz="2800" dirty="0" smtClean="0"/>
              <a:t>reasearch</a:t>
            </a:r>
          </a:p>
          <a:p>
            <a:pPr marL="514350" indent="-514350" algn="r">
              <a:buFont typeface="+mj-lt"/>
              <a:buAutoNum type="arabicPeriod"/>
            </a:pPr>
            <a:r>
              <a:rPr lang="id-ID" sz="2800" dirty="0" smtClean="0"/>
              <a:t>Give proper </a:t>
            </a:r>
          </a:p>
          <a:p>
            <a:pPr marL="514350" indent="-514350" algn="r">
              <a:buNone/>
            </a:pPr>
            <a:r>
              <a:rPr lang="id-ID" sz="2800" dirty="0" smtClean="0"/>
              <a:t>explanation</a:t>
            </a:r>
            <a:endParaRPr lang="id-ID" sz="2800" dirty="0" smtClean="0"/>
          </a:p>
          <a:p>
            <a:pPr algn="r"/>
            <a:endParaRPr lang="id-ID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>
            <a:off x="228600" y="2881518"/>
            <a:ext cx="8686800" cy="2881312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228600" y="396875"/>
            <a:ext cx="7620000" cy="381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2 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Plan Stakeholder 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Management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748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7848600" cy="1371600"/>
          </a:xfrm>
        </p:spPr>
        <p:txBody>
          <a:bodyPr>
            <a:normAutofit fontScale="92500"/>
          </a:bodyPr>
          <a:lstStyle/>
          <a:p>
            <a:r>
              <a:rPr lang="id-ID" sz="2400" dirty="0" smtClean="0"/>
              <a:t>D</a:t>
            </a:r>
            <a:r>
              <a:rPr lang="en-US" sz="2400" dirty="0" err="1" smtClean="0"/>
              <a:t>etermining</a:t>
            </a:r>
            <a:r>
              <a:rPr lang="en-US" sz="2400" dirty="0" smtClean="0"/>
              <a:t> </a:t>
            </a:r>
            <a:r>
              <a:rPr lang="en-US" sz="2400" dirty="0" smtClean="0"/>
              <a:t>strategies to effectively</a:t>
            </a:r>
            <a:r>
              <a:rPr lang="id-ID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engage stakeholders in project decisions and activities </a:t>
            </a:r>
            <a:r>
              <a:rPr lang="en-US" sz="2400" dirty="0" smtClean="0"/>
              <a:t>based on their</a:t>
            </a:r>
            <a:r>
              <a:rPr lang="id-ID" sz="2400" dirty="0" smtClean="0"/>
              <a:t> </a:t>
            </a:r>
            <a:r>
              <a:rPr lang="en-US" sz="2400" dirty="0" smtClean="0"/>
              <a:t>needs, interests, and potential impact.</a:t>
            </a:r>
            <a:endParaRPr lang="en-US" sz="2400" dirty="0" smtClean="0">
              <a:latin typeface="Arial Narrow" pitchFamily="34" charset="0"/>
            </a:endParaRPr>
          </a:p>
        </p:txBody>
      </p:sp>
      <p:graphicFrame>
        <p:nvGraphicFramePr>
          <p:cNvPr id="9" name="Group 59"/>
          <p:cNvGraphicFramePr>
            <a:graphicFrameLocks noGrp="1"/>
          </p:cNvGraphicFramePr>
          <p:nvPr/>
        </p:nvGraphicFramePr>
        <p:xfrm>
          <a:off x="457200" y="2602118"/>
          <a:ext cx="2667000" cy="3541526"/>
        </p:xfrm>
        <a:graphic>
          <a:graphicData uri="http://schemas.openxmlformats.org/drawingml/2006/table">
            <a:tbl>
              <a:tblPr/>
              <a:tblGrid>
                <a:gridCol w="2667000"/>
              </a:tblGrid>
              <a:tr h="706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385863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Project </a:t>
                      </a:r>
                      <a:r>
                        <a:rPr lang="id-ID" sz="2000" dirty="0" smtClean="0"/>
                        <a:t>management plan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id-ID" sz="2000" dirty="0" smtClean="0"/>
                        <a:t>Stakeholder</a:t>
                      </a:r>
                      <a:r>
                        <a:rPr lang="id-ID" sz="2000" baseline="0" dirty="0" smtClean="0"/>
                        <a:t> register</a:t>
                      </a:r>
                      <a:endParaRPr lang="en-US" sz="2000" dirty="0" smtClean="0"/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Enterprise environmental factors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Organizational process assets</a:t>
                      </a:r>
                      <a:endParaRPr lang="en-US" sz="2000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60"/>
          <p:cNvGraphicFramePr>
            <a:graphicFrameLocks noGrp="1"/>
          </p:cNvGraphicFramePr>
          <p:nvPr/>
        </p:nvGraphicFramePr>
        <p:xfrm>
          <a:off x="3352800" y="2602118"/>
          <a:ext cx="2209800" cy="2155736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23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096344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Meetings 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Expert judgment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Analytical techniques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61"/>
          <p:cNvGraphicFramePr>
            <a:graphicFrameLocks noGrp="1"/>
          </p:cNvGraphicFramePr>
          <p:nvPr/>
        </p:nvGraphicFramePr>
        <p:xfrm>
          <a:off x="5791200" y="2602118"/>
          <a:ext cx="2209800" cy="2535685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068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Outputs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id-ID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takeholder management plan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document update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66"/>
            <a:ext cx="7492991" cy="1320800"/>
          </a:xfrm>
        </p:spPr>
        <p:txBody>
          <a:bodyPr/>
          <a:lstStyle/>
          <a:p>
            <a:r>
              <a:rPr lang="id-ID" dirty="0" smtClean="0"/>
              <a:t>13.2 PlanStakeholder Management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428736"/>
            <a:ext cx="6447501" cy="46126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Current and desired engagement </a:t>
            </a:r>
            <a:r>
              <a:rPr lang="en-US" sz="2400" dirty="0" smtClean="0"/>
              <a:t>levels</a:t>
            </a:r>
            <a:endParaRPr lang="id-ID" sz="2400" dirty="0" smtClean="0"/>
          </a:p>
          <a:p>
            <a:r>
              <a:rPr lang="id-ID" sz="2400" dirty="0" smtClean="0"/>
              <a:t>Interrelationships between </a:t>
            </a:r>
            <a:r>
              <a:rPr lang="id-ID" sz="2400" dirty="0" smtClean="0"/>
              <a:t>stakeholders</a:t>
            </a:r>
            <a:endParaRPr lang="id-ID" sz="2400" dirty="0" smtClean="0"/>
          </a:p>
          <a:p>
            <a:r>
              <a:rPr lang="id-ID" sz="2400" dirty="0" smtClean="0"/>
              <a:t>Communication </a:t>
            </a:r>
            <a:r>
              <a:rPr lang="id-ID" sz="2400" dirty="0" smtClean="0"/>
              <a:t>requirements</a:t>
            </a:r>
            <a:endParaRPr lang="id-ID" sz="2400" dirty="0" smtClean="0"/>
          </a:p>
          <a:p>
            <a:r>
              <a:rPr lang="en-US" sz="2400" dirty="0" smtClean="0"/>
              <a:t>Potential management strategies for each </a:t>
            </a:r>
            <a:r>
              <a:rPr lang="en-US" sz="2400" dirty="0" smtClean="0"/>
              <a:t>stakeholder</a:t>
            </a:r>
            <a:endParaRPr lang="id-ID" sz="2400" dirty="0" smtClean="0"/>
          </a:p>
          <a:p>
            <a:r>
              <a:rPr lang="en-US" sz="2400" dirty="0" smtClean="0"/>
              <a:t>Methods for updating the stakeholder management </a:t>
            </a:r>
            <a:r>
              <a:rPr lang="en-US" sz="2400" dirty="0" smtClean="0"/>
              <a:t>plan</a:t>
            </a:r>
            <a:endParaRPr lang="id-ID" sz="2400" dirty="0"/>
          </a:p>
        </p:txBody>
      </p:sp>
      <p:sp>
        <p:nvSpPr>
          <p:cNvPr id="4" name="Rectangle 3"/>
          <p:cNvSpPr/>
          <p:nvPr/>
        </p:nvSpPr>
        <p:spPr>
          <a:xfrm>
            <a:off x="500034" y="4929198"/>
            <a:ext cx="6500858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d-ID" sz="2400" dirty="0" smtClean="0"/>
              <a:t>it should </a:t>
            </a:r>
            <a:r>
              <a:rPr lang="en-US" sz="2400" dirty="0" smtClean="0"/>
              <a:t>not be part of the official project </a:t>
            </a:r>
            <a:r>
              <a:rPr lang="en-US" sz="2400" dirty="0" smtClean="0"/>
              <a:t>documents</a:t>
            </a:r>
            <a:endParaRPr lang="id-ID" sz="2400" dirty="0"/>
          </a:p>
        </p:txBody>
      </p:sp>
      <p:sp>
        <p:nvSpPr>
          <p:cNvPr id="5" name="Rectangle 4"/>
          <p:cNvSpPr/>
          <p:nvPr/>
        </p:nvSpPr>
        <p:spPr>
          <a:xfrm>
            <a:off x="428596" y="5929330"/>
            <a:ext cx="8358246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In many cases, parts of the </a:t>
            </a:r>
            <a:r>
              <a:rPr lang="en-US" dirty="0" smtClean="0"/>
              <a:t>stakeholder</a:t>
            </a:r>
            <a:r>
              <a:rPr lang="id-ID" dirty="0" smtClean="0"/>
              <a:t> </a:t>
            </a:r>
            <a:r>
              <a:rPr lang="en-US" dirty="0" smtClean="0"/>
              <a:t>management </a:t>
            </a:r>
            <a:r>
              <a:rPr lang="en-US" dirty="0" smtClean="0"/>
              <a:t>plan </a:t>
            </a:r>
            <a:r>
              <a:rPr lang="en-US" b="1" dirty="0" smtClean="0"/>
              <a:t>are not written down</a:t>
            </a:r>
            <a:r>
              <a:rPr lang="en-US" dirty="0" smtClean="0"/>
              <a:t>, and if they are,</a:t>
            </a:r>
            <a:r>
              <a:rPr lang="en-US" b="1" dirty="0" smtClean="0"/>
              <a:t> distribution is strictly limited.</a:t>
            </a:r>
            <a:endParaRPr lang="id-ID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/>
          </a:bodyPr>
          <a:lstStyle/>
          <a:p>
            <a:pPr marL="342900" lvl="0" indent="-114300">
              <a:spcBef>
                <a:spcPts val="0"/>
              </a:spcBef>
              <a:buNone/>
            </a:pPr>
            <a:r>
              <a:rPr lang="en-US" sz="2100" b="1" dirty="0" smtClean="0"/>
              <a:t>Analytical techniques</a:t>
            </a:r>
            <a:endParaRPr lang="id-ID" sz="2100" b="1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Unaware</a:t>
            </a:r>
            <a:r>
              <a:rPr lang="en-US" sz="2000" b="1" dirty="0" smtClean="0"/>
              <a:t>: </a:t>
            </a:r>
            <a:r>
              <a:rPr lang="en-US" sz="2000" dirty="0" smtClean="0"/>
              <a:t>Unaware of the project and its potential impacts on them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Resistant: </a:t>
            </a:r>
            <a:r>
              <a:rPr lang="en-US" sz="2000" dirty="0" smtClean="0"/>
              <a:t>Aware of the project yet resistant to change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Neutral: </a:t>
            </a:r>
            <a:r>
              <a:rPr lang="en-US" sz="2000" dirty="0" smtClean="0"/>
              <a:t>Aware of the project yet neither supportive nor resistant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Supportive: </a:t>
            </a:r>
            <a:r>
              <a:rPr lang="en-US" sz="2000" dirty="0" smtClean="0"/>
              <a:t>Aware of the project and supportive of change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Leading: </a:t>
            </a:r>
            <a:r>
              <a:rPr lang="en-US" sz="2000" dirty="0" smtClean="0"/>
              <a:t>Aware of the project and its potential impacts and actively engaged</a:t>
            </a:r>
            <a:r>
              <a:rPr lang="id-ID" sz="2000" dirty="0" smtClean="0"/>
              <a:t> in helping it succeed</a:t>
            </a:r>
            <a:endParaRPr lang="en-US" sz="2000" dirty="0" smtClean="0">
              <a:latin typeface="Arial Narrow" pitchFamily="34" charset="0"/>
            </a:endParaRPr>
          </a:p>
          <a:p>
            <a:pPr marL="342900" lvl="0" indent="-114300">
              <a:spcBef>
                <a:spcPts val="0"/>
              </a:spcBef>
              <a:buNone/>
            </a:pPr>
            <a:endParaRPr lang="id-ID" sz="2100" b="1" dirty="0" smtClean="0"/>
          </a:p>
          <a:p>
            <a:pPr marL="342900" lvl="0" indent="-114300">
              <a:spcBef>
                <a:spcPts val="0"/>
              </a:spcBef>
              <a:buNone/>
            </a:pPr>
            <a:endParaRPr lang="id-ID" sz="2100" b="1" dirty="0" smtClean="0"/>
          </a:p>
          <a:p>
            <a:pPr marL="342900" lvl="0" indent="-114300">
              <a:spcBef>
                <a:spcPts val="0"/>
              </a:spcBef>
              <a:buNone/>
            </a:pPr>
            <a:endParaRPr lang="en-US" sz="2100" b="1" dirty="0"/>
          </a:p>
          <a:p>
            <a:pPr marL="228600" lvl="0" indent="0">
              <a:spcBef>
                <a:spcPts val="0"/>
              </a:spcBef>
              <a:buNone/>
            </a:pPr>
            <a:endParaRPr lang="en-US" sz="21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13.2 Plan Stakeholder Management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809"/>
          <a:stretch/>
        </p:blipFill>
        <p:spPr>
          <a:xfrm>
            <a:off x="285720" y="4429132"/>
            <a:ext cx="8091714" cy="160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823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>
            <a:off x="228600" y="2804939"/>
            <a:ext cx="8686800" cy="2881312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228600" y="396875"/>
            <a:ext cx="7620000" cy="381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3 Manage Stakeholder Management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748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7848600" cy="1371600"/>
          </a:xfrm>
        </p:spPr>
        <p:txBody>
          <a:bodyPr>
            <a:normAutofit fontScale="92500"/>
          </a:bodyPr>
          <a:lstStyle/>
          <a:p>
            <a:r>
              <a:rPr lang="id-ID" sz="2400" b="1" dirty="0" smtClean="0">
                <a:solidFill>
                  <a:srgbClr val="FF0000"/>
                </a:solidFill>
              </a:rPr>
              <a:t>communicating and working </a:t>
            </a:r>
            <a:r>
              <a:rPr lang="id-ID" sz="2400" dirty="0" smtClean="0"/>
              <a:t>with </a:t>
            </a:r>
            <a:r>
              <a:rPr lang="en-US" sz="2400" dirty="0" smtClean="0"/>
              <a:t>project stakeholders to </a:t>
            </a:r>
            <a:r>
              <a:rPr lang="en-US" sz="2400" b="1" dirty="0" smtClean="0">
                <a:solidFill>
                  <a:srgbClr val="FF0000"/>
                </a:solidFill>
              </a:rPr>
              <a:t>satisfy </a:t>
            </a:r>
            <a:r>
              <a:rPr lang="en-US" sz="2400" dirty="0" smtClean="0"/>
              <a:t>their needs and expectations, resolving issues,</a:t>
            </a:r>
            <a:r>
              <a:rPr lang="id-ID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FF0000"/>
                </a:solidFill>
              </a:rPr>
              <a:t>fostering engagement </a:t>
            </a:r>
            <a:r>
              <a:rPr lang="en-US" sz="2400" dirty="0" smtClean="0"/>
              <a:t>in project decisions and activities.</a:t>
            </a:r>
            <a:endParaRPr lang="en-US" sz="2400" dirty="0" smtClean="0">
              <a:latin typeface="Arial Narrow" pitchFamily="34" charset="0"/>
            </a:endParaRPr>
          </a:p>
        </p:txBody>
      </p:sp>
      <p:graphicFrame>
        <p:nvGraphicFramePr>
          <p:cNvPr id="9" name="Group 59"/>
          <p:cNvGraphicFramePr>
            <a:graphicFrameLocks noGrp="1"/>
          </p:cNvGraphicFramePr>
          <p:nvPr/>
        </p:nvGraphicFramePr>
        <p:xfrm>
          <a:off x="457200" y="2525539"/>
          <a:ext cx="2667000" cy="2931926"/>
        </p:xfrm>
        <a:graphic>
          <a:graphicData uri="http://schemas.openxmlformats.org/drawingml/2006/table">
            <a:tbl>
              <a:tblPr/>
              <a:tblGrid>
                <a:gridCol w="2667000"/>
              </a:tblGrid>
              <a:tr h="706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385863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id-ID" sz="2000" dirty="0" smtClean="0"/>
                        <a:t>Stakeholder management plan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id-ID" sz="2000" dirty="0" smtClean="0"/>
                        <a:t>Communication management plan</a:t>
                      </a:r>
                      <a:endParaRPr lang="en-US" sz="2000" dirty="0" smtClean="0"/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id-ID" sz="2000" dirty="0" smtClean="0"/>
                        <a:t>Change log</a:t>
                      </a:r>
                      <a:endParaRPr lang="en-US" sz="2000" dirty="0" smtClean="0"/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Organizational process assets</a:t>
                      </a:r>
                      <a:endParaRPr lang="en-US" sz="2000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60"/>
          <p:cNvGraphicFramePr>
            <a:graphicFrameLocks noGrp="1"/>
          </p:cNvGraphicFramePr>
          <p:nvPr/>
        </p:nvGraphicFramePr>
        <p:xfrm>
          <a:off x="3352800" y="2525539"/>
          <a:ext cx="2209800" cy="2155736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23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096344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Communication method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Interpersonal skills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Management skills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61"/>
          <p:cNvGraphicFramePr>
            <a:graphicFrameLocks noGrp="1"/>
          </p:cNvGraphicFramePr>
          <p:nvPr/>
        </p:nvGraphicFramePr>
        <p:xfrm>
          <a:off x="5791200" y="2525539"/>
          <a:ext cx="2209800" cy="3760981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068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Outputs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Issue log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Change request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</a:t>
                      </a:r>
                      <a:r>
                        <a:rPr kumimoji="0" lang="id-ID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roject management plan update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Project document update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Organizational process assets</a:t>
                      </a:r>
                      <a:r>
                        <a:rPr kumimoji="0" lang="id-ID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update</a:t>
                      </a:r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7564461" cy="1320800"/>
          </a:xfrm>
        </p:spPr>
        <p:txBody>
          <a:bodyPr/>
          <a:lstStyle/>
          <a:p>
            <a:r>
              <a:rPr lang="id-ID" dirty="0" smtClean="0"/>
              <a:t>Manage Stakeholder Management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Project managers must understand and work with various stakeholders</a:t>
            </a:r>
            <a:endParaRPr lang="id-ID" sz="2400" dirty="0" smtClean="0"/>
          </a:p>
          <a:p>
            <a:r>
              <a:rPr lang="en-US" sz="2400" dirty="0" smtClean="0"/>
              <a:t>use various communications methods and their interpersonal</a:t>
            </a:r>
            <a:r>
              <a:rPr lang="id-ID" sz="2400" dirty="0" smtClean="0"/>
              <a:t> </a:t>
            </a:r>
            <a:r>
              <a:rPr lang="en-US" sz="2400" dirty="0" smtClean="0"/>
              <a:t>and management skills to engage stakeholders</a:t>
            </a:r>
            <a:endParaRPr lang="id-ID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6447501" cy="1320800"/>
          </a:xfrm>
        </p:spPr>
        <p:txBody>
          <a:bodyPr/>
          <a:lstStyle/>
          <a:p>
            <a:r>
              <a:rPr lang="id-ID" dirty="0" smtClean="0"/>
              <a:t>D</a:t>
            </a:r>
            <a:r>
              <a:rPr lang="id-ID" dirty="0" smtClean="0"/>
              <a:t>efinition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876"/>
            <a:ext cx="5929354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7643866" cy="28575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200" dirty="0" smtClean="0"/>
              <a:t>“Project stakeholders are individuals, groups, or organizations who </a:t>
            </a:r>
            <a:r>
              <a:rPr lang="en-US" sz="3200" dirty="0" smtClean="0">
                <a:solidFill>
                  <a:srgbClr val="FF0000"/>
                </a:solidFill>
              </a:rPr>
              <a:t>may affect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be </a:t>
            </a:r>
            <a:r>
              <a:rPr lang="en-US" sz="3200" b="1" dirty="0" smtClean="0">
                <a:solidFill>
                  <a:srgbClr val="FF0000"/>
                </a:solidFill>
              </a:rPr>
              <a:t>affected</a:t>
            </a:r>
            <a:r>
              <a:rPr lang="id-ID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by</a:t>
            </a:r>
            <a:r>
              <a:rPr lang="en-US" sz="3200" dirty="0" smtClean="0"/>
              <a:t>, or </a:t>
            </a:r>
            <a:r>
              <a:rPr lang="en-US" sz="3200" b="1" dirty="0" smtClean="0">
                <a:solidFill>
                  <a:srgbClr val="FF0000"/>
                </a:solidFill>
              </a:rPr>
              <a:t>perceive themselves to be affected </a:t>
            </a:r>
            <a:r>
              <a:rPr lang="en-US" sz="3200" dirty="0" smtClean="0"/>
              <a:t>by a decision, activity, or outcome of a project.”</a:t>
            </a:r>
            <a:endParaRPr lang="id-ID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564461" cy="676260"/>
          </a:xfrm>
        </p:spPr>
        <p:txBody>
          <a:bodyPr/>
          <a:lstStyle/>
          <a:p>
            <a:r>
              <a:rPr lang="id-ID" dirty="0" smtClean="0"/>
              <a:t>Stakeholder Analysis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7786710" cy="5902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Issue log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909422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>
            <a:off x="228600" y="2528888"/>
            <a:ext cx="8686800" cy="2881312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228600" y="396875"/>
            <a:ext cx="7620000" cy="381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4 Control Stakeholder Management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748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7848600" cy="13716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M</a:t>
            </a:r>
            <a:r>
              <a:rPr lang="id-ID" sz="2400" dirty="0" smtClean="0"/>
              <a:t>onitoring </a:t>
            </a:r>
            <a:r>
              <a:rPr lang="id-ID" sz="2400" dirty="0" smtClean="0"/>
              <a:t>stakeholder relationships </a:t>
            </a:r>
            <a:r>
              <a:rPr lang="en-US" sz="2400" dirty="0" smtClean="0"/>
              <a:t>and adjusting plans and strategies for engaging stakeholders as needed.</a:t>
            </a:r>
            <a:endParaRPr lang="en-US" sz="2400" dirty="0" smtClean="0">
              <a:latin typeface="Arial Narrow" pitchFamily="34" charset="0"/>
            </a:endParaRPr>
          </a:p>
        </p:txBody>
      </p:sp>
      <p:graphicFrame>
        <p:nvGraphicFramePr>
          <p:cNvPr id="9" name="Group 59"/>
          <p:cNvGraphicFramePr>
            <a:graphicFrameLocks noGrp="1"/>
          </p:cNvGraphicFramePr>
          <p:nvPr/>
        </p:nvGraphicFramePr>
        <p:xfrm>
          <a:off x="457200" y="2249488"/>
          <a:ext cx="2667000" cy="2627126"/>
        </p:xfrm>
        <a:graphic>
          <a:graphicData uri="http://schemas.openxmlformats.org/drawingml/2006/table">
            <a:tbl>
              <a:tblPr/>
              <a:tblGrid>
                <a:gridCol w="2667000"/>
              </a:tblGrid>
              <a:tr h="706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385863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id-ID" sz="2000" dirty="0" smtClean="0"/>
                        <a:t>Project management plan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id-ID" sz="2000" dirty="0" smtClean="0"/>
                        <a:t>Work performance data</a:t>
                      </a:r>
                      <a:endParaRPr lang="en-US" sz="2000" dirty="0" smtClean="0"/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id-ID" sz="2000" dirty="0" smtClean="0"/>
                        <a:t>Issue log</a:t>
                      </a:r>
                      <a:endParaRPr lang="en-US" sz="2000" dirty="0" smtClean="0"/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id-ID" sz="2000" dirty="0" smtClean="0"/>
                        <a:t>Project documents</a:t>
                      </a:r>
                      <a:endParaRPr lang="en-US" sz="2000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60"/>
          <p:cNvGraphicFramePr>
            <a:graphicFrameLocks noGrp="1"/>
          </p:cNvGraphicFramePr>
          <p:nvPr/>
        </p:nvGraphicFramePr>
        <p:xfrm>
          <a:off x="3352800" y="2249488"/>
          <a:ext cx="2209800" cy="2460536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23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096344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Information management system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Expert judgement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Meetings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61"/>
          <p:cNvGraphicFramePr>
            <a:graphicFrameLocks noGrp="1"/>
          </p:cNvGraphicFramePr>
          <p:nvPr/>
        </p:nvGraphicFramePr>
        <p:xfrm>
          <a:off x="5791200" y="2249488"/>
          <a:ext cx="2209800" cy="4035301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068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Outputs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Work performance information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Change request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</a:t>
                      </a:r>
                      <a:r>
                        <a:rPr kumimoji="0" lang="id-ID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roject management plan update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Project document update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Organizational process assets</a:t>
                      </a:r>
                      <a:r>
                        <a:rPr kumimoji="0" lang="id-ID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update</a:t>
                      </a:r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7158" y="5429264"/>
            <a:ext cx="5072066" cy="101566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You cannot control stakeholders, </a:t>
            </a:r>
            <a:endParaRPr lang="id-ID" sz="2000" dirty="0" smtClean="0"/>
          </a:p>
          <a:p>
            <a:pPr algn="ctr"/>
            <a:r>
              <a:rPr lang="en-US" sz="2000" dirty="0" smtClean="0"/>
              <a:t>but you can control their level of engagement.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6447501" cy="1320800"/>
          </a:xfrm>
        </p:spPr>
        <p:txBody>
          <a:bodyPr/>
          <a:lstStyle/>
          <a:p>
            <a:r>
              <a:rPr lang="id-ID" dirty="0" smtClean="0"/>
              <a:t>Control Stakeholder Management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6992957" cy="4572032"/>
          </a:xfrm>
        </p:spPr>
        <p:txBody>
          <a:bodyPr>
            <a:noAutofit/>
          </a:bodyPr>
          <a:lstStyle/>
          <a:p>
            <a:r>
              <a:rPr lang="id-ID" sz="2400" b="1" dirty="0" smtClean="0">
                <a:solidFill>
                  <a:srgbClr val="FF0000"/>
                </a:solidFill>
              </a:rPr>
              <a:t>K</a:t>
            </a:r>
            <a:r>
              <a:rPr lang="en-US" sz="2400" b="1" dirty="0" err="1" smtClean="0">
                <a:solidFill>
                  <a:srgbClr val="FF0000"/>
                </a:solidFill>
              </a:rPr>
              <a:t>ey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stakeholders should be invited </a:t>
            </a:r>
            <a:r>
              <a:rPr lang="en-US" sz="2400" dirty="0" smtClean="0"/>
              <a:t>to</a:t>
            </a:r>
            <a:r>
              <a:rPr lang="id-ID" sz="2400" dirty="0" smtClean="0"/>
              <a:t> </a:t>
            </a:r>
            <a:r>
              <a:rPr lang="en-US" sz="2400" dirty="0" smtClean="0"/>
              <a:t>actively participate in a kick-off meeting rather than merely attending it</a:t>
            </a:r>
            <a:endParaRPr lang="id-ID" sz="2400" dirty="0" smtClean="0"/>
          </a:p>
          <a:p>
            <a:r>
              <a:rPr lang="id-ID" sz="2400" dirty="0" smtClean="0"/>
              <a:t>S</a:t>
            </a:r>
            <a:r>
              <a:rPr lang="en-US" sz="2400" dirty="0" err="1" smtClean="0"/>
              <a:t>oftware</a:t>
            </a:r>
            <a:r>
              <a:rPr lang="en-US" sz="2400" dirty="0" smtClean="0"/>
              <a:t> </a:t>
            </a:r>
            <a:r>
              <a:rPr lang="en-US" sz="2400" dirty="0" smtClean="0"/>
              <a:t>can also assist in project stakeholder management</a:t>
            </a:r>
            <a:endParaRPr lang="id-ID" sz="2400" dirty="0" smtClean="0"/>
          </a:p>
          <a:p>
            <a:r>
              <a:rPr lang="id-ID" sz="2400" b="1" dirty="0" smtClean="0">
                <a:solidFill>
                  <a:srgbClr val="FF0000"/>
                </a:solidFill>
              </a:rPr>
              <a:t>Communications </a:t>
            </a:r>
            <a:r>
              <a:rPr lang="en-US" sz="2400" b="1" dirty="0" smtClean="0">
                <a:solidFill>
                  <a:srgbClr val="FF0000"/>
                </a:solidFill>
              </a:rPr>
              <a:t>software </a:t>
            </a:r>
            <a:r>
              <a:rPr lang="en-US" sz="2400" dirty="0" smtClean="0"/>
              <a:t>like e-mail, blogs, Web sites, texts, and tweets can aid in stakeholder communications.</a:t>
            </a:r>
            <a:r>
              <a:rPr lang="id-ID" sz="2400" dirty="0" smtClean="0"/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(Avoid the typo)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Collaboration tools </a:t>
            </a:r>
            <a:r>
              <a:rPr lang="en-US" sz="2400" dirty="0" smtClean="0"/>
              <a:t>like Google docs, wikis, and virtual meeting software can</a:t>
            </a:r>
            <a:r>
              <a:rPr lang="id-ID" sz="2400" dirty="0" smtClean="0"/>
              <a:t> </a:t>
            </a:r>
            <a:r>
              <a:rPr lang="en-US" sz="2400" dirty="0" smtClean="0"/>
              <a:t>also </a:t>
            </a:r>
            <a:r>
              <a:rPr lang="en-US" sz="2400" b="1" dirty="0" smtClean="0">
                <a:solidFill>
                  <a:srgbClr val="FF0000"/>
                </a:solidFill>
              </a:rPr>
              <a:t>promote stakeholder engagement </a:t>
            </a:r>
            <a:r>
              <a:rPr lang="en-US" sz="2400" dirty="0" smtClean="0"/>
              <a:t>in projects</a:t>
            </a:r>
            <a:endParaRPr lang="id-ID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Introduction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643050"/>
            <a:ext cx="6447501" cy="4398313"/>
          </a:xfrm>
        </p:spPr>
        <p:txBody>
          <a:bodyPr/>
          <a:lstStyle/>
          <a:p>
            <a:r>
              <a:rPr lang="id-ID" dirty="0" smtClean="0"/>
              <a:t>S</a:t>
            </a:r>
            <a:r>
              <a:rPr lang="en-US" sz="2400" dirty="0" err="1" smtClean="0"/>
              <a:t>takeholders</a:t>
            </a:r>
            <a:r>
              <a:rPr lang="en-US" sz="2400" dirty="0" smtClean="0"/>
              <a:t> </a:t>
            </a:r>
            <a:r>
              <a:rPr lang="en-US" sz="2400" dirty="0" smtClean="0"/>
              <a:t>are an </a:t>
            </a:r>
            <a:r>
              <a:rPr lang="en-US" sz="2400" b="1" dirty="0" smtClean="0">
                <a:solidFill>
                  <a:srgbClr val="FF0000"/>
                </a:solidFill>
              </a:rPr>
              <a:t>important part </a:t>
            </a:r>
            <a:r>
              <a:rPr lang="en-US" sz="2400" dirty="0" smtClean="0"/>
              <a:t>of the project management</a:t>
            </a:r>
            <a:r>
              <a:rPr lang="id-ID" sz="2400" dirty="0" smtClean="0"/>
              <a:t> </a:t>
            </a:r>
            <a:r>
              <a:rPr lang="en-US" sz="2400" dirty="0" smtClean="0"/>
              <a:t>framework.</a:t>
            </a:r>
            <a:endParaRPr lang="id-ID" sz="2400" dirty="0" smtClean="0"/>
          </a:p>
          <a:p>
            <a:r>
              <a:rPr lang="en-US" sz="2400" dirty="0" smtClean="0"/>
              <a:t> Stakeholders request projects, approve them, reject them, support them, and</a:t>
            </a:r>
            <a:r>
              <a:rPr lang="id-ID" sz="2400" dirty="0" smtClean="0"/>
              <a:t> oppose them</a:t>
            </a:r>
          </a:p>
          <a:p>
            <a:r>
              <a:rPr lang="id-ID" sz="2400" dirty="0" smtClean="0"/>
              <a:t>Most </a:t>
            </a:r>
            <a:r>
              <a:rPr lang="en-US" sz="2400" dirty="0" smtClean="0"/>
              <a:t>stakeholders </a:t>
            </a:r>
            <a:r>
              <a:rPr lang="en-US" sz="2400" b="1" dirty="0" smtClean="0">
                <a:solidFill>
                  <a:srgbClr val="FF0000"/>
                </a:solidFill>
              </a:rPr>
              <a:t>are not aware </a:t>
            </a:r>
            <a:r>
              <a:rPr lang="en-US" sz="2400" dirty="0" smtClean="0"/>
              <a:t>of and don’t care about other </a:t>
            </a:r>
            <a:r>
              <a:rPr lang="en-US" sz="2400" dirty="0" smtClean="0"/>
              <a:t>stakeholders</a:t>
            </a:r>
            <a:endParaRPr lang="id-ID" sz="2400" dirty="0" smtClean="0"/>
          </a:p>
          <a:p>
            <a:r>
              <a:rPr lang="en-US" sz="2400" dirty="0" smtClean="0"/>
              <a:t>Project managers and their teams must have </a:t>
            </a:r>
            <a:r>
              <a:rPr lang="en-US" sz="2400" b="1" dirty="0" smtClean="0">
                <a:solidFill>
                  <a:srgbClr val="FF0000"/>
                </a:solidFill>
              </a:rPr>
              <a:t>a good </a:t>
            </a:r>
            <a:r>
              <a:rPr lang="en-US" sz="2400" b="1" dirty="0" smtClean="0">
                <a:solidFill>
                  <a:srgbClr val="FF0000"/>
                </a:solidFill>
              </a:rPr>
              <a:t>dialogue</a:t>
            </a:r>
            <a:r>
              <a:rPr lang="id-ID" sz="2400" b="1" dirty="0" smtClean="0">
                <a:solidFill>
                  <a:srgbClr val="FF0000"/>
                </a:solidFill>
              </a:rPr>
              <a:t> </a:t>
            </a:r>
            <a:r>
              <a:rPr lang="id-ID" sz="2400" dirty="0" smtClean="0"/>
              <a:t>with them</a:t>
            </a:r>
            <a:endParaRPr lang="id-ID" sz="2400" dirty="0" smtClean="0"/>
          </a:p>
          <a:p>
            <a:r>
              <a:rPr lang="id-ID" sz="2400" dirty="0" smtClean="0"/>
              <a:t>Giving appropriate communication channel</a:t>
            </a:r>
            <a:endParaRPr lang="id-ID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Introduction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internal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project sponsor, project</a:t>
            </a:r>
          </a:p>
          <a:p>
            <a:r>
              <a:rPr lang="en-US" dirty="0" smtClean="0"/>
              <a:t>team, support staff, and internal customers for the project.</a:t>
            </a:r>
            <a:endParaRPr lang="id-ID" dirty="0" smtClean="0"/>
          </a:p>
          <a:p>
            <a:r>
              <a:rPr lang="en-US" dirty="0" smtClean="0"/>
              <a:t>top management, other functional managers,</a:t>
            </a:r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external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competitors, suppliers, </a:t>
            </a:r>
          </a:p>
          <a:p>
            <a:r>
              <a:rPr lang="id-ID" dirty="0" smtClean="0"/>
              <a:t>Groups </a:t>
            </a:r>
            <a:r>
              <a:rPr lang="en-US" dirty="0" smtClean="0"/>
              <a:t>government </a:t>
            </a:r>
            <a:r>
              <a:rPr lang="en-US" dirty="0" smtClean="0"/>
              <a:t>officials and concerned citizens.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Introduction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8001" y="1500174"/>
            <a:ext cx="6447501" cy="4541189"/>
          </a:xfrm>
        </p:spPr>
        <p:txBody>
          <a:bodyPr>
            <a:normAutofit fontScale="92500" lnSpcReduction="20000"/>
          </a:bodyPr>
          <a:lstStyle/>
          <a:p>
            <a:r>
              <a:rPr lang="id-ID" sz="2100" dirty="0" smtClean="0"/>
              <a:t>Program </a:t>
            </a:r>
            <a:r>
              <a:rPr lang="id-ID" sz="2100" dirty="0" smtClean="0"/>
              <a:t>director</a:t>
            </a:r>
          </a:p>
          <a:p>
            <a:r>
              <a:rPr lang="id-ID" sz="2100" dirty="0" smtClean="0"/>
              <a:t>Program </a:t>
            </a:r>
            <a:r>
              <a:rPr lang="id-ID" sz="2100" dirty="0" smtClean="0"/>
              <a:t>manager</a:t>
            </a:r>
          </a:p>
          <a:p>
            <a:r>
              <a:rPr lang="id-ID" sz="2100" dirty="0" smtClean="0"/>
              <a:t>Project </a:t>
            </a:r>
            <a:r>
              <a:rPr lang="id-ID" sz="2100" dirty="0" smtClean="0"/>
              <a:t>manager</a:t>
            </a:r>
          </a:p>
          <a:p>
            <a:r>
              <a:rPr lang="id-ID" sz="2100" dirty="0" smtClean="0"/>
              <a:t>Project </a:t>
            </a:r>
            <a:r>
              <a:rPr lang="id-ID" sz="2100" dirty="0" smtClean="0"/>
              <a:t>manager’s family</a:t>
            </a:r>
          </a:p>
          <a:p>
            <a:r>
              <a:rPr lang="id-ID" sz="2100" dirty="0" smtClean="0"/>
              <a:t>Sponsor</a:t>
            </a:r>
            <a:endParaRPr lang="id-ID" sz="2100" dirty="0" smtClean="0"/>
          </a:p>
          <a:p>
            <a:r>
              <a:rPr lang="id-ID" sz="2100" dirty="0" smtClean="0"/>
              <a:t>Customer</a:t>
            </a:r>
          </a:p>
          <a:p>
            <a:r>
              <a:rPr lang="id-ID" sz="2100" dirty="0" smtClean="0"/>
              <a:t>Performing </a:t>
            </a:r>
            <a:r>
              <a:rPr lang="id-ID" sz="2100" dirty="0" smtClean="0"/>
              <a:t>organization</a:t>
            </a:r>
          </a:p>
          <a:p>
            <a:r>
              <a:rPr lang="en-US" sz="2100" dirty="0" smtClean="0"/>
              <a:t>Other </a:t>
            </a:r>
            <a:r>
              <a:rPr lang="en-US" sz="2100" dirty="0" smtClean="0"/>
              <a:t>employees of the organization</a:t>
            </a:r>
          </a:p>
          <a:p>
            <a:r>
              <a:rPr lang="id-ID" sz="2100" dirty="0" smtClean="0"/>
              <a:t>Labor </a:t>
            </a:r>
            <a:r>
              <a:rPr lang="id-ID" sz="2100" dirty="0" smtClean="0"/>
              <a:t>unions</a:t>
            </a:r>
          </a:p>
          <a:p>
            <a:r>
              <a:rPr lang="id-ID" sz="2100" dirty="0" smtClean="0"/>
              <a:t>Project </a:t>
            </a:r>
            <a:r>
              <a:rPr lang="id-ID" sz="2100" dirty="0" smtClean="0"/>
              <a:t>team members</a:t>
            </a:r>
          </a:p>
          <a:p>
            <a:r>
              <a:rPr lang="id-ID" sz="2100" dirty="0" smtClean="0"/>
              <a:t>Project </a:t>
            </a:r>
            <a:r>
              <a:rPr lang="id-ID" sz="2100" dirty="0" smtClean="0"/>
              <a:t>management office</a:t>
            </a:r>
          </a:p>
          <a:p>
            <a:r>
              <a:rPr lang="id-ID" sz="2100" dirty="0" smtClean="0"/>
              <a:t>Governance </a:t>
            </a:r>
            <a:r>
              <a:rPr lang="id-ID" sz="2100" dirty="0" smtClean="0"/>
              <a:t>board</a:t>
            </a:r>
          </a:p>
          <a:p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4572000" y="1643050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266700">
              <a:buFont typeface="Arial" pitchFamily="34" charset="0"/>
              <a:buChar char="•"/>
            </a:pPr>
            <a:r>
              <a:rPr lang="id-ID" sz="2000" dirty="0" smtClean="0"/>
              <a:t>Suppliers</a:t>
            </a:r>
            <a:endParaRPr lang="id-ID" sz="2000" dirty="0" smtClean="0"/>
          </a:p>
          <a:p>
            <a:pPr marL="361950" indent="-266700">
              <a:buFont typeface="Arial" pitchFamily="34" charset="0"/>
              <a:buChar char="•"/>
            </a:pPr>
            <a:r>
              <a:rPr lang="id-ID" sz="2000" dirty="0" smtClean="0"/>
              <a:t>Governmental </a:t>
            </a:r>
            <a:r>
              <a:rPr lang="id-ID" sz="2000" dirty="0" smtClean="0"/>
              <a:t>regulatory agencies</a:t>
            </a:r>
          </a:p>
          <a:p>
            <a:pPr marL="361950" indent="-266700">
              <a:buFont typeface="Arial" pitchFamily="34" charset="0"/>
              <a:buChar char="•"/>
            </a:pPr>
            <a:r>
              <a:rPr lang="id-ID" sz="2000" dirty="0" smtClean="0"/>
              <a:t>Competitors</a:t>
            </a:r>
            <a:endParaRPr lang="id-ID" sz="2000" dirty="0" smtClean="0"/>
          </a:p>
          <a:p>
            <a:pPr marL="361950" indent="-266700">
              <a:buFont typeface="Arial" pitchFamily="34" charset="0"/>
              <a:buChar char="•"/>
            </a:pPr>
            <a:r>
              <a:rPr lang="en-US" sz="2000" dirty="0" smtClean="0"/>
              <a:t>Potential </a:t>
            </a:r>
            <a:r>
              <a:rPr lang="en-US" sz="2000" dirty="0" smtClean="0"/>
              <a:t>customers with an interest in the project</a:t>
            </a:r>
          </a:p>
          <a:p>
            <a:pPr marL="361950" indent="-266700">
              <a:buFont typeface="Arial" pitchFamily="34" charset="0"/>
              <a:buChar char="•"/>
            </a:pPr>
            <a:r>
              <a:rPr lang="en-US" sz="2000" dirty="0" smtClean="0"/>
              <a:t>Groups </a:t>
            </a:r>
            <a:r>
              <a:rPr lang="en-US" sz="2000" dirty="0" smtClean="0"/>
              <a:t>representing consumer, environmental, or other interests</a:t>
            </a:r>
          </a:p>
          <a:p>
            <a:pPr marL="361950" indent="-266700">
              <a:buFont typeface="Arial" pitchFamily="34" charset="0"/>
              <a:buChar char="•"/>
            </a:pPr>
            <a:r>
              <a:rPr lang="en-US" sz="2000" dirty="0" smtClean="0"/>
              <a:t>Groups </a:t>
            </a:r>
            <a:r>
              <a:rPr lang="en-US" sz="2000" dirty="0" smtClean="0"/>
              <a:t>or individuals who are competing for limited </a:t>
            </a:r>
            <a:r>
              <a:rPr lang="en-US" sz="2000" dirty="0" smtClean="0"/>
              <a:t>resources</a:t>
            </a:r>
            <a:endParaRPr lang="id-ID" sz="2000" dirty="0" smtClean="0"/>
          </a:p>
          <a:p>
            <a:pPr marL="361950" indent="-266700">
              <a:buFont typeface="Arial" pitchFamily="34" charset="0"/>
              <a:buChar char="•"/>
            </a:pPr>
            <a:r>
              <a:rPr lang="en-US" sz="2000" dirty="0" smtClean="0"/>
              <a:t>Groups </a:t>
            </a:r>
            <a:r>
              <a:rPr lang="en-US" sz="2000" dirty="0" smtClean="0"/>
              <a:t>or individuals who are pursuing goals that conflict with those of the project2</a:t>
            </a:r>
            <a:endParaRPr lang="id-ID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3116"/>
            <a:ext cx="7643866" cy="321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620000" cy="4572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>Project </a:t>
            </a:r>
            <a:r>
              <a:rPr lang="id-ID" sz="3600" dirty="0" smtClean="0">
                <a:solidFill>
                  <a:schemeClr val="tx1"/>
                </a:solidFill>
                <a:latin typeface="Calibri" pitchFamily="34" charset="0"/>
              </a:rPr>
              <a:t>Stakeholder</a:t>
            </a:r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> Management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04800" y="4611688"/>
          <a:ext cx="8305800" cy="2093741"/>
        </p:xfrm>
        <a:graphic>
          <a:graphicData uri="http://schemas.openxmlformats.org/drawingml/2006/table">
            <a:tbl>
              <a:tblPr/>
              <a:tblGrid>
                <a:gridCol w="1371600"/>
                <a:gridCol w="1219200"/>
                <a:gridCol w="1295400"/>
                <a:gridCol w="1981200"/>
                <a:gridCol w="1447800"/>
                <a:gridCol w="990600"/>
              </a:tblGrid>
              <a:tr h="3282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Knowledge Area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Process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Initiating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Planning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Executing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Monitoring &amp;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Contol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Closing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2473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Communication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Indentify Stakeholder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Plan 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stakehodler management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Manage </a:t>
                      </a:r>
                      <a:r>
                        <a:rPr lang="id-ID" sz="1400" b="1" i="0" u="none" strike="noStrike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engagement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l" fontAlgn="t"/>
                      <a:r>
                        <a:rPr lang="id-ID" sz="1400" b="1" i="0" u="none" strike="noStrike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Monitoring stakeholder</a:t>
                      </a:r>
                      <a:r>
                        <a:rPr lang="id-ID" sz="1400" b="1" i="0" u="none" strike="noStrike" kern="1200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b="1" i="0" u="none" strike="noStrike" kern="1200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engagement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pSp>
        <p:nvGrpSpPr>
          <p:cNvPr id="20" name="Group 35"/>
          <p:cNvGrpSpPr>
            <a:grpSpLocks/>
          </p:cNvGrpSpPr>
          <p:nvPr/>
        </p:nvGrpSpPr>
        <p:grpSpPr bwMode="auto">
          <a:xfrm>
            <a:off x="914400" y="1182688"/>
            <a:ext cx="6661150" cy="3276600"/>
            <a:chOff x="502170" y="761999"/>
            <a:chExt cx="6736830" cy="3352801"/>
          </a:xfrm>
        </p:grpSpPr>
        <p:sp>
          <p:nvSpPr>
            <p:cNvPr id="21" name="Oval 20"/>
            <p:cNvSpPr/>
            <p:nvPr/>
          </p:nvSpPr>
          <p:spPr>
            <a:xfrm>
              <a:off x="1600357" y="761999"/>
              <a:ext cx="4572567" cy="3352801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502170" y="2209356"/>
              <a:ext cx="1218603" cy="761853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accent4">
                      <a:lumMod val="10000"/>
                    </a:schemeClr>
                  </a:solidFill>
                </a:rPr>
                <a:t>Enter phase/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accent4">
                      <a:lumMod val="10000"/>
                    </a:schemeClr>
                  </a:solidFill>
                </a:rPr>
                <a:t>Start project</a:t>
              </a: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6020399" y="2209356"/>
              <a:ext cx="1218601" cy="761853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accent4">
                      <a:lumMod val="10000"/>
                    </a:schemeClr>
                  </a:solidFill>
                </a:rPr>
                <a:t>Exit phase/</a:t>
              </a:r>
            </a:p>
            <a:p>
              <a:pPr algn="ctr">
                <a:defRPr/>
              </a:pPr>
              <a:r>
                <a:rPr lang="en-US" sz="1050" dirty="0">
                  <a:solidFill>
                    <a:schemeClr val="accent4">
                      <a:lumMod val="10000"/>
                    </a:schemeClr>
                  </a:solidFill>
                </a:rPr>
                <a:t>End project</a:t>
              </a:r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1752883" y="2209356"/>
              <a:ext cx="1218601" cy="761853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Initiating</a:t>
              </a:r>
            </a:p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Processes</a:t>
              </a:r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4769685" y="2209356"/>
              <a:ext cx="1218603" cy="761853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Closing</a:t>
              </a:r>
            </a:p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Processes</a:t>
              </a:r>
            </a:p>
          </p:txBody>
        </p:sp>
        <p:sp>
          <p:nvSpPr>
            <p:cNvPr id="32" name="U-Turn Arrow 31"/>
            <p:cNvSpPr/>
            <p:nvPr/>
          </p:nvSpPr>
          <p:spPr>
            <a:xfrm>
              <a:off x="2971485" y="1218460"/>
              <a:ext cx="1905772" cy="1525330"/>
            </a:xfrm>
            <a:prstGeom prst="uturnArrow">
              <a:avLst>
                <a:gd name="adj1" fmla="val 33369"/>
                <a:gd name="adj2" fmla="val 25000"/>
                <a:gd name="adj3" fmla="val 22049"/>
                <a:gd name="adj4" fmla="val 43750"/>
                <a:gd name="adj5" fmla="val 75000"/>
              </a:avLst>
            </a:prstGeom>
            <a:solidFill>
              <a:srgbClr val="00B050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U-Turn Arrow 32"/>
            <p:cNvSpPr/>
            <p:nvPr/>
          </p:nvSpPr>
          <p:spPr>
            <a:xfrm rot="10800000">
              <a:off x="2804509" y="2392916"/>
              <a:ext cx="1920221" cy="1523705"/>
            </a:xfrm>
            <a:prstGeom prst="uturnArrow">
              <a:avLst>
                <a:gd name="adj1" fmla="val 31308"/>
                <a:gd name="adj2" fmla="val 25000"/>
                <a:gd name="adj3" fmla="val 22049"/>
                <a:gd name="adj4" fmla="val 43750"/>
                <a:gd name="adj5" fmla="val 75000"/>
              </a:avLst>
            </a:prstGeom>
            <a:solidFill>
              <a:srgbClr val="00B050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TextBox 31"/>
            <p:cNvSpPr txBox="1">
              <a:spLocks noChangeArrowheads="1"/>
            </p:cNvSpPr>
            <p:nvPr/>
          </p:nvSpPr>
          <p:spPr bwMode="auto">
            <a:xfrm>
              <a:off x="3429000" y="1220128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Planning</a:t>
              </a:r>
            </a:p>
            <a:p>
              <a:r>
                <a:rPr lang="en-US" sz="1200"/>
                <a:t>Processes</a:t>
              </a:r>
            </a:p>
          </p:txBody>
        </p:sp>
        <p:sp>
          <p:nvSpPr>
            <p:cNvPr id="36" name="TextBox 32"/>
            <p:cNvSpPr txBox="1">
              <a:spLocks noChangeArrowheads="1"/>
            </p:cNvSpPr>
            <p:nvPr/>
          </p:nvSpPr>
          <p:spPr bwMode="auto">
            <a:xfrm>
              <a:off x="3383280" y="342775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Executing</a:t>
              </a:r>
            </a:p>
            <a:p>
              <a:r>
                <a:rPr lang="en-US" sz="1200"/>
                <a:t>Processes</a:t>
              </a:r>
            </a:p>
          </p:txBody>
        </p:sp>
        <p:sp>
          <p:nvSpPr>
            <p:cNvPr id="37" name="TextBox 33"/>
            <p:cNvSpPr txBox="1">
              <a:spLocks noChangeArrowheads="1"/>
            </p:cNvSpPr>
            <p:nvPr/>
          </p:nvSpPr>
          <p:spPr bwMode="auto">
            <a:xfrm>
              <a:off x="2971800" y="762000"/>
              <a:ext cx="1828800" cy="472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Monitoring &amp;</a:t>
              </a:r>
            </a:p>
            <a:p>
              <a:pPr algn="ctr"/>
              <a:r>
                <a:rPr lang="en-US" sz="1200"/>
                <a:t>Controlling Processes</a:t>
              </a:r>
            </a:p>
          </p:txBody>
        </p:sp>
      </p:grpSp>
      <p:cxnSp>
        <p:nvCxnSpPr>
          <p:cNvPr id="39" name="Elbow Connector 38"/>
          <p:cNvCxnSpPr/>
          <p:nvPr/>
        </p:nvCxnSpPr>
        <p:spPr>
          <a:xfrm rot="5400000">
            <a:off x="1638300" y="3354388"/>
            <a:ext cx="3581400" cy="609600"/>
          </a:xfrm>
          <a:prstGeom prst="bentConnector3">
            <a:avLst>
              <a:gd name="adj1" fmla="val -227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rot="16200000" flipH="1">
            <a:off x="3581400" y="2782888"/>
            <a:ext cx="4038600" cy="1295400"/>
          </a:xfrm>
          <a:prstGeom prst="bentConnector3">
            <a:avLst>
              <a:gd name="adj1" fmla="val -108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16"/>
          <p:cNvCxnSpPr/>
          <p:nvPr/>
        </p:nvCxnSpPr>
        <p:spPr>
          <a:xfrm rot="10800000" flipH="1" flipV="1">
            <a:off x="3762375" y="4013200"/>
            <a:ext cx="581025" cy="1436688"/>
          </a:xfrm>
          <a:prstGeom prst="bentConnector4">
            <a:avLst>
              <a:gd name="adj1" fmla="val -1763"/>
              <a:gd name="adj2" fmla="val 57852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16"/>
          <p:cNvCxnSpPr/>
          <p:nvPr/>
        </p:nvCxnSpPr>
        <p:spPr>
          <a:xfrm rot="5400000">
            <a:off x="1066800" y="3925888"/>
            <a:ext cx="2286000" cy="762000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>
            <a:off x="457200" y="2857496"/>
            <a:ext cx="8686800" cy="2881312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228600" y="396875"/>
            <a:ext cx="7620000" cy="381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1 Identify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Stakeholder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748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7848600" cy="1371600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latin typeface="Arial Narrow" pitchFamily="34" charset="0"/>
              </a:rPr>
              <a:t>The process of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identifying all people or organizations impacted </a:t>
            </a:r>
            <a:r>
              <a:rPr lang="en-US" sz="2400" dirty="0" smtClean="0">
                <a:latin typeface="Arial Narrow" pitchFamily="34" charset="0"/>
              </a:rPr>
              <a:t>by the project, and documenting relevant information regarding their interest, involvement, and impact on project success.</a:t>
            </a:r>
          </a:p>
        </p:txBody>
      </p:sp>
      <p:graphicFrame>
        <p:nvGraphicFramePr>
          <p:cNvPr id="9" name="Group 59"/>
          <p:cNvGraphicFramePr>
            <a:graphicFrameLocks noGrp="1"/>
          </p:cNvGraphicFramePr>
          <p:nvPr/>
        </p:nvGraphicFramePr>
        <p:xfrm>
          <a:off x="685800" y="2578096"/>
          <a:ext cx="2667000" cy="3236726"/>
        </p:xfrm>
        <a:graphic>
          <a:graphicData uri="http://schemas.openxmlformats.org/drawingml/2006/table">
            <a:tbl>
              <a:tblPr/>
              <a:tblGrid>
                <a:gridCol w="2667000"/>
              </a:tblGrid>
              <a:tr h="706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385863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Project charter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Procurement documents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Enterprise environmental factors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Organizational process assets</a:t>
                      </a:r>
                      <a:endParaRPr lang="en-US" sz="2000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60"/>
          <p:cNvGraphicFramePr>
            <a:graphicFrameLocks noGrp="1"/>
          </p:cNvGraphicFramePr>
          <p:nvPr/>
        </p:nvGraphicFramePr>
        <p:xfrm>
          <a:off x="3581400" y="2578096"/>
          <a:ext cx="2209800" cy="2155736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23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096344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Stakeholder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analysis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Expert judgment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meetings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61"/>
          <p:cNvGraphicFramePr>
            <a:graphicFrameLocks noGrp="1"/>
          </p:cNvGraphicFramePr>
          <p:nvPr/>
        </p:nvGraphicFramePr>
        <p:xfrm>
          <a:off x="6019800" y="2578096"/>
          <a:ext cx="2209800" cy="2535685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068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Outputs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id-ID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takeholder register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620000" cy="3810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Calibri" pitchFamily="34" charset="0"/>
              </a:rPr>
              <a:t>Stakeholder Analysis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228600" y="1638300"/>
            <a:ext cx="8305800" cy="1219200"/>
          </a:xfrm>
        </p:spPr>
        <p:txBody>
          <a:bodyPr/>
          <a:lstStyle/>
          <a:p>
            <a:r>
              <a:rPr lang="en-US" sz="2400" dirty="0" smtClean="0">
                <a:latin typeface="Arial Narrow" pitchFamily="34" charset="0"/>
              </a:rPr>
              <a:t>A technique of systematically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gathering and analyzing </a:t>
            </a:r>
            <a:r>
              <a:rPr lang="en-US" sz="2400" dirty="0" smtClean="0">
                <a:latin typeface="Arial Narrow" pitchFamily="34" charset="0"/>
              </a:rPr>
              <a:t>quantitative &amp; qualitative information to determine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whose interests should be taken into account throughout the project.</a:t>
            </a:r>
          </a:p>
          <a:p>
            <a:pPr>
              <a:buFontTx/>
              <a:buNone/>
            </a:pPr>
            <a:endParaRPr lang="en-US" sz="2400" dirty="0" smtClean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3467100"/>
            <a:ext cx="4114800" cy="3694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6125" lvl="1" indent="-341313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 Narrow" pitchFamily="34" charset="0"/>
              </a:rPr>
              <a:t>Step 1: Identify all potential project stakeholders and relevant information</a:t>
            </a:r>
          </a:p>
          <a:p>
            <a:pPr marL="746125" lvl="1" indent="-341313"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10000"/>
                </a:schemeClr>
              </a:solidFill>
              <a:latin typeface="Arial Narrow" pitchFamily="34" charset="0"/>
            </a:endParaRPr>
          </a:p>
          <a:p>
            <a:pPr marL="746125" lvl="1" indent="-341313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 Narrow" pitchFamily="34" charset="0"/>
              </a:rPr>
              <a:t>Step 2: Identify the potential impact or support each stakeholder could generate and classify them so as to define an approach strategy.</a:t>
            </a:r>
          </a:p>
          <a:p>
            <a:pPr marL="746125" lvl="1" indent="-341313"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10000"/>
                </a:schemeClr>
              </a:solidFill>
              <a:latin typeface="Arial Narrow" pitchFamily="34" charset="0"/>
            </a:endParaRPr>
          </a:p>
          <a:p>
            <a:pPr marL="746125" lvl="1" indent="-341313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 Narrow" pitchFamily="34" charset="0"/>
              </a:rPr>
              <a:t>Step 3: Assess how key stakeholder are likely to react or respond in various situation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4037" name="TextBox 40"/>
          <p:cNvSpPr txBox="1">
            <a:spLocks noChangeArrowheads="1"/>
          </p:cNvSpPr>
          <p:nvPr/>
        </p:nvSpPr>
        <p:spPr bwMode="auto">
          <a:xfrm>
            <a:off x="4267200" y="6477000"/>
            <a:ext cx="411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6125" lvl="1" indent="-341313"/>
            <a:r>
              <a:rPr lang="en-US">
                <a:solidFill>
                  <a:srgbClr val="FF0000"/>
                </a:solidFill>
                <a:latin typeface="Arial Narrow" pitchFamily="34" charset="0"/>
              </a:rPr>
              <a:t>Sample grid showing classification model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000372"/>
            <a:ext cx="39814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">
  <a:themeElements>
    <a:clrScheme name="Custom 9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32313"/>
      </a:accent1>
      <a:accent2>
        <a:srgbClr val="9EB5BF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</Template>
  <TotalTime>1138</TotalTime>
  <Words>942</Words>
  <Application>Microsoft Office PowerPoint</Application>
  <PresentationFormat>On-screen Show (4:3)</PresentationFormat>
  <Paragraphs>201</Paragraphs>
  <Slides>23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green</vt:lpstr>
      <vt:lpstr>Project Stakeholder Management</vt:lpstr>
      <vt:lpstr>Definition</vt:lpstr>
      <vt:lpstr>Introduction</vt:lpstr>
      <vt:lpstr>Introduction</vt:lpstr>
      <vt:lpstr>Introduction</vt:lpstr>
      <vt:lpstr>Slide 6</vt:lpstr>
      <vt:lpstr>Project Stakeholder Management</vt:lpstr>
      <vt:lpstr>13.1 Identify Stakeholder</vt:lpstr>
      <vt:lpstr>Stakeholder Analysis</vt:lpstr>
      <vt:lpstr>Output of Identify Stakeholder</vt:lpstr>
      <vt:lpstr>Stakeholder register</vt:lpstr>
      <vt:lpstr>Salience Model</vt:lpstr>
      <vt:lpstr>Slide 13</vt:lpstr>
      <vt:lpstr>Say no to “stakeholder”</vt:lpstr>
      <vt:lpstr>13.2 Plan Stakeholder Management</vt:lpstr>
      <vt:lpstr>13.2 PlanStakeholder Management</vt:lpstr>
      <vt:lpstr>Slide 17</vt:lpstr>
      <vt:lpstr>13.3 Manage Stakeholder Management</vt:lpstr>
      <vt:lpstr>Manage Stakeholder Management</vt:lpstr>
      <vt:lpstr>Stakeholder Analysis</vt:lpstr>
      <vt:lpstr>Issue log</vt:lpstr>
      <vt:lpstr>13.4 Control Stakeholder Management</vt:lpstr>
      <vt:lpstr>Control Stakeholder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Stakeholder Management</dc:title>
  <dc:creator>Radi</dc:creator>
  <cp:lastModifiedBy>Lenovo</cp:lastModifiedBy>
  <cp:revision>81</cp:revision>
  <dcterms:created xsi:type="dcterms:W3CDTF">2013-09-24T06:03:18Z</dcterms:created>
  <dcterms:modified xsi:type="dcterms:W3CDTF">2015-04-29T02:03:18Z</dcterms:modified>
</cp:coreProperties>
</file>