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7" r:id="rId3"/>
    <p:sldId id="257" r:id="rId4"/>
    <p:sldId id="281" r:id="rId5"/>
    <p:sldId id="278" r:id="rId6"/>
    <p:sldId id="258" r:id="rId7"/>
    <p:sldId id="259" r:id="rId8"/>
    <p:sldId id="279" r:id="rId9"/>
    <p:sldId id="280" r:id="rId10"/>
    <p:sldId id="263" r:id="rId11"/>
    <p:sldId id="262" r:id="rId12"/>
    <p:sldId id="264" r:id="rId13"/>
    <p:sldId id="282" r:id="rId14"/>
    <p:sldId id="265" r:id="rId15"/>
    <p:sldId id="266" r:id="rId16"/>
    <p:sldId id="285" r:id="rId17"/>
    <p:sldId id="286" r:id="rId18"/>
    <p:sldId id="267" r:id="rId19"/>
    <p:sldId id="284" r:id="rId20"/>
    <p:sldId id="283" r:id="rId21"/>
    <p:sldId id="269" r:id="rId22"/>
    <p:sldId id="287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23F48-6E71-4B64-914E-C8F8F28B33A3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332D6AB6-AAE3-46E8-B788-D177346797A8}">
      <dgm:prSet phldrT="[Text]"/>
      <dgm:spPr/>
      <dgm:t>
        <a:bodyPr/>
        <a:lstStyle/>
        <a:p>
          <a:r>
            <a:rPr lang="id-ID" dirty="0" smtClean="0"/>
            <a:t>writing</a:t>
          </a:r>
          <a:endParaRPr lang="id-ID" dirty="0"/>
        </a:p>
      </dgm:t>
    </dgm:pt>
    <dgm:pt modelId="{91A0B2AD-E723-40C5-AA71-1B5BC05C6611}" type="parTrans" cxnId="{6C507C94-2E44-4985-8322-FD50905D325F}">
      <dgm:prSet/>
      <dgm:spPr/>
      <dgm:t>
        <a:bodyPr/>
        <a:lstStyle/>
        <a:p>
          <a:endParaRPr lang="id-ID"/>
        </a:p>
      </dgm:t>
    </dgm:pt>
    <dgm:pt modelId="{3822DE4F-48C8-409F-8C0B-B76D55EF3D41}" type="sibTrans" cxnId="{6C507C94-2E44-4985-8322-FD50905D325F}">
      <dgm:prSet/>
      <dgm:spPr/>
      <dgm:t>
        <a:bodyPr/>
        <a:lstStyle/>
        <a:p>
          <a:endParaRPr lang="id-ID"/>
        </a:p>
      </dgm:t>
    </dgm:pt>
    <dgm:pt modelId="{9587BEA6-E647-4BDA-A161-F6B88A7A048E}">
      <dgm:prSet phldrT="[Text]"/>
      <dgm:spPr/>
      <dgm:t>
        <a:bodyPr/>
        <a:lstStyle/>
        <a:p>
          <a:r>
            <a:rPr lang="id-ID" dirty="0" smtClean="0"/>
            <a:t>speaking</a:t>
          </a:r>
          <a:endParaRPr lang="id-ID" dirty="0"/>
        </a:p>
      </dgm:t>
    </dgm:pt>
    <dgm:pt modelId="{2D56638A-0308-42EA-A46D-F4430780B7AB}" type="parTrans" cxnId="{E4D5B873-1A0E-44BB-A5CB-8E0028200719}">
      <dgm:prSet/>
      <dgm:spPr/>
      <dgm:t>
        <a:bodyPr/>
        <a:lstStyle/>
        <a:p>
          <a:endParaRPr lang="id-ID"/>
        </a:p>
      </dgm:t>
    </dgm:pt>
    <dgm:pt modelId="{C4F8572B-14C7-4FCF-9A55-3D2A09B48C67}" type="sibTrans" cxnId="{E4D5B873-1A0E-44BB-A5CB-8E0028200719}">
      <dgm:prSet/>
      <dgm:spPr/>
      <dgm:t>
        <a:bodyPr/>
        <a:lstStyle/>
        <a:p>
          <a:endParaRPr lang="id-ID"/>
        </a:p>
      </dgm:t>
    </dgm:pt>
    <dgm:pt modelId="{703E742C-F211-4238-9440-E015067917D3}">
      <dgm:prSet phldrT="[Text]"/>
      <dgm:spPr/>
      <dgm:t>
        <a:bodyPr/>
        <a:lstStyle/>
        <a:p>
          <a:r>
            <a:rPr lang="id-ID" dirty="0" smtClean="0"/>
            <a:t>Listening</a:t>
          </a:r>
          <a:endParaRPr lang="id-ID" dirty="0"/>
        </a:p>
      </dgm:t>
    </dgm:pt>
    <dgm:pt modelId="{9390AB36-1D66-428C-90D3-2864DDAFCE4E}" type="parTrans" cxnId="{3F44A25F-D67B-4FD6-A534-712CD0CCF599}">
      <dgm:prSet/>
      <dgm:spPr/>
      <dgm:t>
        <a:bodyPr/>
        <a:lstStyle/>
        <a:p>
          <a:endParaRPr lang="id-ID"/>
        </a:p>
      </dgm:t>
    </dgm:pt>
    <dgm:pt modelId="{8BBE2CF7-EE6C-4782-A6F5-99AF7E83C30D}" type="sibTrans" cxnId="{3F44A25F-D67B-4FD6-A534-712CD0CCF599}">
      <dgm:prSet/>
      <dgm:spPr/>
      <dgm:t>
        <a:bodyPr/>
        <a:lstStyle/>
        <a:p>
          <a:endParaRPr lang="id-ID"/>
        </a:p>
      </dgm:t>
    </dgm:pt>
    <dgm:pt modelId="{FE3F1C69-0F15-43C7-920C-E01931DCBFB1}">
      <dgm:prSet phldrT="[Text]"/>
      <dgm:spPr/>
      <dgm:t>
        <a:bodyPr/>
        <a:lstStyle/>
        <a:p>
          <a:r>
            <a:rPr lang="id-ID" dirty="0" smtClean="0"/>
            <a:t>Project personal</a:t>
          </a:r>
          <a:endParaRPr lang="id-ID" dirty="0"/>
        </a:p>
      </dgm:t>
    </dgm:pt>
    <dgm:pt modelId="{6EF3FD3B-802C-4C71-91A9-F887F6C8ADD1}" type="parTrans" cxnId="{7AB7A97F-2D97-4071-8041-870B9E2EFA4A}">
      <dgm:prSet/>
      <dgm:spPr/>
      <dgm:t>
        <a:bodyPr/>
        <a:lstStyle/>
        <a:p>
          <a:endParaRPr lang="id-ID"/>
        </a:p>
      </dgm:t>
    </dgm:pt>
    <dgm:pt modelId="{EC4C56B1-0C23-49B4-864E-F4F706A38D7C}" type="sibTrans" cxnId="{7AB7A97F-2D97-4071-8041-870B9E2EFA4A}">
      <dgm:prSet/>
      <dgm:spPr/>
      <dgm:t>
        <a:bodyPr/>
        <a:lstStyle/>
        <a:p>
          <a:endParaRPr lang="id-ID"/>
        </a:p>
      </dgm:t>
    </dgm:pt>
    <dgm:pt modelId="{B92C2334-13C3-476C-8EF4-949FF3FC2757}" type="pres">
      <dgm:prSet presAssocID="{BAF23F48-6E71-4B64-914E-C8F8F28B33A3}" presName="compositeShape" presStyleCnt="0">
        <dgm:presLayoutVars>
          <dgm:dir/>
          <dgm:resizeHandles/>
        </dgm:presLayoutVars>
      </dgm:prSet>
      <dgm:spPr/>
    </dgm:pt>
    <dgm:pt modelId="{0504C676-4C90-4261-AE6F-0F50BE77CF5C}" type="pres">
      <dgm:prSet presAssocID="{BAF23F48-6E71-4B64-914E-C8F8F28B33A3}" presName="pyramid" presStyleLbl="node1" presStyleIdx="0" presStyleCnt="1"/>
      <dgm:spPr/>
    </dgm:pt>
    <dgm:pt modelId="{A3CD2381-8142-438C-8620-C1051FEB73D9}" type="pres">
      <dgm:prSet presAssocID="{BAF23F48-6E71-4B64-914E-C8F8F28B33A3}" presName="theList" presStyleCnt="0"/>
      <dgm:spPr/>
    </dgm:pt>
    <dgm:pt modelId="{089BFBAE-1BC5-4236-87EE-A8F4CAE03B69}" type="pres">
      <dgm:prSet presAssocID="{332D6AB6-AAE3-46E8-B788-D177346797A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A6A261-28F9-4FC3-8C31-A7E57B737E62}" type="pres">
      <dgm:prSet presAssocID="{332D6AB6-AAE3-46E8-B788-D177346797A8}" presName="aSpace" presStyleCnt="0"/>
      <dgm:spPr/>
    </dgm:pt>
    <dgm:pt modelId="{2D321CEC-5454-49AB-9E8A-4CFEAB08C45C}" type="pres">
      <dgm:prSet presAssocID="{9587BEA6-E647-4BDA-A161-F6B88A7A048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66995C-7603-4BB5-9BCD-64CD97B5B341}" type="pres">
      <dgm:prSet presAssocID="{9587BEA6-E647-4BDA-A161-F6B88A7A048E}" presName="aSpace" presStyleCnt="0"/>
      <dgm:spPr/>
    </dgm:pt>
    <dgm:pt modelId="{3AFAB783-8822-4DD3-B6CD-21036FC3DD04}" type="pres">
      <dgm:prSet presAssocID="{703E742C-F211-4238-9440-E015067917D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45444D-DBDA-4BEE-AAA8-1CA7B99EB866}" type="pres">
      <dgm:prSet presAssocID="{703E742C-F211-4238-9440-E015067917D3}" presName="aSpace" presStyleCnt="0"/>
      <dgm:spPr/>
    </dgm:pt>
    <dgm:pt modelId="{380C20D9-5D40-499B-9135-D5B8A3FF2543}" type="pres">
      <dgm:prSet presAssocID="{FE3F1C69-0F15-43C7-920C-E01931DCBFB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0D89BA-5164-4846-A4A6-BCFBE44C0986}" type="pres">
      <dgm:prSet presAssocID="{FE3F1C69-0F15-43C7-920C-E01931DCBFB1}" presName="aSpace" presStyleCnt="0"/>
      <dgm:spPr/>
    </dgm:pt>
  </dgm:ptLst>
  <dgm:cxnLst>
    <dgm:cxn modelId="{E4D5B873-1A0E-44BB-A5CB-8E0028200719}" srcId="{BAF23F48-6E71-4B64-914E-C8F8F28B33A3}" destId="{9587BEA6-E647-4BDA-A161-F6B88A7A048E}" srcOrd="1" destOrd="0" parTransId="{2D56638A-0308-42EA-A46D-F4430780B7AB}" sibTransId="{C4F8572B-14C7-4FCF-9A55-3D2A09B48C67}"/>
    <dgm:cxn modelId="{D18F300C-EDBF-4461-97A7-5C1D8B260DE1}" type="presOf" srcId="{BAF23F48-6E71-4B64-914E-C8F8F28B33A3}" destId="{B92C2334-13C3-476C-8EF4-949FF3FC2757}" srcOrd="0" destOrd="0" presId="urn:microsoft.com/office/officeart/2005/8/layout/pyramid2"/>
    <dgm:cxn modelId="{1B0465C9-5A3E-43B2-9906-783B296EC449}" type="presOf" srcId="{332D6AB6-AAE3-46E8-B788-D177346797A8}" destId="{089BFBAE-1BC5-4236-87EE-A8F4CAE03B69}" srcOrd="0" destOrd="0" presId="urn:microsoft.com/office/officeart/2005/8/layout/pyramid2"/>
    <dgm:cxn modelId="{7F2DBF40-C619-4EC4-A795-42959F1C79BD}" type="presOf" srcId="{703E742C-F211-4238-9440-E015067917D3}" destId="{3AFAB783-8822-4DD3-B6CD-21036FC3DD04}" srcOrd="0" destOrd="0" presId="urn:microsoft.com/office/officeart/2005/8/layout/pyramid2"/>
    <dgm:cxn modelId="{7AB7A97F-2D97-4071-8041-870B9E2EFA4A}" srcId="{BAF23F48-6E71-4B64-914E-C8F8F28B33A3}" destId="{FE3F1C69-0F15-43C7-920C-E01931DCBFB1}" srcOrd="3" destOrd="0" parTransId="{6EF3FD3B-802C-4C71-91A9-F887F6C8ADD1}" sibTransId="{EC4C56B1-0C23-49B4-864E-F4F706A38D7C}"/>
    <dgm:cxn modelId="{6C507C94-2E44-4985-8322-FD50905D325F}" srcId="{BAF23F48-6E71-4B64-914E-C8F8F28B33A3}" destId="{332D6AB6-AAE3-46E8-B788-D177346797A8}" srcOrd="0" destOrd="0" parTransId="{91A0B2AD-E723-40C5-AA71-1B5BC05C6611}" sibTransId="{3822DE4F-48C8-409F-8C0B-B76D55EF3D41}"/>
    <dgm:cxn modelId="{3B9D1634-4F05-4700-91CD-377ED685CBB8}" type="presOf" srcId="{9587BEA6-E647-4BDA-A161-F6B88A7A048E}" destId="{2D321CEC-5454-49AB-9E8A-4CFEAB08C45C}" srcOrd="0" destOrd="0" presId="urn:microsoft.com/office/officeart/2005/8/layout/pyramid2"/>
    <dgm:cxn modelId="{3F44A25F-D67B-4FD6-A534-712CD0CCF599}" srcId="{BAF23F48-6E71-4B64-914E-C8F8F28B33A3}" destId="{703E742C-F211-4238-9440-E015067917D3}" srcOrd="2" destOrd="0" parTransId="{9390AB36-1D66-428C-90D3-2864DDAFCE4E}" sibTransId="{8BBE2CF7-EE6C-4782-A6F5-99AF7E83C30D}"/>
    <dgm:cxn modelId="{C7E585D8-3582-4C88-A6D5-122B477F5EC0}" type="presOf" srcId="{FE3F1C69-0F15-43C7-920C-E01931DCBFB1}" destId="{380C20D9-5D40-499B-9135-D5B8A3FF2543}" srcOrd="0" destOrd="0" presId="urn:microsoft.com/office/officeart/2005/8/layout/pyramid2"/>
    <dgm:cxn modelId="{7F817D85-775E-4ABD-B034-FF3358EA1CF5}" type="presParOf" srcId="{B92C2334-13C3-476C-8EF4-949FF3FC2757}" destId="{0504C676-4C90-4261-AE6F-0F50BE77CF5C}" srcOrd="0" destOrd="0" presId="urn:microsoft.com/office/officeart/2005/8/layout/pyramid2"/>
    <dgm:cxn modelId="{6101A482-228C-40C1-ACD0-6142EC0C4E55}" type="presParOf" srcId="{B92C2334-13C3-476C-8EF4-949FF3FC2757}" destId="{A3CD2381-8142-438C-8620-C1051FEB73D9}" srcOrd="1" destOrd="0" presId="urn:microsoft.com/office/officeart/2005/8/layout/pyramid2"/>
    <dgm:cxn modelId="{EAB60CCD-4E3D-4E75-AD20-2A3109C7E7D4}" type="presParOf" srcId="{A3CD2381-8142-438C-8620-C1051FEB73D9}" destId="{089BFBAE-1BC5-4236-87EE-A8F4CAE03B69}" srcOrd="0" destOrd="0" presId="urn:microsoft.com/office/officeart/2005/8/layout/pyramid2"/>
    <dgm:cxn modelId="{515B6529-297B-43C1-A425-32C5185801D2}" type="presParOf" srcId="{A3CD2381-8142-438C-8620-C1051FEB73D9}" destId="{40A6A261-28F9-4FC3-8C31-A7E57B737E62}" srcOrd="1" destOrd="0" presId="urn:microsoft.com/office/officeart/2005/8/layout/pyramid2"/>
    <dgm:cxn modelId="{E203C366-B9C8-4E12-AD06-331E19F9463C}" type="presParOf" srcId="{A3CD2381-8142-438C-8620-C1051FEB73D9}" destId="{2D321CEC-5454-49AB-9E8A-4CFEAB08C45C}" srcOrd="2" destOrd="0" presId="urn:microsoft.com/office/officeart/2005/8/layout/pyramid2"/>
    <dgm:cxn modelId="{4EE6FD0E-CBFD-4BB3-94AF-0B78DD244D49}" type="presParOf" srcId="{A3CD2381-8142-438C-8620-C1051FEB73D9}" destId="{2366995C-7603-4BB5-9BCD-64CD97B5B341}" srcOrd="3" destOrd="0" presId="urn:microsoft.com/office/officeart/2005/8/layout/pyramid2"/>
    <dgm:cxn modelId="{910ABDED-017E-4FD8-BB48-6C0671E09331}" type="presParOf" srcId="{A3CD2381-8142-438C-8620-C1051FEB73D9}" destId="{3AFAB783-8822-4DD3-B6CD-21036FC3DD04}" srcOrd="4" destOrd="0" presId="urn:microsoft.com/office/officeart/2005/8/layout/pyramid2"/>
    <dgm:cxn modelId="{A6E4BDD6-F635-4CFA-9F8A-DE073B793F50}" type="presParOf" srcId="{A3CD2381-8142-438C-8620-C1051FEB73D9}" destId="{F045444D-DBDA-4BEE-AAA8-1CA7B99EB866}" srcOrd="5" destOrd="0" presId="urn:microsoft.com/office/officeart/2005/8/layout/pyramid2"/>
    <dgm:cxn modelId="{3126C6AE-78DD-4E1E-B60E-D803F66EECF4}" type="presParOf" srcId="{A3CD2381-8142-438C-8620-C1051FEB73D9}" destId="{380C20D9-5D40-499B-9135-D5B8A3FF2543}" srcOrd="6" destOrd="0" presId="urn:microsoft.com/office/officeart/2005/8/layout/pyramid2"/>
    <dgm:cxn modelId="{CF69FF47-7F19-48A9-BF6F-0BB77C7126A0}" type="presParOf" srcId="{A3CD2381-8142-438C-8620-C1051FEB73D9}" destId="{880D89BA-5164-4846-A4A6-BCFBE44C098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04C676-4C90-4261-AE6F-0F50BE77CF5C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BFBAE-1BC5-4236-87EE-A8F4CAE03B69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writing</a:t>
          </a:r>
          <a:endParaRPr lang="id-ID" sz="2500" kern="1200" dirty="0"/>
        </a:p>
      </dsp:txBody>
      <dsp:txXfrm>
        <a:off x="2743199" y="406796"/>
        <a:ext cx="2641600" cy="722312"/>
      </dsp:txXfrm>
    </dsp:sp>
    <dsp:sp modelId="{2D321CEC-5454-49AB-9E8A-4CFEAB08C45C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speaking</a:t>
          </a:r>
          <a:endParaRPr lang="id-ID" sz="2500" kern="1200" dirty="0"/>
        </a:p>
      </dsp:txBody>
      <dsp:txXfrm>
        <a:off x="2743199" y="1219398"/>
        <a:ext cx="2641600" cy="722312"/>
      </dsp:txXfrm>
    </dsp:sp>
    <dsp:sp modelId="{3AFAB783-8822-4DD3-B6CD-21036FC3DD04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Listening</a:t>
          </a:r>
          <a:endParaRPr lang="id-ID" sz="2500" kern="1200" dirty="0"/>
        </a:p>
      </dsp:txBody>
      <dsp:txXfrm>
        <a:off x="2743199" y="2032000"/>
        <a:ext cx="2641600" cy="722312"/>
      </dsp:txXfrm>
    </dsp:sp>
    <dsp:sp modelId="{380C20D9-5D40-499B-9135-D5B8A3FF2543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Project personal</a:t>
          </a:r>
          <a:endParaRPr lang="id-ID" sz="2500" kern="1200" dirty="0"/>
        </a:p>
      </dsp:txBody>
      <dsp:txXfrm>
        <a:off x="2743199" y="2844601"/>
        <a:ext cx="2641600" cy="72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BF4B0-4CF5-4DDA-9A0D-BCA81262F936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CBFEF-DB92-417F-B88C-D78CA410013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0FDF2-3C9C-4F26-B7C3-CFF9DAB0CA7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33265-B3F4-451B-8591-D79EA608159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54E3A-AE80-436C-8862-0A2F43FA0A7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5BFA1-79BF-47A8-89B0-1DDE24C33FB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BF5D0-4549-450D-8879-4C74A076057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C0EB5-07C9-4621-96BD-28D4C9A51EB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FBDBB-C4BB-4F9F-B2ED-86F6739CA86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92BC2-EA0D-4E93-9DB4-4CECE026F82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6978D-A4C7-48CE-BFBE-DAA905873B5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A22C5-5537-4EB7-A8A4-2302C6A6771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084AE-E25E-4C24-A8A3-522F1C9E52F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84E57-249A-4F08-9B84-82BE55A45B1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771D0-864A-4461-977C-0BA3841FF1C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A251-AED7-413D-B81F-D4A62E7269E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31726-8C66-4F0A-A044-60414DCE551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31726-8C66-4F0A-A044-60414DCE551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56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3263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30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7420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143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4760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3330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694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199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588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097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8780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771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996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3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175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DA74E-1409-4466-9BF2-6B5BAAC04442}" type="datetimeFigureOut">
              <a:rPr lang="id-ID" smtClean="0"/>
              <a:pPr/>
              <a:t>20/04/2015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F948A5-1A7F-4CB4-A7E7-9D79F8FDF4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38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Project Communication Management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Schwalbe (2013), PMI (2013)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libri" pitchFamily="34" charset="0"/>
              </a:rPr>
              <a:t>10.2 Plan Communication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7058044" cy="114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 Narrow" pitchFamily="34" charset="0"/>
              </a:rPr>
              <a:t>The process of determining the project stakeholder information needs and defining a communication approach.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8600" y="2794000"/>
            <a:ext cx="8686800" cy="2881313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Group 59"/>
          <p:cNvGraphicFramePr>
            <a:graphicFrameLocks noGrp="1"/>
          </p:cNvGraphicFramePr>
          <p:nvPr/>
        </p:nvGraphicFramePr>
        <p:xfrm>
          <a:off x="533400" y="2495550"/>
          <a:ext cx="2209800" cy="2818499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37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08133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Stakeholder register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60"/>
          <p:cNvGraphicFramePr>
            <a:graphicFrameLocks noGrp="1"/>
          </p:cNvGraphicFramePr>
          <p:nvPr/>
        </p:nvGraphicFramePr>
        <p:xfrm>
          <a:off x="3155950" y="2514600"/>
          <a:ext cx="2209800" cy="2960464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2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142219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Communication requirement analysis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Communication technology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Communication models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Communication methods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meetings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61"/>
          <p:cNvGraphicFramePr>
            <a:graphicFrameLocks noGrp="1"/>
          </p:cNvGraphicFramePr>
          <p:nvPr/>
        </p:nvGraphicFramePr>
        <p:xfrm>
          <a:off x="5791200" y="2514600"/>
          <a:ext cx="2209800" cy="1863051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8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15410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Communication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6109" name="TextBox 15"/>
          <p:cNvSpPr txBox="1">
            <a:spLocks noChangeArrowheads="1"/>
          </p:cNvSpPr>
          <p:nvPr/>
        </p:nvSpPr>
        <p:spPr bwMode="auto">
          <a:xfrm>
            <a:off x="533400" y="5867400"/>
            <a:ext cx="7467600" cy="461963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d-ID" sz="2400" dirty="0" smtClean="0">
                <a:solidFill>
                  <a:srgbClr val="0070C0"/>
                </a:solidFill>
                <a:latin typeface="FG Deanna's Hand"/>
              </a:rPr>
              <a:t>What communication must be prepared</a:t>
            </a:r>
            <a:endParaRPr lang="en-US" sz="2400" dirty="0">
              <a:solidFill>
                <a:srgbClr val="0070C0"/>
              </a:solidFill>
              <a:latin typeface="FG Deanna's H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libri" pitchFamily="34" charset="0"/>
              </a:rPr>
              <a:t>Output of Identify Stakeholder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305800" cy="457200"/>
          </a:xfrm>
        </p:spPr>
        <p:txBody>
          <a:bodyPr/>
          <a:lstStyle/>
          <a:p>
            <a:r>
              <a:rPr lang="en-US" b="1" smtClean="0">
                <a:latin typeface="Arial Narrow" pitchFamily="34" charset="0"/>
              </a:rPr>
              <a:t>Stakeholder Register </a:t>
            </a:r>
          </a:p>
          <a:p>
            <a:endParaRPr lang="en-US" smtClean="0">
              <a:latin typeface="Arial Narrow" pitchFamily="34" charset="0"/>
            </a:endParaRPr>
          </a:p>
          <a:p>
            <a:endParaRPr lang="en-US" sz="2400" smtClean="0">
              <a:latin typeface="Arial Narrow" pitchFamily="34" charset="0"/>
            </a:endParaRPr>
          </a:p>
          <a:p>
            <a:endParaRPr lang="en-US" sz="2400" smtClean="0">
              <a:latin typeface="Arial Narrow" pitchFamily="34" charset="0"/>
            </a:endParaRPr>
          </a:p>
          <a:p>
            <a:pPr>
              <a:buFontTx/>
              <a:buNone/>
            </a:pPr>
            <a:endParaRPr lang="en-US" sz="2400" smtClean="0">
              <a:latin typeface="Arial Narrow" pitchFamily="34" charset="0"/>
            </a:endParaRPr>
          </a:p>
          <a:p>
            <a:pPr lvl="1">
              <a:buFontTx/>
              <a:buNone/>
            </a:pPr>
            <a:endParaRPr lang="en-US" sz="3600" smtClean="0">
              <a:latin typeface="Arial 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029200"/>
          <a:ext cx="7620000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1905000"/>
                <a:gridCol w="18288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</a:rPr>
                        <a:t>Stakeholder</a:t>
                      </a:r>
                      <a:endParaRPr lang="en-US" sz="1100" b="1" i="0" u="none" strike="noStrike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</a:rPr>
                        <a:t>Stakeholder interest(s)  in the project </a:t>
                      </a:r>
                      <a:endParaRPr lang="en-US" sz="1100" b="1" i="0" u="none" strike="noStrike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</a:rPr>
                        <a:t>Assessment of impact</a:t>
                      </a:r>
                      <a:endParaRPr lang="en-US" sz="1100" b="1" i="0" u="none" strike="noStrike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u="none" strike="noStrike" kern="1200" dirty="0" smtClean="0">
                          <a:solidFill>
                            <a:schemeClr val="bg1"/>
                          </a:solidFill>
                        </a:rPr>
                        <a:t>Potential strategies for gaining support or reducing obstacles</a:t>
                      </a:r>
                      <a:endParaRPr lang="en-US" sz="1100" b="1" i="0" u="none" strike="noStrike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771650"/>
          <a:ext cx="8762998" cy="12769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399"/>
                <a:gridCol w="784926"/>
                <a:gridCol w="547034"/>
                <a:gridCol w="976695"/>
                <a:gridCol w="947351"/>
                <a:gridCol w="631568"/>
                <a:gridCol w="868405"/>
                <a:gridCol w="1263821"/>
                <a:gridCol w="1066800"/>
                <a:gridCol w="1142999"/>
              </a:tblGrid>
              <a:tr h="606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Contact</a:t>
                      </a:r>
                      <a:r>
                        <a:rPr lang="en-US" sz="1000" u="none" strike="noStrike" baseline="0" dirty="0" smtClean="0">
                          <a:solidFill>
                            <a:schemeClr val="bg1"/>
                          </a:solidFill>
                        </a:rPr>
                        <a:t> Information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Role in Project</a:t>
                      </a: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Department/</a:t>
                      </a:r>
                    </a:p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Supervisor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Company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Impact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Influence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Main expectations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Attitude</a:t>
                      </a:r>
                      <a:r>
                        <a:rPr lang="en-US" sz="1000" u="none" strike="noStrike" baseline="0" dirty="0" smtClean="0">
                          <a:solidFill>
                            <a:schemeClr val="bg1"/>
                          </a:solidFill>
                        </a:rPr>
                        <a:t> about the project</a:t>
                      </a:r>
                      <a:endParaRPr lang="en-US" sz="1000" b="1" i="0" u="none" strike="noStrike" baseline="0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</a:rPr>
                        <a:t>Major requirement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749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3276600"/>
            <a:ext cx="830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Stakeholder Management Strategy</a:t>
            </a:r>
          </a:p>
          <a:p>
            <a:pPr marL="804863" lvl="1" indent="-347663">
              <a:buFontTx/>
              <a:buChar char="-"/>
              <a:defRPr/>
            </a:pPr>
            <a:r>
              <a:rPr lang="en-US" sz="2000" dirty="0">
                <a:latin typeface="Arial Narrow" pitchFamily="34" charset="0"/>
              </a:rPr>
              <a:t>Defines an approach 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to increase the support and minimize negative impacts of stakeholder.</a:t>
            </a:r>
          </a:p>
          <a:p>
            <a:pPr marL="804863" lvl="1" indent="-347663">
              <a:buFontTx/>
              <a:buChar char="-"/>
              <a:defRPr/>
            </a:pPr>
            <a:r>
              <a:rPr lang="en-US" sz="2000" dirty="0">
                <a:latin typeface="Arial Narrow" pitchFamily="34" charset="0"/>
              </a:rPr>
              <a:t>The information 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could be too sensitive to be shared.</a:t>
            </a:r>
          </a:p>
          <a:p>
            <a:pPr marL="804863" lvl="1" indent="-347663">
              <a:buFontTx/>
              <a:buChar char="-"/>
              <a:defRPr/>
            </a:pPr>
            <a:r>
              <a:rPr lang="en-US" sz="2000" dirty="0">
                <a:latin typeface="Arial Narrow" pitchFamily="34" charset="0"/>
              </a:rPr>
              <a:t>A common way of representing is by using a stakeholder analysis matrix.</a:t>
            </a:r>
            <a:endParaRPr lang="en-US" sz="2800" b="0" kern="0" dirty="0">
              <a:latin typeface="Arial Narrow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sz="3600" b="0" kern="0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04800" y="5715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Calibri" pitchFamily="34" charset="0"/>
              </a:rPr>
              <a:t>Communication Requirement Analysis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0" y="1485900"/>
            <a:ext cx="5000628" cy="5257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 Narrow" pitchFamily="34" charset="0"/>
              </a:rPr>
              <a:t>Includes communicating in all directions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Determine and limit who will communicate with whom and who will receive what information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6200" y="2095500"/>
            <a:ext cx="4419600" cy="2841625"/>
            <a:chOff x="381000" y="1600200"/>
            <a:chExt cx="4419600" cy="2842190"/>
          </a:xfrm>
        </p:grpSpPr>
        <p:sp>
          <p:nvSpPr>
            <p:cNvPr id="31" name="TextBox 30"/>
            <p:cNvSpPr txBox="1"/>
            <p:nvPr/>
          </p:nvSpPr>
          <p:spPr>
            <a:xfrm>
              <a:off x="1524000" y="1600200"/>
              <a:ext cx="2362200" cy="462055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Customer, sponsor, Functional managers, and Team Members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000" y="2667212"/>
              <a:ext cx="1143000" cy="646241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Other Project Managers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6200" y="2819642"/>
              <a:ext cx="914400" cy="462055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Other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Projects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97088" y="3980336"/>
              <a:ext cx="1271587" cy="462054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Other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Stakeholders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905000" y="2519546"/>
              <a:ext cx="1600200" cy="99079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Bradley Hand ITC" pitchFamily="66" charset="0"/>
                </a:rPr>
                <a:t>The</a:t>
              </a:r>
            </a:p>
            <a:p>
              <a:pPr algn="ctr">
                <a:defRPr/>
              </a:pPr>
              <a:r>
                <a:rPr lang="en-US" dirty="0">
                  <a:latin typeface="Bradley Hand ITC" pitchFamily="66" charset="0"/>
                </a:rPr>
                <a:t>Project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362200" y="1997240"/>
              <a:ext cx="586450" cy="674225"/>
              <a:chOff x="3581400" y="2221375"/>
              <a:chExt cx="586450" cy="674225"/>
            </a:xfrm>
          </p:grpSpPr>
          <p:sp>
            <p:nvSpPr>
              <p:cNvPr id="14" name="Down Arrow 13"/>
              <p:cNvSpPr/>
              <p:nvPr/>
            </p:nvSpPr>
            <p:spPr>
              <a:xfrm>
                <a:off x="3581400" y="2438820"/>
                <a:ext cx="381000" cy="457291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10800000">
                <a:off x="3786188" y="2221289"/>
                <a:ext cx="381000" cy="457291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438400" y="3357265"/>
              <a:ext cx="586450" cy="674225"/>
              <a:chOff x="3581400" y="2221375"/>
              <a:chExt cx="586450" cy="674225"/>
            </a:xfrm>
          </p:grpSpPr>
          <p:sp>
            <p:nvSpPr>
              <p:cNvPr id="22" name="Down Arrow 21"/>
              <p:cNvSpPr/>
              <p:nvPr/>
            </p:nvSpPr>
            <p:spPr>
              <a:xfrm>
                <a:off x="3581400" y="2437965"/>
                <a:ext cx="381000" cy="457291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Down Arrow 22"/>
              <p:cNvSpPr/>
              <p:nvPr/>
            </p:nvSpPr>
            <p:spPr>
              <a:xfrm rot="10800000">
                <a:off x="3786188" y="2222022"/>
                <a:ext cx="381000" cy="457291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5400000">
              <a:off x="3396688" y="2703778"/>
              <a:ext cx="586450" cy="674225"/>
              <a:chOff x="3581400" y="2221375"/>
              <a:chExt cx="586450" cy="674225"/>
            </a:xfrm>
          </p:grpSpPr>
          <p:sp>
            <p:nvSpPr>
              <p:cNvPr id="25" name="Down Arrow 24"/>
              <p:cNvSpPr/>
              <p:nvPr/>
            </p:nvSpPr>
            <p:spPr>
              <a:xfrm>
                <a:off x="3581925" y="2428875"/>
                <a:ext cx="381076" cy="457200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Down Arrow 25"/>
              <p:cNvSpPr/>
              <p:nvPr/>
            </p:nvSpPr>
            <p:spPr>
              <a:xfrm rot="10800000">
                <a:off x="3786753" y="2211387"/>
                <a:ext cx="381076" cy="457200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 rot="5400000">
              <a:off x="1415488" y="2699313"/>
              <a:ext cx="586450" cy="674225"/>
              <a:chOff x="3581400" y="2221375"/>
              <a:chExt cx="586450" cy="674225"/>
            </a:xfrm>
          </p:grpSpPr>
          <p:sp>
            <p:nvSpPr>
              <p:cNvPr id="29" name="Down Arrow 28"/>
              <p:cNvSpPr/>
              <p:nvPr/>
            </p:nvSpPr>
            <p:spPr>
              <a:xfrm>
                <a:off x="3581627" y="2428875"/>
                <a:ext cx="381076" cy="457200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0800000">
                <a:off x="3786456" y="2211387"/>
                <a:ext cx="381076" cy="457200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334000" y="5905500"/>
            <a:ext cx="2514600" cy="914400"/>
            <a:chOff x="6705600" y="5029200"/>
            <a:chExt cx="1447800" cy="1066800"/>
          </a:xfrm>
        </p:grpSpPr>
        <p:sp>
          <p:nvSpPr>
            <p:cNvPr id="37" name="Rectangle 36"/>
            <p:cNvSpPr/>
            <p:nvPr/>
          </p:nvSpPr>
          <p:spPr>
            <a:xfrm>
              <a:off x="6705600" y="5029200"/>
              <a:ext cx="14478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799744" y="5181071"/>
            <a:ext cx="1279621" cy="763058"/>
          </p:xfrm>
          <a:graphic>
            <a:graphicData uri="http://schemas.openxmlformats.org/presentationml/2006/ole">
              <p:oleObj spid="_x0000_s1026" name="Equation" r:id="rId4" imgW="660240" imgH="393480" progId="Equation.3">
                <p:embed/>
              </p:oleObj>
            </a:graphicData>
          </a:graphic>
        </p:graphicFrame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495800" y="14859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Consider the number of potential </a:t>
            </a:r>
            <a:r>
              <a:rPr lang="en-US" sz="200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communication channels </a:t>
            </a:r>
            <a:r>
              <a: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or paths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Formula: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628900"/>
            <a:ext cx="166528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Communication channels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68" y="1468004"/>
            <a:ext cx="6494672" cy="418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4414" y="5934670"/>
            <a:ext cx="5286412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Communication is the oil that keeps everything working</a:t>
            </a:r>
            <a:r>
              <a:rPr lang="id-ID" b="1" dirty="0" smtClean="0"/>
              <a:t> properly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2400" y="4953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libri" pitchFamily="34" charset="0"/>
              </a:rPr>
              <a:t>Communication Model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077200" cy="1423982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Basic Communication Model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components in the model need to be taken into account when discussing project communications.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The sender is responsible for making information clear and complete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 that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receiver can receive it correctly,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for confirming that it is properly understood.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  <a:p>
            <a:endParaRPr lang="en-US" sz="1200" dirty="0" smtClean="0">
              <a:latin typeface="Arial Narrow" pitchFamily="34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90600" y="3117850"/>
            <a:ext cx="5791200" cy="1758950"/>
            <a:chOff x="990600" y="3505200"/>
            <a:chExt cx="6248400" cy="1987154"/>
          </a:xfrm>
        </p:grpSpPr>
        <p:sp>
          <p:nvSpPr>
            <p:cNvPr id="42" name="Rounded Rectangle 41"/>
            <p:cNvSpPr/>
            <p:nvPr/>
          </p:nvSpPr>
          <p:spPr>
            <a:xfrm>
              <a:off x="5639218" y="3508787"/>
              <a:ext cx="1599782" cy="1904655"/>
            </a:xfrm>
            <a:prstGeom prst="roundRect">
              <a:avLst>
                <a:gd name="adj" fmla="val 8161"/>
              </a:avLst>
            </a:prstGeom>
            <a:solidFill>
              <a:schemeClr val="tx1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</a:rPr>
                <a:t>Sender</a:t>
              </a:r>
            </a:p>
          </p:txBody>
        </p:sp>
        <p:sp>
          <p:nvSpPr>
            <p:cNvPr id="50" name="Cloud 49"/>
            <p:cNvSpPr/>
            <p:nvPr/>
          </p:nvSpPr>
          <p:spPr>
            <a:xfrm>
              <a:off x="2972344" y="3736557"/>
              <a:ext cx="2361991" cy="1524441"/>
            </a:xfrm>
            <a:prstGeom prst="cloud">
              <a:avLst/>
            </a:prstGeom>
            <a:solidFill>
              <a:srgbClr val="9999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990600" y="3508787"/>
              <a:ext cx="1599782" cy="1904655"/>
            </a:xfrm>
            <a:prstGeom prst="roundRect">
              <a:avLst>
                <a:gd name="adj" fmla="val 8161"/>
              </a:avLst>
            </a:prstGeom>
            <a:solidFill>
              <a:schemeClr val="tx1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</a:rPr>
                <a:t>Sender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143042" y="3813675"/>
              <a:ext cx="1294899" cy="38021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</a:rPr>
                <a:t>Encode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143042" y="4803665"/>
              <a:ext cx="1294899" cy="38021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</a:rPr>
                <a:t>Decode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791660" y="3813675"/>
              <a:ext cx="1294899" cy="38021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</a:rPr>
                <a:t>Encode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791660" y="4803665"/>
              <a:ext cx="1294899" cy="38021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</a:rPr>
                <a:t>Decode</a:t>
              </a:r>
            </a:p>
          </p:txBody>
        </p:sp>
        <p:cxnSp>
          <p:nvCxnSpPr>
            <p:cNvPr id="44" name="Straight Arrow Connector 43"/>
            <p:cNvCxnSpPr>
              <a:stCxn id="28" idx="3"/>
              <a:endCxn id="40" idx="1"/>
            </p:cNvCxnSpPr>
            <p:nvPr/>
          </p:nvCxnSpPr>
          <p:spPr>
            <a:xfrm>
              <a:off x="2437941" y="4003782"/>
              <a:ext cx="3353719" cy="179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1"/>
              <a:endCxn id="38" idx="3"/>
            </p:cNvCxnSpPr>
            <p:nvPr/>
          </p:nvCxnSpPr>
          <p:spPr>
            <a:xfrm rot="10800000">
              <a:off x="2437941" y="4993772"/>
              <a:ext cx="3353719" cy="179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ightning Bolt 47"/>
            <p:cNvSpPr/>
            <p:nvPr/>
          </p:nvSpPr>
          <p:spPr>
            <a:xfrm flipH="1">
              <a:off x="4952374" y="3736557"/>
              <a:ext cx="381960" cy="609776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Lightning Bolt 50"/>
            <p:cNvSpPr/>
            <p:nvPr/>
          </p:nvSpPr>
          <p:spPr>
            <a:xfrm flipH="1">
              <a:off x="2972344" y="4726547"/>
              <a:ext cx="380248" cy="609776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72344" y="5183879"/>
              <a:ext cx="685132" cy="30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</a:rPr>
                <a:t>Noise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99932" y="3505200"/>
              <a:ext cx="686845" cy="30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</a:rPr>
                <a:t>Noise</a:t>
              </a:r>
            </a:p>
          </p:txBody>
        </p:sp>
        <p:sp>
          <p:nvSpPr>
            <p:cNvPr id="47125" name="TextBox 58"/>
            <p:cNvSpPr txBox="1">
              <a:spLocks noChangeArrowheads="1"/>
            </p:cNvSpPr>
            <p:nvPr/>
          </p:nvSpPr>
          <p:spPr bwMode="auto">
            <a:xfrm>
              <a:off x="3657600" y="4346377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Medium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0" y="5257800"/>
            <a:ext cx="8610600" cy="1524000"/>
            <a:chOff x="76200" y="4038600"/>
            <a:chExt cx="8610600" cy="1524000"/>
          </a:xfrm>
        </p:grpSpPr>
        <p:sp>
          <p:nvSpPr>
            <p:cNvPr id="62" name="Content Placeholder 2"/>
            <p:cNvSpPr txBox="1">
              <a:spLocks/>
            </p:cNvSpPr>
            <p:nvPr/>
          </p:nvSpPr>
          <p:spPr bwMode="auto">
            <a:xfrm>
              <a:off x="381000" y="4267200"/>
              <a:ext cx="8305800" cy="1295400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B050"/>
              </a:solidFill>
              <a:prstDash val="sysDash"/>
              <a:miter lim="800000"/>
              <a:headEnd/>
              <a:tailEnd/>
            </a:ln>
            <a:effectLst/>
          </p:spPr>
          <p:txBody>
            <a:bodyPr/>
            <a:lstStyle/>
            <a:p>
              <a:pPr marL="688975" lvl="1" indent="-17938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b="0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To make effective communication, sender/receiver need to be aware of these factors:</a:t>
              </a:r>
            </a:p>
            <a:p>
              <a:pPr marL="1146175" lvl="2" indent="-179388">
                <a:spcBef>
                  <a:spcPct val="20000"/>
                </a:spcBef>
                <a:buFontTx/>
                <a:buChar char="-"/>
                <a:defRPr/>
              </a:pPr>
              <a:r>
                <a:rPr lang="en-US" b="1" kern="0" dirty="0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Nonverbal: 55% of all communication is nonverbal</a:t>
              </a:r>
            </a:p>
            <a:p>
              <a:pPr marL="1146175" lvl="2" indent="-179388">
                <a:spcBef>
                  <a:spcPct val="20000"/>
                </a:spcBef>
                <a:buFontTx/>
                <a:buChar char="-"/>
                <a:defRPr/>
              </a:pPr>
              <a:r>
                <a:rPr lang="en-US" b="1" kern="0" dirty="0" err="1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Paralingual</a:t>
              </a:r>
              <a:r>
                <a:rPr lang="en-US" b="1" kern="0" dirty="0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: pitch and tone of voice</a:t>
              </a:r>
            </a:p>
            <a:p>
              <a:pPr marL="1146175" lvl="2" indent="-179388">
                <a:spcBef>
                  <a:spcPct val="20000"/>
                </a:spcBef>
                <a:buFontTx/>
                <a:buChar char="-"/>
                <a:defRPr/>
              </a:pPr>
              <a:r>
                <a:rPr lang="en-US" b="1" kern="0" dirty="0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Effective listening</a:t>
              </a:r>
            </a:p>
            <a:p>
              <a:pPr marL="1146175" lvl="2" indent="-179388">
                <a:spcBef>
                  <a:spcPct val="20000"/>
                </a:spcBef>
                <a:buFontTx/>
                <a:buChar char="-"/>
                <a:defRPr/>
              </a:pPr>
              <a:endParaRPr lang="en-US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marL="1146175" lvl="2" indent="-179388">
                <a:spcBef>
                  <a:spcPct val="20000"/>
                </a:spcBef>
                <a:buFontTx/>
                <a:buChar char="-"/>
                <a:defRPr/>
              </a:pPr>
              <a:endParaRPr lang="en-US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pic>
          <p:nvPicPr>
            <p:cNvPr id="47111" name="Picture 6" descr="http://arpidojo.netfirms.com/attent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4038600"/>
              <a:ext cx="822600" cy="746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libri" pitchFamily="34" charset="0"/>
              </a:rPr>
              <a:t>Communication Methods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90500" y="1333500"/>
            <a:ext cx="80772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Interactive Communication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Most efficient way to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ensure a common understanding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E.g. meetings, phone calls, video conferencing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Push Communication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Does not certify that it reached or understood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E.g. letters, email, press release, faxes, voice mail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Pull communication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Used for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large information volumes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very large audiences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E.g. intranet site, e-learning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0" y="5257800"/>
            <a:ext cx="8610600" cy="1143000"/>
            <a:chOff x="76200" y="4038600"/>
            <a:chExt cx="8610600" cy="1143000"/>
          </a:xfrm>
        </p:grpSpPr>
        <p:sp>
          <p:nvSpPr>
            <p:cNvPr id="62" name="Content Placeholder 2"/>
            <p:cNvSpPr txBox="1">
              <a:spLocks/>
            </p:cNvSpPr>
            <p:nvPr/>
          </p:nvSpPr>
          <p:spPr bwMode="auto">
            <a:xfrm>
              <a:off x="381000" y="4267200"/>
              <a:ext cx="8305800" cy="914400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B050"/>
              </a:solidFill>
              <a:prstDash val="sysDash"/>
              <a:miter lim="800000"/>
              <a:headEnd/>
              <a:tailEnd/>
            </a:ln>
            <a:effectLst/>
          </p:spPr>
          <p:txBody>
            <a:bodyPr/>
            <a:lstStyle/>
            <a:p>
              <a:pPr marL="688975" lvl="1" indent="-6350">
                <a:spcBef>
                  <a:spcPct val="20000"/>
                </a:spcBef>
                <a:defRPr/>
              </a:pPr>
              <a:r>
                <a:rPr lang="en-US" sz="2000" b="0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Project manager cannot control all communications but should try to control to prevent miscommunication, unclear directions, and scope creeps.</a:t>
              </a:r>
            </a:p>
            <a:p>
              <a:pPr marL="1146175" lvl="2" indent="-179388">
                <a:spcBef>
                  <a:spcPct val="20000"/>
                </a:spcBef>
                <a:buFontTx/>
                <a:buChar char="-"/>
                <a:defRPr/>
              </a:pPr>
              <a:endParaRPr lang="en-US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pic>
          <p:nvPicPr>
            <p:cNvPr id="48134" name="Picture 6" descr="http://arpidojo.netfirms.com/attent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4038600"/>
              <a:ext cx="822600" cy="746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Communication media choice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967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Communication media choice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b="75000"/>
          <a:stretch>
            <a:fillRect/>
          </a:stretch>
        </p:blipFill>
        <p:spPr bwMode="auto">
          <a:xfrm>
            <a:off x="0" y="1483181"/>
            <a:ext cx="91967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26189"/>
            <a:ext cx="9144000" cy="301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119336"/>
            <a:ext cx="7572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/>
              <a:t>Source: Tess Galati, Email Composition and Communication (EmC2), Practical Communications, Inc.,</a:t>
            </a:r>
          </a:p>
          <a:p>
            <a:r>
              <a:rPr lang="id-ID" sz="1400" dirty="0" smtClean="0"/>
              <a:t>www.praccom.com (2001)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19100" y="4953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Calibri" pitchFamily="34" charset="0"/>
              </a:rPr>
              <a:t>Communication Management Plan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772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latin typeface="Arial Narrow" pitchFamily="34" charset="0"/>
              </a:rPr>
              <a:t>Sample </a:t>
            </a:r>
            <a:endParaRPr lang="en-US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2171700"/>
            <a:ext cx="8486775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000" y="6553200"/>
            <a:ext cx="58674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Sample taken from PRINCETON PROJECT METHODOLOGY  - PROJECT COMMUNICATION PLAN (rev. 10/03/03)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19100" y="4953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Calibri" pitchFamily="34" charset="0"/>
              </a:rPr>
              <a:t>Communication Management Plan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2984"/>
            <a:ext cx="8077200" cy="4572016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Arial Narrow" pitchFamily="34" charset="0"/>
              </a:rPr>
              <a:t>Sample </a:t>
            </a:r>
            <a:endParaRPr lang="en-US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553200"/>
            <a:ext cx="58674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Sample taken from PRINCETON PROJECT METHODOLOGY  - PROJECT COMMUNICATION PLAN (rev. 10/03/03)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643050"/>
            <a:ext cx="7346657" cy="427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28728" y="6072206"/>
            <a:ext cx="528641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</a:t>
            </a:r>
            <a:r>
              <a:rPr lang="id-ID" b="1" dirty="0" smtClean="0"/>
              <a:t>tandardize communication format!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7493023" cy="38807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d-ID" sz="2800" dirty="0" smtClean="0"/>
              <a:t>T</a:t>
            </a:r>
            <a:r>
              <a:rPr lang="en-US" sz="2800" dirty="0" smtClean="0"/>
              <a:t>he greatest threat to the success of any project, especially IT</a:t>
            </a:r>
            <a:r>
              <a:rPr lang="id-ID" sz="2800" dirty="0" smtClean="0"/>
              <a:t> </a:t>
            </a:r>
            <a:r>
              <a:rPr lang="en-US" sz="2800" dirty="0" smtClean="0"/>
              <a:t>projects, </a:t>
            </a:r>
            <a:r>
              <a:rPr lang="en-US" sz="2800" b="1" u="sng" dirty="0" smtClean="0">
                <a:solidFill>
                  <a:srgbClr val="FF0000"/>
                </a:solidFill>
              </a:rPr>
              <a:t>is a failure to communicate</a:t>
            </a:r>
            <a:endParaRPr lang="id-ID" sz="2800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d-ID" sz="2800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800" dirty="0" smtClean="0"/>
              <a:t>Project managers say they spend as much as </a:t>
            </a:r>
            <a:r>
              <a:rPr lang="en-US" sz="2800" b="1" u="sng" dirty="0" smtClean="0">
                <a:solidFill>
                  <a:srgbClr val="FF0000"/>
                </a:solidFill>
              </a:rPr>
              <a:t>90 percent of their time communicating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 algn="ctr">
              <a:buNone/>
            </a:pPr>
            <a:endParaRPr lang="id-ID" sz="2800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d-ID" sz="2800" dirty="0" smtClean="0"/>
              <a:t>P</a:t>
            </a:r>
            <a:r>
              <a:rPr lang="en-US" sz="2800" dirty="0" err="1" smtClean="0"/>
              <a:t>eople</a:t>
            </a:r>
            <a:r>
              <a:rPr lang="en-US" sz="2800" dirty="0" smtClean="0"/>
              <a:t> have </a:t>
            </a:r>
            <a:r>
              <a:rPr lang="en-US" sz="2800" b="1" u="sng" dirty="0" smtClean="0">
                <a:solidFill>
                  <a:srgbClr val="FF0000"/>
                </a:solidFill>
              </a:rPr>
              <a:t>different personality traits </a:t>
            </a:r>
            <a:r>
              <a:rPr lang="en-US" sz="2800" dirty="0" smtClean="0"/>
              <a:t>that often </a:t>
            </a:r>
            <a:r>
              <a:rPr lang="en-US" sz="2800" b="1" u="sng" dirty="0" smtClean="0">
                <a:solidFill>
                  <a:srgbClr val="FF0000"/>
                </a:solidFill>
              </a:rPr>
              <a:t>affect</a:t>
            </a:r>
            <a:r>
              <a:rPr lang="id-ID" sz="2800" b="1" u="sng" dirty="0" smtClean="0">
                <a:solidFill>
                  <a:srgbClr val="FF0000"/>
                </a:solidFill>
              </a:rPr>
              <a:t> their communication </a:t>
            </a:r>
            <a:r>
              <a:rPr lang="id-ID" sz="2800" dirty="0" smtClean="0"/>
              <a:t>preferences</a:t>
            </a:r>
            <a:endParaRPr lang="id-ID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How about virtual teams?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857628"/>
            <a:ext cx="6447501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must use </a:t>
            </a:r>
            <a:r>
              <a:rPr lang="en-US" sz="2400" b="1" i="1" dirty="0" smtClean="0">
                <a:solidFill>
                  <a:srgbClr val="FF0000"/>
                </a:solidFill>
              </a:rPr>
              <a:t>e-mail, Web conferencing, instant messaging, discussion</a:t>
            </a:r>
            <a:r>
              <a:rPr lang="id-ID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threads, project Web sites, </a:t>
            </a:r>
            <a:r>
              <a:rPr lang="en-US" sz="2400" dirty="0" smtClean="0"/>
              <a:t>and other technologies to communicate most information</a:t>
            </a:r>
            <a:endParaRPr lang="id-ID" sz="2400" dirty="0" smtClean="0"/>
          </a:p>
          <a:p>
            <a:r>
              <a:rPr lang="id-ID" sz="2400" dirty="0" smtClean="0"/>
              <a:t>they must </a:t>
            </a:r>
            <a:r>
              <a:rPr lang="en-US" sz="2400" dirty="0" smtClean="0"/>
              <a:t>rely on </a:t>
            </a:r>
            <a:r>
              <a:rPr lang="en-US" sz="2400" b="1" i="1" dirty="0" smtClean="0">
                <a:solidFill>
                  <a:srgbClr val="FF0000"/>
                </a:solidFill>
              </a:rPr>
              <a:t>good written communications</a:t>
            </a:r>
            <a:endParaRPr lang="id-ID" sz="2400" b="1" i="1" dirty="0">
              <a:solidFill>
                <a:srgbClr val="FF00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3952876" cy="249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</a:rPr>
              <a:t>10.4 Manage </a:t>
            </a:r>
            <a:r>
              <a:rPr lang="id-ID" sz="4000" dirty="0" smtClean="0">
                <a:latin typeface="Calibri" pitchFamily="34" charset="0"/>
              </a:rPr>
              <a:t>Communication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1285860"/>
            <a:ext cx="7848600" cy="1116028"/>
          </a:xfrm>
        </p:spPr>
        <p:txBody>
          <a:bodyPr>
            <a:normAutofit lnSpcReduction="10000"/>
          </a:bodyPr>
          <a:lstStyle/>
          <a:p>
            <a:r>
              <a:rPr lang="id-ID" sz="2400" dirty="0" smtClean="0"/>
              <a:t>creating, distributing, storing, </a:t>
            </a:r>
            <a:r>
              <a:rPr lang="en-US" sz="2400" dirty="0" smtClean="0"/>
              <a:t>retrieving, and disposing of project communications based on the communications</a:t>
            </a:r>
            <a:r>
              <a:rPr lang="id-ID" sz="2400" dirty="0" smtClean="0"/>
              <a:t> management plan.</a:t>
            </a: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2757488"/>
            <a:ext cx="86868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533400" y="2459038"/>
          <a:ext cx="2209800" cy="2925633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37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08133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Communication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reports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3155950" y="2478088"/>
          <a:ext cx="2209800" cy="2938272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44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41326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Communication </a:t>
                      </a: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technology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Communication methods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Communication </a:t>
                      </a: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models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Informations management systems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Performance reporting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5791200" y="2478088"/>
          <a:ext cx="2209800" cy="2666999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96011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Organizational process assets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communication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plan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Performance Reporting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7286676" cy="38807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Status reports </a:t>
            </a:r>
            <a:endParaRPr lang="id-ID" sz="2400" b="1" dirty="0" smtClean="0"/>
          </a:p>
          <a:p>
            <a:r>
              <a:rPr lang="id-ID" sz="2400" dirty="0" smtClean="0"/>
              <a:t>D</a:t>
            </a:r>
            <a:r>
              <a:rPr lang="en-US" sz="2400" dirty="0" err="1" smtClean="0"/>
              <a:t>escribe</a:t>
            </a:r>
            <a:r>
              <a:rPr lang="en-US" sz="2400" dirty="0" smtClean="0"/>
              <a:t> where the project stands at a specific point in time.</a:t>
            </a:r>
            <a:r>
              <a:rPr lang="id-ID" sz="2400" dirty="0" smtClean="0"/>
              <a:t> </a:t>
            </a:r>
          </a:p>
          <a:p>
            <a:r>
              <a:rPr lang="en-US" sz="2400" dirty="0" smtClean="0"/>
              <a:t>Recall the </a:t>
            </a:r>
            <a:r>
              <a:rPr lang="en-US" sz="2400" b="1" i="1" dirty="0" smtClean="0">
                <a:solidFill>
                  <a:srgbClr val="FF0000"/>
                </a:solidFill>
              </a:rPr>
              <a:t>importance of the triple constraint.</a:t>
            </a:r>
            <a:endParaRPr lang="id-ID" sz="2400" b="1" i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Status reports can take various formats</a:t>
            </a:r>
            <a:r>
              <a:rPr lang="id-ID" sz="2400" dirty="0" smtClean="0"/>
              <a:t> </a:t>
            </a:r>
            <a:r>
              <a:rPr lang="en-US" sz="2400" dirty="0" smtClean="0"/>
              <a:t>depending on the stakeholders’ needs.</a:t>
            </a:r>
            <a:endParaRPr lang="id-ID" sz="2400" dirty="0" smtClean="0"/>
          </a:p>
          <a:p>
            <a:pPr>
              <a:buNone/>
            </a:pPr>
            <a:r>
              <a:rPr lang="en-US" sz="2400" b="1" dirty="0" smtClean="0"/>
              <a:t>Progress reports </a:t>
            </a:r>
            <a:endParaRPr lang="id-ID" sz="2400" b="1" dirty="0" smtClean="0"/>
          </a:p>
          <a:p>
            <a:r>
              <a:rPr lang="en-US" sz="2400" dirty="0" smtClean="0"/>
              <a:t>describe what the project team has </a:t>
            </a:r>
            <a:r>
              <a:rPr lang="en-US" sz="2400" b="1" i="1" dirty="0" smtClean="0">
                <a:solidFill>
                  <a:srgbClr val="FF0000"/>
                </a:solidFill>
              </a:rPr>
              <a:t>accomplished during a certain</a:t>
            </a:r>
            <a:r>
              <a:rPr lang="id-ID" sz="2400" b="1" i="1" dirty="0" smtClean="0">
                <a:solidFill>
                  <a:srgbClr val="FF0000"/>
                </a:solidFill>
              </a:rPr>
              <a:t> period. </a:t>
            </a:r>
            <a:r>
              <a:rPr lang="id-ID" sz="2400" dirty="0" smtClean="0"/>
              <a:t>E.g a monthly progress report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Calibri" pitchFamily="34" charset="0"/>
              </a:rPr>
              <a:t>Managing Stakeholder Expectations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058044" cy="47244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Actively managing the expectation of stakeholders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the likelihood of project acceptance by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negotiating.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Influencing their desire to achieve &amp; maintain project goals.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Addressing concerns that have not become issues yet (anticipation).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Clarifying and resolving issues that have been identified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667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Calibri" pitchFamily="34" charset="0"/>
              </a:rPr>
              <a:t>Controlling Communication 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1142984"/>
            <a:ext cx="7620000" cy="11430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involves monitoring and controlling project</a:t>
            </a:r>
            <a:r>
              <a:rPr lang="id-ID" sz="2000" dirty="0" smtClean="0"/>
              <a:t> </a:t>
            </a:r>
            <a:r>
              <a:rPr lang="en-US" sz="2000" dirty="0" smtClean="0"/>
              <a:t>communications to ensure that stakeholder communication needs are met.</a:t>
            </a: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2424113"/>
            <a:ext cx="86868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Group 59"/>
          <p:cNvGraphicFramePr>
            <a:graphicFrameLocks noGrp="1"/>
          </p:cNvGraphicFramePr>
          <p:nvPr/>
        </p:nvGraphicFramePr>
        <p:xfrm>
          <a:off x="533400" y="2125663"/>
          <a:ext cx="2209800" cy="2818499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37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08133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Communications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Issue log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data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0"/>
          <p:cNvGraphicFramePr>
            <a:graphicFrameLocks noGrp="1"/>
          </p:cNvGraphicFramePr>
          <p:nvPr/>
        </p:nvGraphicFramePr>
        <p:xfrm>
          <a:off x="3155950" y="2144713"/>
          <a:ext cx="2209800" cy="2865451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2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142219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Information management systems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meetings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 noGrp="1"/>
          </p:cNvGraphicFramePr>
          <p:nvPr/>
        </p:nvGraphicFramePr>
        <p:xfrm>
          <a:off x="5791200" y="2144713"/>
          <a:ext cx="2209800" cy="3187957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Work Performance Information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Organizational process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Change requests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plan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3277" name="TextBox 8"/>
          <p:cNvSpPr txBox="1">
            <a:spLocks noChangeArrowheads="1"/>
          </p:cNvSpPr>
          <p:nvPr/>
        </p:nvSpPr>
        <p:spPr bwMode="auto">
          <a:xfrm>
            <a:off x="0" y="6143644"/>
            <a:ext cx="746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FG Deanna's Hand"/>
              </a:rPr>
              <a:t>Report must be truthful and not hide what is really going 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24" y="5429264"/>
            <a:ext cx="571504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to ensure the optimal flow of information</a:t>
            </a:r>
          </a:p>
          <a:p>
            <a:pPr algn="ctr"/>
            <a:r>
              <a:rPr lang="en-US" dirty="0" smtClean="0"/>
              <a:t>throughout the entire project life cycle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25908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BaCKUP</a:t>
            </a:r>
            <a:r>
              <a:rPr lang="en-US" dirty="0" smtClean="0">
                <a:solidFill>
                  <a:schemeClr val="tx1"/>
                </a:solidFill>
              </a:rPr>
              <a:t> SLIDES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libri" pitchFamily="34" charset="0"/>
              </a:rPr>
              <a:t>Exercise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428596" y="1341120"/>
          <a:ext cx="7772400" cy="551688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486400"/>
                <a:gridCol w="2286000"/>
              </a:tblGrid>
              <a:tr h="18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Situation</a:t>
                      </a:r>
                      <a:endParaRPr lang="en-US" sz="1600" b="0" kern="120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Communication Type</a:t>
                      </a:r>
                      <a:endParaRPr lang="en-US" sz="1600" b="0" kern="120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Updating the project plan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Presentations to management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Trying to solve a complex problem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Making notes regarding a telephone conversation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Making changes to a contact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Informing a team member of poor performance (first notice)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Informing a team member of poor performance (second notice)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Scheduling a meeting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Clarifying a work package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Requesting additional resources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Trying to discover the root cause of a problem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Sending an email to ask for clarification of an issue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Holding a milestone party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24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/>
                        <a:t>Conducting a bidder conference</a:t>
                      </a:r>
                      <a:endParaRPr lang="en-US" sz="1600" b="0" kern="12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520825"/>
            <a:ext cx="1828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Formal Written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858963"/>
            <a:ext cx="1828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Formal Verbal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19710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Formal Written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2533650"/>
            <a:ext cx="1828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Informal Written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871788"/>
            <a:ext cx="1828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Formal Written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209925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Informal Verbal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3546475"/>
            <a:ext cx="1828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Formal Written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3884613"/>
            <a:ext cx="1828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Informal Written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422275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Formal Written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4559300"/>
            <a:ext cx="1828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Informal Verbal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4897438"/>
            <a:ext cx="1828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Informal Verbal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5235575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Informal Written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5572125"/>
            <a:ext cx="1828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Informal Verbal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5910263"/>
            <a:ext cx="1828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Formal Verbal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786" y="928670"/>
            <a:ext cx="5867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Table taken from PMP Exam Prep 6</a:t>
            </a:r>
            <a:r>
              <a:rPr lang="en-US" sz="1000" baseline="30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th</a:t>
            </a: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Edition, Rita </a:t>
            </a:r>
            <a:r>
              <a:rPr lang="en-US" sz="10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Mulcahy</a:t>
            </a: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libri" pitchFamily="34" charset="0"/>
              </a:rPr>
              <a:t>PM Skills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sz="2800" b="1" smtClean="0">
                <a:latin typeface="Arial Narrow" pitchFamily="34" charset="0"/>
              </a:rPr>
              <a:t>Interpersonal skills</a:t>
            </a: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b="1" smtClean="0">
              <a:latin typeface="Arial Narrow" pitchFamily="34" charset="0"/>
            </a:endParaRPr>
          </a:p>
          <a:p>
            <a:r>
              <a:rPr lang="en-US" sz="2800" b="1" smtClean="0">
                <a:latin typeface="Arial Narrow" pitchFamily="34" charset="0"/>
              </a:rPr>
              <a:t>Management skills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Presentation skills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Negotiation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Writing skill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Public speaking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Etc.</a:t>
            </a: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  <a:p>
            <a:endParaRPr lang="en-US" sz="2800" smtClean="0">
              <a:latin typeface="Arial Narrow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752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/>
          <a:lstStyle/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Leadership</a:t>
            </a:r>
          </a:p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Team building</a:t>
            </a:r>
          </a:p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Motivation</a:t>
            </a:r>
          </a:p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Communication</a:t>
            </a:r>
          </a:p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Influencing</a:t>
            </a:r>
          </a:p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Decision making</a:t>
            </a:r>
          </a:p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Political &amp; cultural awareness</a:t>
            </a:r>
          </a:p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Negotiation</a:t>
            </a:r>
          </a:p>
          <a:p>
            <a:pPr marL="231775" indent="-231775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libri" pitchFamily="34" charset="0"/>
              </a:rPr>
              <a:t>Effective Meeting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452546"/>
            <a:ext cx="8077200" cy="5405454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Plan or prepare the meeting</a:t>
            </a:r>
          </a:p>
          <a:p>
            <a:pPr lvl="1"/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 a time/schedule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and determine the participants.</a:t>
            </a:r>
          </a:p>
          <a:p>
            <a:pPr lvl="1"/>
            <a:r>
              <a:rPr lang="en-US" sz="23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clear purpose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for each meeting &amp; communicate it in the invitation.</a:t>
            </a:r>
          </a:p>
          <a:p>
            <a:pPr lvl="1"/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the agenda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and distribute it in advance.</a:t>
            </a:r>
            <a:br>
              <a:rPr lang="en-US" sz="2300" dirty="0" smtClean="0">
                <a:latin typeface="Arial" pitchFamily="34" charset="0"/>
                <a:cs typeface="Arial" pitchFamily="34" charset="0"/>
              </a:rPr>
            </a:b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Stick to the plan (discipline)</a:t>
            </a:r>
          </a:p>
          <a:p>
            <a:pPr lvl="1"/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Begin on time, end on time.</a:t>
            </a:r>
          </a:p>
          <a:p>
            <a:pPr lvl="1"/>
            <a:r>
              <a:rPr lang="en-US" sz="2300" dirty="0" smtClean="0">
                <a:latin typeface="Arial" pitchFamily="34" charset="0"/>
                <a:cs typeface="Arial" pitchFamily="34" charset="0"/>
              </a:rPr>
              <a:t>Introduce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moderator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and stipulate who will keep the minutes.</a:t>
            </a:r>
          </a:p>
          <a:p>
            <a:pPr lvl="1"/>
            <a:r>
              <a:rPr lang="en-US" sz="2300" dirty="0" smtClean="0">
                <a:latin typeface="Arial" pitchFamily="34" charset="0"/>
                <a:cs typeface="Arial" pitchFamily="34" charset="0"/>
              </a:rPr>
              <a:t>End every agenda with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summary and consensus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of the participants.</a:t>
            </a:r>
            <a:br>
              <a:rPr lang="en-US" sz="2300" dirty="0" smtClean="0">
                <a:latin typeface="Arial" pitchFamily="34" charset="0"/>
                <a:cs typeface="Arial" pitchFamily="34" charset="0"/>
              </a:rPr>
            </a:b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Good follow-up</a:t>
            </a:r>
          </a:p>
          <a:p>
            <a:pPr lvl="1"/>
            <a:r>
              <a:rPr lang="en-US" sz="2300" dirty="0" smtClean="0">
                <a:latin typeface="Arial" pitchFamily="34" charset="0"/>
                <a:cs typeface="Arial" pitchFamily="34" charset="0"/>
              </a:rPr>
              <a:t>Send the minutes showing the result along with the to do list.</a:t>
            </a:r>
          </a:p>
          <a:p>
            <a:pPr lvl="1"/>
            <a:r>
              <a:rPr lang="en-US" sz="2300" dirty="0" smtClean="0">
                <a:latin typeface="Arial" pitchFamily="34" charset="0"/>
                <a:cs typeface="Arial" pitchFamily="34" charset="0"/>
              </a:rPr>
              <a:t>Get 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feedback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 from the participants.</a:t>
            </a:r>
          </a:p>
          <a:p>
            <a:pPr lvl="1"/>
            <a:r>
              <a:rPr lang="en-US" sz="2300" dirty="0" smtClean="0">
                <a:latin typeface="Arial" pitchFamily="34" charset="0"/>
                <a:cs typeface="Arial" pitchFamily="34" charset="0"/>
              </a:rPr>
              <a:t>Monitor the status of all action items.</a:t>
            </a:r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7493023" cy="388077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800" dirty="0" smtClean="0"/>
              <a:t>Geographic </a:t>
            </a:r>
            <a:r>
              <a:rPr lang="en-US" sz="2800" b="1" u="sng" dirty="0" smtClean="0">
                <a:solidFill>
                  <a:srgbClr val="FF0000"/>
                </a:solidFill>
              </a:rPr>
              <a:t>location and cultural </a:t>
            </a:r>
            <a:r>
              <a:rPr lang="en-US" sz="2800" dirty="0" smtClean="0"/>
              <a:t>background also affect the complexity of project</a:t>
            </a:r>
            <a:r>
              <a:rPr lang="id-ID" sz="2800" dirty="0" smtClean="0"/>
              <a:t> communications.</a:t>
            </a:r>
          </a:p>
          <a:p>
            <a:pPr algn="ctr">
              <a:buNone/>
            </a:pPr>
            <a:endParaRPr lang="id-ID" sz="2800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75 percent </a:t>
            </a:r>
            <a:r>
              <a:rPr lang="en-US" sz="2800" dirty="0" smtClean="0"/>
              <a:t>of the general population are </a:t>
            </a:r>
            <a:r>
              <a:rPr lang="en-US" sz="2800" b="1" dirty="0" smtClean="0">
                <a:solidFill>
                  <a:srgbClr val="FF0000"/>
                </a:solidFill>
              </a:rPr>
              <a:t>extroverts</a:t>
            </a:r>
            <a:r>
              <a:rPr lang="en-US" sz="2800" dirty="0" smtClean="0"/>
              <a:t>,</a:t>
            </a:r>
            <a:r>
              <a:rPr lang="id-ID" sz="2800" dirty="0" smtClean="0"/>
              <a:t> </a:t>
            </a:r>
            <a:r>
              <a:rPr lang="en-US" sz="2800" dirty="0" smtClean="0"/>
              <a:t>so they enjoy talking to other people.</a:t>
            </a:r>
            <a:endParaRPr lang="id-ID" sz="2800" dirty="0" smtClean="0"/>
          </a:p>
          <a:p>
            <a:pPr algn="ctr">
              <a:buNone/>
            </a:pPr>
            <a:endParaRPr lang="id-ID" sz="2800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d-ID" sz="2800" b="1" u="sng" dirty="0" smtClean="0">
                <a:solidFill>
                  <a:srgbClr val="FF0000"/>
                </a:solidFill>
              </a:rPr>
              <a:t>Face-to face meeting </a:t>
            </a:r>
            <a:r>
              <a:rPr lang="id-ID" sz="2800" dirty="0" smtClean="0">
                <a:solidFill>
                  <a:schemeClr val="tx1"/>
                </a:solidFill>
              </a:rPr>
              <a:t>is the most effective communication than written</a:t>
            </a:r>
          </a:p>
          <a:p>
            <a:pPr algn="ctr">
              <a:buNone/>
            </a:pPr>
            <a:endParaRPr lang="id-ID" sz="2800" b="1" u="sng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id-ID" sz="2800" dirty="0" smtClean="0">
                <a:solidFill>
                  <a:schemeClr val="tx1"/>
                </a:solidFill>
              </a:rPr>
              <a:t>The most important thing is </a:t>
            </a:r>
            <a:r>
              <a:rPr lang="id-ID" sz="2800" dirty="0" smtClean="0">
                <a:solidFill>
                  <a:srgbClr val="FF0000"/>
                </a:solidFill>
              </a:rPr>
              <a:t>body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643314"/>
            <a:ext cx="7350147" cy="2143140"/>
          </a:xfrm>
        </p:spPr>
        <p:txBody>
          <a:bodyPr>
            <a:noAutofit/>
          </a:bodyPr>
          <a:lstStyle/>
          <a:p>
            <a:r>
              <a:rPr lang="id-ID" sz="2400" dirty="0" smtClean="0"/>
              <a:t>V</a:t>
            </a:r>
            <a:r>
              <a:rPr lang="en-US" sz="2400" dirty="0" smtClean="0"/>
              <a:t>ice president of marketing at a large Silicon Valley company</a:t>
            </a:r>
            <a:r>
              <a:rPr lang="id-ID" sz="2400" dirty="0" smtClean="0"/>
              <a:t> (2004)</a:t>
            </a:r>
            <a:r>
              <a:rPr lang="en-US" sz="2400" dirty="0" smtClean="0"/>
              <a:t>, decreed </a:t>
            </a:r>
            <a:r>
              <a:rPr lang="en-US" sz="2400" b="1" dirty="0" smtClean="0">
                <a:solidFill>
                  <a:srgbClr val="FF0000"/>
                </a:solidFill>
              </a:rPr>
              <a:t>that Fridays would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be e-mail free in his department.</a:t>
            </a:r>
            <a:endParaRPr lang="id-ID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The 240 people in his department </a:t>
            </a:r>
            <a:r>
              <a:rPr lang="en-US" sz="2400" b="1" dirty="0" smtClean="0">
                <a:solidFill>
                  <a:srgbClr val="FF0000"/>
                </a:solidFill>
              </a:rPr>
              <a:t>had to use the phone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or meet face to face with people</a:t>
            </a:r>
            <a:r>
              <a:rPr lang="en-US" sz="2400" dirty="0" smtClean="0"/>
              <a:t>, and violators who did use e-mail were fined.</a:t>
            </a:r>
            <a:endParaRPr lang="id-ID" sz="2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3857652" cy="256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643447"/>
            <a:ext cx="4399774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Project Communication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6447501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Arial Narrow" pitchFamily="34" charset="0"/>
              </a:rPr>
              <a:t>The process required to </a:t>
            </a:r>
            <a:r>
              <a:rPr lang="en-US" sz="3200" i="1" dirty="0" smtClean="0">
                <a:solidFill>
                  <a:srgbClr val="FF0000"/>
                </a:solidFill>
                <a:latin typeface="Arial Narrow" pitchFamily="34" charset="0"/>
              </a:rPr>
              <a:t>ensure timely and appropriate generation, collection, distribution, storage, retrieval</a:t>
            </a:r>
            <a:r>
              <a:rPr lang="en-US" sz="3200" dirty="0" smtClean="0">
                <a:latin typeface="Arial Narrow" pitchFamily="34" charset="0"/>
              </a:rPr>
              <a:t>, and ultimate disposition of project information.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191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Calibri" pitchFamily="34" charset="0"/>
              </a:rPr>
              <a:t>Project Communication Management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4611688"/>
          <a:ext cx="8305800" cy="2093741"/>
        </p:xfrm>
        <a:graphic>
          <a:graphicData uri="http://schemas.openxmlformats.org/drawingml/2006/table">
            <a:tbl>
              <a:tblPr/>
              <a:tblGrid>
                <a:gridCol w="1371600"/>
                <a:gridCol w="1219200"/>
                <a:gridCol w="1295400"/>
                <a:gridCol w="1981200"/>
                <a:gridCol w="1447800"/>
                <a:gridCol w="990600"/>
              </a:tblGrid>
              <a:tr h="3282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Knowledge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Process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Initiating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Executing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Monitoring &amp;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Contol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Closing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473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Communication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Plan Communication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Manage Communication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l" fontAlgn="t"/>
                      <a:r>
                        <a:rPr lang="id-ID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Control Communication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1182688"/>
            <a:ext cx="6661150" cy="3276600"/>
            <a:chOff x="502170" y="761999"/>
            <a:chExt cx="6736830" cy="3352801"/>
          </a:xfrm>
        </p:grpSpPr>
        <p:sp>
          <p:nvSpPr>
            <p:cNvPr id="35" name="Oval 34"/>
            <p:cNvSpPr/>
            <p:nvPr/>
          </p:nvSpPr>
          <p:spPr>
            <a:xfrm>
              <a:off x="1600357" y="761999"/>
              <a:ext cx="4572567" cy="335280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02170" y="2209356"/>
              <a:ext cx="1218603" cy="761853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accent4">
                      <a:lumMod val="10000"/>
                    </a:schemeClr>
                  </a:solidFill>
                </a:rPr>
                <a:t>Enter phase/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accent4">
                      <a:lumMod val="10000"/>
                    </a:schemeClr>
                  </a:solidFill>
                </a:rPr>
                <a:t>Start project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020399" y="2209356"/>
              <a:ext cx="1218601" cy="761853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accent4">
                      <a:lumMod val="10000"/>
                    </a:schemeClr>
                  </a:solidFill>
                </a:rPr>
                <a:t>Exit phase/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accent4">
                      <a:lumMod val="10000"/>
                    </a:schemeClr>
                  </a:solidFill>
                </a:rPr>
                <a:t>End project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752883" y="2209356"/>
              <a:ext cx="1218601" cy="761853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Initiating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Processes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769685" y="2209356"/>
              <a:ext cx="1218603" cy="761853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Closing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Processes</a:t>
              </a:r>
            </a:p>
          </p:txBody>
        </p:sp>
        <p:sp>
          <p:nvSpPr>
            <p:cNvPr id="30" name="U-Turn Arrow 29"/>
            <p:cNvSpPr/>
            <p:nvPr/>
          </p:nvSpPr>
          <p:spPr>
            <a:xfrm>
              <a:off x="2971485" y="1218460"/>
              <a:ext cx="1905772" cy="1525330"/>
            </a:xfrm>
            <a:prstGeom prst="uturnArrow">
              <a:avLst>
                <a:gd name="adj1" fmla="val 33369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U-Turn Arrow 30"/>
            <p:cNvSpPr/>
            <p:nvPr/>
          </p:nvSpPr>
          <p:spPr>
            <a:xfrm rot="10800000">
              <a:off x="2804509" y="2392916"/>
              <a:ext cx="1920221" cy="1523705"/>
            </a:xfrm>
            <a:prstGeom prst="uturnArrow">
              <a:avLst>
                <a:gd name="adj1" fmla="val 31308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00" name="TextBox 31"/>
            <p:cNvSpPr txBox="1">
              <a:spLocks noChangeArrowheads="1"/>
            </p:cNvSpPr>
            <p:nvPr/>
          </p:nvSpPr>
          <p:spPr bwMode="auto">
            <a:xfrm>
              <a:off x="3429000" y="1220128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Planning</a:t>
              </a:r>
            </a:p>
            <a:p>
              <a:r>
                <a:rPr lang="en-US" sz="1200"/>
                <a:t>Processes</a:t>
              </a:r>
            </a:p>
          </p:txBody>
        </p:sp>
        <p:sp>
          <p:nvSpPr>
            <p:cNvPr id="41001" name="TextBox 32"/>
            <p:cNvSpPr txBox="1">
              <a:spLocks noChangeArrowheads="1"/>
            </p:cNvSpPr>
            <p:nvPr/>
          </p:nvSpPr>
          <p:spPr bwMode="auto">
            <a:xfrm>
              <a:off x="3383280" y="3427750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Executing</a:t>
              </a:r>
            </a:p>
            <a:p>
              <a:r>
                <a:rPr lang="en-US" sz="1200"/>
                <a:t>Processes</a:t>
              </a:r>
            </a:p>
          </p:txBody>
        </p:sp>
        <p:sp>
          <p:nvSpPr>
            <p:cNvPr id="41002" name="TextBox 33"/>
            <p:cNvSpPr txBox="1">
              <a:spLocks noChangeArrowheads="1"/>
            </p:cNvSpPr>
            <p:nvPr/>
          </p:nvSpPr>
          <p:spPr bwMode="auto">
            <a:xfrm>
              <a:off x="2971800" y="762000"/>
              <a:ext cx="1828800" cy="47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Monitoring &amp;</a:t>
              </a:r>
            </a:p>
            <a:p>
              <a:pPr algn="ctr"/>
              <a:r>
                <a:rPr lang="en-US" sz="1200"/>
                <a:t>Controlling Processes</a:t>
              </a:r>
            </a:p>
          </p:txBody>
        </p:sp>
      </p:grpSp>
      <p:cxnSp>
        <p:nvCxnSpPr>
          <p:cNvPr id="38" name="Elbow Connector 37"/>
          <p:cNvCxnSpPr/>
          <p:nvPr/>
        </p:nvCxnSpPr>
        <p:spPr>
          <a:xfrm rot="5400000">
            <a:off x="1638300" y="3354388"/>
            <a:ext cx="3581400" cy="609600"/>
          </a:xfrm>
          <a:prstGeom prst="bentConnector3">
            <a:avLst>
              <a:gd name="adj1" fmla="val -22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3581400" y="2782888"/>
            <a:ext cx="4038600" cy="1295400"/>
          </a:xfrm>
          <a:prstGeom prst="bentConnector3">
            <a:avLst>
              <a:gd name="adj1" fmla="val -10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H="1" flipV="1">
            <a:off x="3762375" y="4013200"/>
            <a:ext cx="581025" cy="1436688"/>
          </a:xfrm>
          <a:prstGeom prst="bentConnector4">
            <a:avLst>
              <a:gd name="adj1" fmla="val -1763"/>
              <a:gd name="adj2" fmla="val 5785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Calibri" pitchFamily="34" charset="0"/>
              </a:rPr>
              <a:t>Project Communication Management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83058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 Narrow" pitchFamily="34" charset="0"/>
              </a:rPr>
              <a:t>Project managers spend the majority of their time to communicate.</a:t>
            </a:r>
          </a:p>
          <a:p>
            <a:r>
              <a:rPr lang="en-US" sz="2800" dirty="0" smtClean="0">
                <a:latin typeface="Arial Narrow" pitchFamily="34" charset="0"/>
              </a:rPr>
              <a:t>Some potential dimensions of communication activity: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Internal – external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Formal – informal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Vertical – horizontal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Official – unofficial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Written – oral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Verbal –non-verbal</a:t>
            </a:r>
          </a:p>
          <a:p>
            <a:pPr lvl="1"/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214942" y="3786190"/>
            <a:ext cx="3286148" cy="1000132"/>
          </a:xfrm>
          <a:prstGeom prst="wedgeRoundRectCallout">
            <a:avLst>
              <a:gd name="adj1" fmla="val -96782"/>
              <a:gd name="adj2" fmla="val -57692"/>
              <a:gd name="adj3" fmla="val 16667"/>
            </a:avLst>
          </a:prstGeom>
          <a:solidFill>
            <a:srgbClr val="FFFF00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Informal communication can increase </a:t>
            </a:r>
            <a:r>
              <a:rPr lang="id-ID" sz="2000" b="1" i="1" dirty="0" smtClean="0">
                <a:solidFill>
                  <a:srgbClr val="FF0000"/>
                </a:solidFill>
                <a:latin typeface="Arial Narrow" pitchFamily="34" charset="0"/>
              </a:rPr>
              <a:t>the trust </a:t>
            </a:r>
            <a:r>
              <a:rPr lang="id-ID" sz="2000" b="1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in a relationship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000628" y="5357826"/>
            <a:ext cx="3286148" cy="1000132"/>
          </a:xfrm>
          <a:prstGeom prst="wedgeRoundRectCallout">
            <a:avLst>
              <a:gd name="adj1" fmla="val -96782"/>
              <a:gd name="adj2" fmla="val -57692"/>
              <a:gd name="adj3" fmla="val 16667"/>
            </a:avLst>
          </a:prstGeom>
          <a:solidFill>
            <a:srgbClr val="FFFF00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oral communication build </a:t>
            </a:r>
            <a:r>
              <a:rPr lang="id-ID" sz="2000" b="1" dirty="0" smtClean="0">
                <a:solidFill>
                  <a:srgbClr val="FF0000"/>
                </a:solidFill>
                <a:latin typeface="Arial Narrow" pitchFamily="34" charset="0"/>
              </a:rPr>
              <a:t>stronger</a:t>
            </a:r>
            <a:r>
              <a:rPr lang="id-ID" sz="2000" b="1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 relationship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000504"/>
            <a:ext cx="6929486" cy="1911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400" dirty="0" smtClean="0"/>
              <a:t>	“</a:t>
            </a:r>
            <a:r>
              <a:rPr lang="en-US" sz="2400" dirty="0" smtClean="0"/>
              <a:t>the difference</a:t>
            </a:r>
            <a:r>
              <a:rPr lang="id-ID" sz="2400" dirty="0" smtClean="0"/>
              <a:t> </a:t>
            </a:r>
            <a:r>
              <a:rPr lang="en-US" sz="2400" dirty="0" smtClean="0"/>
              <a:t>between </a:t>
            </a:r>
            <a:r>
              <a:rPr lang="en-US" sz="2400" b="1" dirty="0" smtClean="0"/>
              <a:t>good project managers </a:t>
            </a:r>
            <a:r>
              <a:rPr lang="en-US" sz="2400" dirty="0" smtClean="0"/>
              <a:t>and </a:t>
            </a:r>
            <a:r>
              <a:rPr lang="en-US" sz="2400" b="1" dirty="0" smtClean="0"/>
              <a:t>excellent project </a:t>
            </a:r>
            <a:r>
              <a:rPr lang="en-US" sz="2400" dirty="0" smtClean="0"/>
              <a:t>managers is their </a:t>
            </a:r>
            <a:r>
              <a:rPr lang="en-US" sz="2400" b="1" dirty="0" smtClean="0">
                <a:solidFill>
                  <a:srgbClr val="FF0000"/>
                </a:solidFill>
              </a:rPr>
              <a:t>ability to nurture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relationships and use empathic listening skills</a:t>
            </a:r>
            <a:r>
              <a:rPr lang="id-ID" sz="2400" b="1" dirty="0" smtClean="0">
                <a:solidFill>
                  <a:srgbClr val="FF0000"/>
                </a:solidFill>
              </a:rPr>
              <a:t>”</a:t>
            </a:r>
            <a:endParaRPr lang="id-ID" sz="2400" b="1" dirty="0">
              <a:solidFill>
                <a:srgbClr val="FF000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b="10203"/>
          <a:stretch>
            <a:fillRect/>
          </a:stretch>
        </p:blipFill>
        <p:spPr bwMode="auto">
          <a:xfrm>
            <a:off x="285720" y="571480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 b="15909"/>
          <a:stretch>
            <a:fillRect/>
          </a:stretch>
        </p:blipFill>
        <p:spPr bwMode="auto">
          <a:xfrm>
            <a:off x="4786314" y="642918"/>
            <a:ext cx="3286148" cy="27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Communication dimension</a:t>
            </a: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1434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561</TotalTime>
  <Words>1179</Words>
  <Application>Microsoft Office PowerPoint</Application>
  <PresentationFormat>On-screen Show (4:3)</PresentationFormat>
  <Paragraphs>343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green</vt:lpstr>
      <vt:lpstr>Equation</vt:lpstr>
      <vt:lpstr>Project Communication Management</vt:lpstr>
      <vt:lpstr>Introduction</vt:lpstr>
      <vt:lpstr>Introduction</vt:lpstr>
      <vt:lpstr>Slide 4</vt:lpstr>
      <vt:lpstr>Project Communication</vt:lpstr>
      <vt:lpstr>Project Communication Management</vt:lpstr>
      <vt:lpstr>Project Communication Management</vt:lpstr>
      <vt:lpstr>Slide 8</vt:lpstr>
      <vt:lpstr>Communication dimension</vt:lpstr>
      <vt:lpstr>10.2 Plan Communication</vt:lpstr>
      <vt:lpstr>Output of Identify Stakeholder</vt:lpstr>
      <vt:lpstr>Communication Requirement Analysis</vt:lpstr>
      <vt:lpstr>Communication channels</vt:lpstr>
      <vt:lpstr>Communication Model</vt:lpstr>
      <vt:lpstr>Communication Methods</vt:lpstr>
      <vt:lpstr>Communication media choice</vt:lpstr>
      <vt:lpstr>Communication media choice</vt:lpstr>
      <vt:lpstr>Communication Management Plan</vt:lpstr>
      <vt:lpstr>Communication Management Plan</vt:lpstr>
      <vt:lpstr>How about virtual teams?</vt:lpstr>
      <vt:lpstr>10.4 Manage Communication</vt:lpstr>
      <vt:lpstr>Performance Reporting</vt:lpstr>
      <vt:lpstr>Managing Stakeholder Expectations</vt:lpstr>
      <vt:lpstr>Controlling Communication </vt:lpstr>
      <vt:lpstr>BaCKUP SLIDES</vt:lpstr>
      <vt:lpstr>Exercise</vt:lpstr>
      <vt:lpstr>PM Skills</vt:lpstr>
      <vt:lpstr>Effective Meeting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Communication Management</dc:title>
  <dc:creator>Lenovo</dc:creator>
  <cp:lastModifiedBy>Lenovo</cp:lastModifiedBy>
  <cp:revision>16</cp:revision>
  <dcterms:created xsi:type="dcterms:W3CDTF">2015-04-14T07:28:39Z</dcterms:created>
  <dcterms:modified xsi:type="dcterms:W3CDTF">2015-04-20T06:36:53Z</dcterms:modified>
</cp:coreProperties>
</file>