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82" r:id="rId4"/>
    <p:sldId id="283" r:id="rId5"/>
    <p:sldId id="284" r:id="rId6"/>
    <p:sldId id="258" r:id="rId7"/>
    <p:sldId id="285" r:id="rId8"/>
    <p:sldId id="286" r:id="rId9"/>
    <p:sldId id="259" r:id="rId10"/>
    <p:sldId id="260" r:id="rId11"/>
    <p:sldId id="261" r:id="rId12"/>
    <p:sldId id="287" r:id="rId13"/>
    <p:sldId id="295" r:id="rId14"/>
    <p:sldId id="288" r:id="rId15"/>
    <p:sldId id="289" r:id="rId16"/>
    <p:sldId id="290" r:id="rId17"/>
    <p:sldId id="294" r:id="rId18"/>
    <p:sldId id="262" r:id="rId19"/>
    <p:sldId id="263" r:id="rId20"/>
    <p:sldId id="264" r:id="rId21"/>
    <p:sldId id="291" r:id="rId22"/>
    <p:sldId id="292" r:id="rId23"/>
    <p:sldId id="265" r:id="rId24"/>
    <p:sldId id="266" r:id="rId25"/>
    <p:sldId id="267" r:id="rId26"/>
    <p:sldId id="268" r:id="rId27"/>
    <p:sldId id="293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071A0-B10C-4B6C-B418-06B7F968215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67E8167C-184C-4B2C-9A67-2691E1C4F5DF}">
      <dgm:prSet phldrT="[Text]"/>
      <dgm:spPr/>
      <dgm:t>
        <a:bodyPr/>
        <a:lstStyle/>
        <a:p>
          <a:r>
            <a:rPr lang="id-ID" smtClean="0"/>
            <a:t>Level of accuracy: rounding guidelines, contingency 10-20%</a:t>
          </a:r>
          <a:endParaRPr lang="id-ID"/>
        </a:p>
      </dgm:t>
    </dgm:pt>
    <dgm:pt modelId="{E6A7E48A-72C4-41F5-BA7F-D15E4DB5D8D0}" type="parTrans" cxnId="{8C898973-557D-466B-BEE1-C0472EB1E974}">
      <dgm:prSet/>
      <dgm:spPr/>
      <dgm:t>
        <a:bodyPr/>
        <a:lstStyle/>
        <a:p>
          <a:endParaRPr lang="id-ID"/>
        </a:p>
      </dgm:t>
    </dgm:pt>
    <dgm:pt modelId="{BCD60E57-BA62-4B72-AC39-03B651274B9C}" type="sibTrans" cxnId="{8C898973-557D-466B-BEE1-C0472EB1E974}">
      <dgm:prSet/>
      <dgm:spPr/>
      <dgm:t>
        <a:bodyPr/>
        <a:lstStyle/>
        <a:p>
          <a:endParaRPr lang="id-ID"/>
        </a:p>
      </dgm:t>
    </dgm:pt>
    <dgm:pt modelId="{0513B16B-FD99-4D60-9E13-2D68AF710C64}">
      <dgm:prSet/>
      <dgm:spPr/>
      <dgm:t>
        <a:bodyPr/>
        <a:lstStyle/>
        <a:p>
          <a:r>
            <a:rPr lang="en-US" dirty="0" smtClean="0"/>
            <a:t>Units of measure: Each unit used in cost measurements, such as labor hours</a:t>
          </a:r>
          <a:r>
            <a:rPr lang="id-ID" dirty="0" smtClean="0"/>
            <a:t> </a:t>
          </a:r>
          <a:r>
            <a:rPr lang="en-US" dirty="0" smtClean="0"/>
            <a:t>or days, should be defined.</a:t>
          </a:r>
          <a:endParaRPr lang="id-ID" dirty="0" smtClean="0"/>
        </a:p>
      </dgm:t>
    </dgm:pt>
    <dgm:pt modelId="{7540E8BC-884C-4B0D-8D63-04904DDCD7B8}" type="parTrans" cxnId="{65833E85-0590-4E8C-A4BD-943A90E2756C}">
      <dgm:prSet/>
      <dgm:spPr/>
      <dgm:t>
        <a:bodyPr/>
        <a:lstStyle/>
        <a:p>
          <a:endParaRPr lang="id-ID"/>
        </a:p>
      </dgm:t>
    </dgm:pt>
    <dgm:pt modelId="{E869878C-9079-4060-8DBC-BAB84C2E9380}" type="sibTrans" cxnId="{65833E85-0590-4E8C-A4BD-943A90E2756C}">
      <dgm:prSet/>
      <dgm:spPr/>
      <dgm:t>
        <a:bodyPr/>
        <a:lstStyle/>
        <a:p>
          <a:endParaRPr lang="id-ID"/>
        </a:p>
      </dgm:t>
    </dgm:pt>
    <dgm:pt modelId="{FB8C837C-24A8-4F3D-8318-9A9E23593D18}">
      <dgm:prSet/>
      <dgm:spPr/>
      <dgm:t>
        <a:bodyPr/>
        <a:lstStyle/>
        <a:p>
          <a:r>
            <a:rPr lang="en-US" smtClean="0"/>
            <a:t>Organizational procedures links: refer to the work</a:t>
          </a:r>
          <a:r>
            <a:rPr lang="id-ID" smtClean="0"/>
            <a:t> breakdown structure (WBS)</a:t>
          </a:r>
          <a:endParaRPr lang="id-ID" dirty="0" smtClean="0"/>
        </a:p>
      </dgm:t>
    </dgm:pt>
    <dgm:pt modelId="{AD74F61D-FB1C-4F52-ACF9-A207B1AE1AA1}" type="parTrans" cxnId="{AEDD501B-312A-43CF-824F-8BE7177A6B42}">
      <dgm:prSet/>
      <dgm:spPr/>
      <dgm:t>
        <a:bodyPr/>
        <a:lstStyle/>
        <a:p>
          <a:endParaRPr lang="id-ID"/>
        </a:p>
      </dgm:t>
    </dgm:pt>
    <dgm:pt modelId="{76D1FA7A-2C6D-46BD-B5D3-D94A5B767014}" type="sibTrans" cxnId="{AEDD501B-312A-43CF-824F-8BE7177A6B42}">
      <dgm:prSet/>
      <dgm:spPr/>
      <dgm:t>
        <a:bodyPr/>
        <a:lstStyle/>
        <a:p>
          <a:endParaRPr lang="id-ID"/>
        </a:p>
      </dgm:t>
    </dgm:pt>
    <dgm:pt modelId="{79D14DFD-13E5-49D0-B4A4-AE1CA8B8AF08}">
      <dgm:prSet/>
      <dgm:spPr/>
      <dgm:t>
        <a:bodyPr/>
        <a:lstStyle/>
        <a:p>
          <a:r>
            <a:rPr lang="id-ID" smtClean="0"/>
            <a:t>Control thresholds: cost variation, ±10 still acceptable</a:t>
          </a:r>
          <a:endParaRPr lang="id-ID" dirty="0" smtClean="0"/>
        </a:p>
      </dgm:t>
    </dgm:pt>
    <dgm:pt modelId="{DFC99D6B-6EB3-4F4D-80DA-746705355CD2}" type="parTrans" cxnId="{6766D288-F544-4EF2-BAF3-FD5322681474}">
      <dgm:prSet/>
      <dgm:spPr/>
      <dgm:t>
        <a:bodyPr/>
        <a:lstStyle/>
        <a:p>
          <a:endParaRPr lang="id-ID"/>
        </a:p>
      </dgm:t>
    </dgm:pt>
    <dgm:pt modelId="{56FAE695-DC4F-4055-8DF8-C61CBE6F337B}" type="sibTrans" cxnId="{6766D288-F544-4EF2-BAF3-FD5322681474}">
      <dgm:prSet/>
      <dgm:spPr/>
      <dgm:t>
        <a:bodyPr/>
        <a:lstStyle/>
        <a:p>
          <a:endParaRPr lang="id-ID"/>
        </a:p>
      </dgm:t>
    </dgm:pt>
    <dgm:pt modelId="{4B23682E-4D45-45C6-86AE-86174F87EE02}">
      <dgm:prSet/>
      <dgm:spPr/>
      <dgm:t>
        <a:bodyPr/>
        <a:lstStyle/>
        <a:p>
          <a:r>
            <a:rPr lang="en-US" smtClean="0"/>
            <a:t>Rules of performance measurement: uses earned value management</a:t>
          </a:r>
          <a:r>
            <a:rPr lang="id-ID" smtClean="0"/>
            <a:t> (EVM)</a:t>
          </a:r>
          <a:endParaRPr lang="id-ID" dirty="0" smtClean="0"/>
        </a:p>
      </dgm:t>
    </dgm:pt>
    <dgm:pt modelId="{EFB9B671-7857-4085-B6D8-B8B23C8E01F5}" type="parTrans" cxnId="{F1494F07-E298-4BEA-B5BD-33FE6FC20C9B}">
      <dgm:prSet/>
      <dgm:spPr/>
      <dgm:t>
        <a:bodyPr/>
        <a:lstStyle/>
        <a:p>
          <a:endParaRPr lang="id-ID"/>
        </a:p>
      </dgm:t>
    </dgm:pt>
    <dgm:pt modelId="{EC93A99B-0236-4520-B065-BECAB5B2850F}" type="sibTrans" cxnId="{F1494F07-E298-4BEA-B5BD-33FE6FC20C9B}">
      <dgm:prSet/>
      <dgm:spPr/>
      <dgm:t>
        <a:bodyPr/>
        <a:lstStyle/>
        <a:p>
          <a:endParaRPr lang="id-ID"/>
        </a:p>
      </dgm:t>
    </dgm:pt>
    <dgm:pt modelId="{8C3BE9BB-DF33-4BFD-9D4D-136E9291E2DD}">
      <dgm:prSet/>
      <dgm:spPr/>
      <dgm:t>
        <a:bodyPr/>
        <a:lstStyle/>
        <a:p>
          <a:r>
            <a:rPr lang="id-ID" smtClean="0"/>
            <a:t>Reporting formats</a:t>
          </a:r>
          <a:endParaRPr lang="id-ID" dirty="0" smtClean="0"/>
        </a:p>
      </dgm:t>
    </dgm:pt>
    <dgm:pt modelId="{9C41F30B-3D01-464C-AD84-D4BF30DF899B}" type="parTrans" cxnId="{E50D5D4E-D826-4145-A2BD-0B9CBD199574}">
      <dgm:prSet/>
      <dgm:spPr/>
      <dgm:t>
        <a:bodyPr/>
        <a:lstStyle/>
        <a:p>
          <a:endParaRPr lang="id-ID"/>
        </a:p>
      </dgm:t>
    </dgm:pt>
    <dgm:pt modelId="{C8C16F3C-8E2F-4406-9052-D0286B75F359}" type="sibTrans" cxnId="{E50D5D4E-D826-4145-A2BD-0B9CBD199574}">
      <dgm:prSet/>
      <dgm:spPr/>
      <dgm:t>
        <a:bodyPr/>
        <a:lstStyle/>
        <a:p>
          <a:endParaRPr lang="id-ID"/>
        </a:p>
      </dgm:t>
    </dgm:pt>
    <dgm:pt modelId="{87050354-DABF-4A7F-BCBA-9D4CA0D5C734}">
      <dgm:prSet/>
      <dgm:spPr/>
      <dgm:t>
        <a:bodyPr/>
        <a:lstStyle/>
        <a:p>
          <a:r>
            <a:rPr lang="id-ID" smtClean="0"/>
            <a:t>Process descriptions</a:t>
          </a:r>
          <a:endParaRPr lang="id-ID" dirty="0"/>
        </a:p>
      </dgm:t>
    </dgm:pt>
    <dgm:pt modelId="{D5F3BDAF-D5CC-44C1-A987-89DF7C1B4791}" type="parTrans" cxnId="{F4B2189F-14C9-4609-9DA2-438450DE8B9D}">
      <dgm:prSet/>
      <dgm:spPr/>
      <dgm:t>
        <a:bodyPr/>
        <a:lstStyle/>
        <a:p>
          <a:endParaRPr lang="id-ID"/>
        </a:p>
      </dgm:t>
    </dgm:pt>
    <dgm:pt modelId="{4D255828-9DB8-47F8-BF23-140E28C1AFEE}" type="sibTrans" cxnId="{F4B2189F-14C9-4609-9DA2-438450DE8B9D}">
      <dgm:prSet/>
      <dgm:spPr/>
      <dgm:t>
        <a:bodyPr/>
        <a:lstStyle/>
        <a:p>
          <a:endParaRPr lang="id-ID"/>
        </a:p>
      </dgm:t>
    </dgm:pt>
    <dgm:pt modelId="{D1607457-19DE-4C43-896A-F354F40CBBC5}" type="pres">
      <dgm:prSet presAssocID="{0E6071A0-B10C-4B6C-B418-06B7F96821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4630471-3009-406D-87B3-4ADFB3D52191}" type="pres">
      <dgm:prSet presAssocID="{67E8167C-184C-4B2C-9A67-2691E1C4F5DF}" presName="parentLin" presStyleCnt="0"/>
      <dgm:spPr/>
    </dgm:pt>
    <dgm:pt modelId="{371DD8DC-E1E6-4AC3-91D1-4C432BC6070E}" type="pres">
      <dgm:prSet presAssocID="{67E8167C-184C-4B2C-9A67-2691E1C4F5DF}" presName="parentLeftMargin" presStyleLbl="node1" presStyleIdx="0" presStyleCnt="7"/>
      <dgm:spPr/>
      <dgm:t>
        <a:bodyPr/>
        <a:lstStyle/>
        <a:p>
          <a:endParaRPr lang="id-ID"/>
        </a:p>
      </dgm:t>
    </dgm:pt>
    <dgm:pt modelId="{E2D1FFD5-7DD4-47AA-A866-96F7F756A986}" type="pres">
      <dgm:prSet presAssocID="{67E8167C-184C-4B2C-9A67-2691E1C4F5D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89F118-2E21-4F74-97F2-73E9A30D3B48}" type="pres">
      <dgm:prSet presAssocID="{67E8167C-184C-4B2C-9A67-2691E1C4F5DF}" presName="negativeSpace" presStyleCnt="0"/>
      <dgm:spPr/>
    </dgm:pt>
    <dgm:pt modelId="{16336DEA-273C-47A8-9A4D-C69A764B4087}" type="pres">
      <dgm:prSet presAssocID="{67E8167C-184C-4B2C-9A67-2691E1C4F5DF}" presName="childText" presStyleLbl="conFgAcc1" presStyleIdx="0" presStyleCnt="7">
        <dgm:presLayoutVars>
          <dgm:bulletEnabled val="1"/>
        </dgm:presLayoutVars>
      </dgm:prSet>
      <dgm:spPr/>
    </dgm:pt>
    <dgm:pt modelId="{58D5B7A8-29F3-4BD4-96EF-F98CDC50CFBB}" type="pres">
      <dgm:prSet presAssocID="{BCD60E57-BA62-4B72-AC39-03B651274B9C}" presName="spaceBetweenRectangles" presStyleCnt="0"/>
      <dgm:spPr/>
    </dgm:pt>
    <dgm:pt modelId="{36A4358B-D869-4A88-8BE9-8313734D20BD}" type="pres">
      <dgm:prSet presAssocID="{0513B16B-FD99-4D60-9E13-2D68AF710C64}" presName="parentLin" presStyleCnt="0"/>
      <dgm:spPr/>
    </dgm:pt>
    <dgm:pt modelId="{0559060B-8551-4861-A153-918BA6FCCB96}" type="pres">
      <dgm:prSet presAssocID="{0513B16B-FD99-4D60-9E13-2D68AF710C64}" presName="parentLeftMargin" presStyleLbl="node1" presStyleIdx="0" presStyleCnt="7"/>
      <dgm:spPr/>
      <dgm:t>
        <a:bodyPr/>
        <a:lstStyle/>
        <a:p>
          <a:endParaRPr lang="id-ID"/>
        </a:p>
      </dgm:t>
    </dgm:pt>
    <dgm:pt modelId="{E915538C-971F-40E8-82DA-048981721123}" type="pres">
      <dgm:prSet presAssocID="{0513B16B-FD99-4D60-9E13-2D68AF710C6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DDDF84-7F2F-4958-8EF6-E6E040D23FCC}" type="pres">
      <dgm:prSet presAssocID="{0513B16B-FD99-4D60-9E13-2D68AF710C64}" presName="negativeSpace" presStyleCnt="0"/>
      <dgm:spPr/>
    </dgm:pt>
    <dgm:pt modelId="{B320D546-6DA5-4313-8354-0398204B9A3A}" type="pres">
      <dgm:prSet presAssocID="{0513B16B-FD99-4D60-9E13-2D68AF710C64}" presName="childText" presStyleLbl="conFgAcc1" presStyleIdx="1" presStyleCnt="7">
        <dgm:presLayoutVars>
          <dgm:bulletEnabled val="1"/>
        </dgm:presLayoutVars>
      </dgm:prSet>
      <dgm:spPr/>
    </dgm:pt>
    <dgm:pt modelId="{5EB667DA-7969-40D3-899B-CB70822DE808}" type="pres">
      <dgm:prSet presAssocID="{E869878C-9079-4060-8DBC-BAB84C2E9380}" presName="spaceBetweenRectangles" presStyleCnt="0"/>
      <dgm:spPr/>
    </dgm:pt>
    <dgm:pt modelId="{EE6B37A8-75B0-429B-A013-62FBEECF80F9}" type="pres">
      <dgm:prSet presAssocID="{FB8C837C-24A8-4F3D-8318-9A9E23593D18}" presName="parentLin" presStyleCnt="0"/>
      <dgm:spPr/>
    </dgm:pt>
    <dgm:pt modelId="{B06A32C0-A84F-437B-9C7C-46FC9E41C73E}" type="pres">
      <dgm:prSet presAssocID="{FB8C837C-24A8-4F3D-8318-9A9E23593D18}" presName="parentLeftMargin" presStyleLbl="node1" presStyleIdx="1" presStyleCnt="7"/>
      <dgm:spPr/>
      <dgm:t>
        <a:bodyPr/>
        <a:lstStyle/>
        <a:p>
          <a:endParaRPr lang="id-ID"/>
        </a:p>
      </dgm:t>
    </dgm:pt>
    <dgm:pt modelId="{0CD9CE8C-C258-4B3B-AF3E-CC594E7C7EF3}" type="pres">
      <dgm:prSet presAssocID="{FB8C837C-24A8-4F3D-8318-9A9E23593D1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42BD40-C7BC-4813-AEFC-68D293FD006E}" type="pres">
      <dgm:prSet presAssocID="{FB8C837C-24A8-4F3D-8318-9A9E23593D18}" presName="negativeSpace" presStyleCnt="0"/>
      <dgm:spPr/>
    </dgm:pt>
    <dgm:pt modelId="{CD5171E8-6402-4D30-88CD-F7192A8F16AD}" type="pres">
      <dgm:prSet presAssocID="{FB8C837C-24A8-4F3D-8318-9A9E23593D18}" presName="childText" presStyleLbl="conFgAcc1" presStyleIdx="2" presStyleCnt="7">
        <dgm:presLayoutVars>
          <dgm:bulletEnabled val="1"/>
        </dgm:presLayoutVars>
      </dgm:prSet>
      <dgm:spPr/>
    </dgm:pt>
    <dgm:pt modelId="{D250EB42-4536-4EE3-BA1A-ADBF8C714930}" type="pres">
      <dgm:prSet presAssocID="{76D1FA7A-2C6D-46BD-B5D3-D94A5B767014}" presName="spaceBetweenRectangles" presStyleCnt="0"/>
      <dgm:spPr/>
    </dgm:pt>
    <dgm:pt modelId="{AC08869D-9A02-4C4B-B8A7-BAAC2D849109}" type="pres">
      <dgm:prSet presAssocID="{79D14DFD-13E5-49D0-B4A4-AE1CA8B8AF08}" presName="parentLin" presStyleCnt="0"/>
      <dgm:spPr/>
    </dgm:pt>
    <dgm:pt modelId="{D102B882-F090-4C16-9AE1-BDB607CF3729}" type="pres">
      <dgm:prSet presAssocID="{79D14DFD-13E5-49D0-B4A4-AE1CA8B8AF08}" presName="parentLeftMargin" presStyleLbl="node1" presStyleIdx="2" presStyleCnt="7"/>
      <dgm:spPr/>
      <dgm:t>
        <a:bodyPr/>
        <a:lstStyle/>
        <a:p>
          <a:endParaRPr lang="id-ID"/>
        </a:p>
      </dgm:t>
    </dgm:pt>
    <dgm:pt modelId="{7DE3E7D5-8043-4CE5-8008-BF80D8D4897B}" type="pres">
      <dgm:prSet presAssocID="{79D14DFD-13E5-49D0-B4A4-AE1CA8B8AF0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89BD92-F80A-4121-9E10-75C926B873A3}" type="pres">
      <dgm:prSet presAssocID="{79D14DFD-13E5-49D0-B4A4-AE1CA8B8AF08}" presName="negativeSpace" presStyleCnt="0"/>
      <dgm:spPr/>
    </dgm:pt>
    <dgm:pt modelId="{DD0CB79C-CDC9-422F-B17C-8A8ACDDEECD5}" type="pres">
      <dgm:prSet presAssocID="{79D14DFD-13E5-49D0-B4A4-AE1CA8B8AF08}" presName="childText" presStyleLbl="conFgAcc1" presStyleIdx="3" presStyleCnt="7">
        <dgm:presLayoutVars>
          <dgm:bulletEnabled val="1"/>
        </dgm:presLayoutVars>
      </dgm:prSet>
      <dgm:spPr/>
    </dgm:pt>
    <dgm:pt modelId="{66FD4B05-726E-4FA8-99DA-06C21641A530}" type="pres">
      <dgm:prSet presAssocID="{56FAE695-DC4F-4055-8DF8-C61CBE6F337B}" presName="spaceBetweenRectangles" presStyleCnt="0"/>
      <dgm:spPr/>
    </dgm:pt>
    <dgm:pt modelId="{68150A33-5E61-432E-AED7-70050116A16C}" type="pres">
      <dgm:prSet presAssocID="{4B23682E-4D45-45C6-86AE-86174F87EE02}" presName="parentLin" presStyleCnt="0"/>
      <dgm:spPr/>
    </dgm:pt>
    <dgm:pt modelId="{E0C72245-AA02-45D6-AAE5-212D04DA49E4}" type="pres">
      <dgm:prSet presAssocID="{4B23682E-4D45-45C6-86AE-86174F87EE02}" presName="parentLeftMargin" presStyleLbl="node1" presStyleIdx="3" presStyleCnt="7"/>
      <dgm:spPr/>
      <dgm:t>
        <a:bodyPr/>
        <a:lstStyle/>
        <a:p>
          <a:endParaRPr lang="id-ID"/>
        </a:p>
      </dgm:t>
    </dgm:pt>
    <dgm:pt modelId="{B78B1AA8-5AE1-4D44-9B53-A9427B9B5EEA}" type="pres">
      <dgm:prSet presAssocID="{4B23682E-4D45-45C6-86AE-86174F87EE0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7A89B1-5FCF-4A1F-9249-1CBFCFBC87D3}" type="pres">
      <dgm:prSet presAssocID="{4B23682E-4D45-45C6-86AE-86174F87EE02}" presName="negativeSpace" presStyleCnt="0"/>
      <dgm:spPr/>
    </dgm:pt>
    <dgm:pt modelId="{5EF2F867-F27C-4651-A4BB-D66969C82D18}" type="pres">
      <dgm:prSet presAssocID="{4B23682E-4D45-45C6-86AE-86174F87EE02}" presName="childText" presStyleLbl="conFgAcc1" presStyleIdx="4" presStyleCnt="7">
        <dgm:presLayoutVars>
          <dgm:bulletEnabled val="1"/>
        </dgm:presLayoutVars>
      </dgm:prSet>
      <dgm:spPr/>
    </dgm:pt>
    <dgm:pt modelId="{3F6EDE28-8D14-4D63-8967-9437978C5947}" type="pres">
      <dgm:prSet presAssocID="{EC93A99B-0236-4520-B065-BECAB5B2850F}" presName="spaceBetweenRectangles" presStyleCnt="0"/>
      <dgm:spPr/>
    </dgm:pt>
    <dgm:pt modelId="{17DC337F-F597-4F12-ACAB-F47E8142EC3B}" type="pres">
      <dgm:prSet presAssocID="{8C3BE9BB-DF33-4BFD-9D4D-136E9291E2DD}" presName="parentLin" presStyleCnt="0"/>
      <dgm:spPr/>
    </dgm:pt>
    <dgm:pt modelId="{49F3B124-2474-4707-AC24-8BF803943502}" type="pres">
      <dgm:prSet presAssocID="{8C3BE9BB-DF33-4BFD-9D4D-136E9291E2DD}" presName="parentLeftMargin" presStyleLbl="node1" presStyleIdx="4" presStyleCnt="7"/>
      <dgm:spPr/>
      <dgm:t>
        <a:bodyPr/>
        <a:lstStyle/>
        <a:p>
          <a:endParaRPr lang="id-ID"/>
        </a:p>
      </dgm:t>
    </dgm:pt>
    <dgm:pt modelId="{4D416D3B-9CDE-4299-9595-9658C0F723B2}" type="pres">
      <dgm:prSet presAssocID="{8C3BE9BB-DF33-4BFD-9D4D-136E9291E2D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BD989E-4313-4671-95E0-F72DEC5088E6}" type="pres">
      <dgm:prSet presAssocID="{8C3BE9BB-DF33-4BFD-9D4D-136E9291E2DD}" presName="negativeSpace" presStyleCnt="0"/>
      <dgm:spPr/>
    </dgm:pt>
    <dgm:pt modelId="{8F6CE5FF-30DB-46B9-9236-27EBAADC0AA0}" type="pres">
      <dgm:prSet presAssocID="{8C3BE9BB-DF33-4BFD-9D4D-136E9291E2DD}" presName="childText" presStyleLbl="conFgAcc1" presStyleIdx="5" presStyleCnt="7">
        <dgm:presLayoutVars>
          <dgm:bulletEnabled val="1"/>
        </dgm:presLayoutVars>
      </dgm:prSet>
      <dgm:spPr/>
    </dgm:pt>
    <dgm:pt modelId="{5D682B3F-C555-487B-A007-A39AD5E6C227}" type="pres">
      <dgm:prSet presAssocID="{C8C16F3C-8E2F-4406-9052-D0286B75F359}" presName="spaceBetweenRectangles" presStyleCnt="0"/>
      <dgm:spPr/>
    </dgm:pt>
    <dgm:pt modelId="{0A238FB0-8A80-41F3-868C-F630E4D0BDA4}" type="pres">
      <dgm:prSet presAssocID="{87050354-DABF-4A7F-BCBA-9D4CA0D5C734}" presName="parentLin" presStyleCnt="0"/>
      <dgm:spPr/>
    </dgm:pt>
    <dgm:pt modelId="{B2A66474-E465-4D2A-AE19-BBFBC1A04E96}" type="pres">
      <dgm:prSet presAssocID="{87050354-DABF-4A7F-BCBA-9D4CA0D5C734}" presName="parentLeftMargin" presStyleLbl="node1" presStyleIdx="5" presStyleCnt="7"/>
      <dgm:spPr/>
      <dgm:t>
        <a:bodyPr/>
        <a:lstStyle/>
        <a:p>
          <a:endParaRPr lang="id-ID"/>
        </a:p>
      </dgm:t>
    </dgm:pt>
    <dgm:pt modelId="{0FB79A56-042E-4C9E-A7A7-484A60DFF205}" type="pres">
      <dgm:prSet presAssocID="{87050354-DABF-4A7F-BCBA-9D4CA0D5C73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4A61BB-644D-4469-A5EB-42F70DCA58A9}" type="pres">
      <dgm:prSet presAssocID="{87050354-DABF-4A7F-BCBA-9D4CA0D5C734}" presName="negativeSpace" presStyleCnt="0"/>
      <dgm:spPr/>
    </dgm:pt>
    <dgm:pt modelId="{94FA6E01-ABAB-4E3B-94F9-3D959BAD584F}" type="pres">
      <dgm:prSet presAssocID="{87050354-DABF-4A7F-BCBA-9D4CA0D5C73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766D288-F544-4EF2-BAF3-FD5322681474}" srcId="{0E6071A0-B10C-4B6C-B418-06B7F9682151}" destId="{79D14DFD-13E5-49D0-B4A4-AE1CA8B8AF08}" srcOrd="3" destOrd="0" parTransId="{DFC99D6B-6EB3-4F4D-80DA-746705355CD2}" sibTransId="{56FAE695-DC4F-4055-8DF8-C61CBE6F337B}"/>
    <dgm:cxn modelId="{E50D5D4E-D826-4145-A2BD-0B9CBD199574}" srcId="{0E6071A0-B10C-4B6C-B418-06B7F9682151}" destId="{8C3BE9BB-DF33-4BFD-9D4D-136E9291E2DD}" srcOrd="5" destOrd="0" parTransId="{9C41F30B-3D01-464C-AD84-D4BF30DF899B}" sibTransId="{C8C16F3C-8E2F-4406-9052-D0286B75F359}"/>
    <dgm:cxn modelId="{FFCF1483-AC59-4F9F-BDD6-FBB0D3FB6012}" type="presOf" srcId="{4B23682E-4D45-45C6-86AE-86174F87EE02}" destId="{B78B1AA8-5AE1-4D44-9B53-A9427B9B5EEA}" srcOrd="1" destOrd="0" presId="urn:microsoft.com/office/officeart/2005/8/layout/list1"/>
    <dgm:cxn modelId="{62151219-3394-4B61-80F6-192D6CBAE160}" type="presOf" srcId="{79D14DFD-13E5-49D0-B4A4-AE1CA8B8AF08}" destId="{7DE3E7D5-8043-4CE5-8008-BF80D8D4897B}" srcOrd="1" destOrd="0" presId="urn:microsoft.com/office/officeart/2005/8/layout/list1"/>
    <dgm:cxn modelId="{AFD33D70-EE12-415A-AE36-ED2301FBB695}" type="presOf" srcId="{67E8167C-184C-4B2C-9A67-2691E1C4F5DF}" destId="{371DD8DC-E1E6-4AC3-91D1-4C432BC6070E}" srcOrd="0" destOrd="0" presId="urn:microsoft.com/office/officeart/2005/8/layout/list1"/>
    <dgm:cxn modelId="{599C5B67-0A7B-44B7-A656-B324F288CF2D}" type="presOf" srcId="{FB8C837C-24A8-4F3D-8318-9A9E23593D18}" destId="{B06A32C0-A84F-437B-9C7C-46FC9E41C73E}" srcOrd="0" destOrd="0" presId="urn:microsoft.com/office/officeart/2005/8/layout/list1"/>
    <dgm:cxn modelId="{65833E85-0590-4E8C-A4BD-943A90E2756C}" srcId="{0E6071A0-B10C-4B6C-B418-06B7F9682151}" destId="{0513B16B-FD99-4D60-9E13-2D68AF710C64}" srcOrd="1" destOrd="0" parTransId="{7540E8BC-884C-4B0D-8D63-04904DDCD7B8}" sibTransId="{E869878C-9079-4060-8DBC-BAB84C2E9380}"/>
    <dgm:cxn modelId="{34A03F66-06F3-4035-AB6F-88C1EA227799}" type="presOf" srcId="{79D14DFD-13E5-49D0-B4A4-AE1CA8B8AF08}" destId="{D102B882-F090-4C16-9AE1-BDB607CF3729}" srcOrd="0" destOrd="0" presId="urn:microsoft.com/office/officeart/2005/8/layout/list1"/>
    <dgm:cxn modelId="{D182A3AD-FBBD-48B9-B0FA-3851F2DEB7C0}" type="presOf" srcId="{8C3BE9BB-DF33-4BFD-9D4D-136E9291E2DD}" destId="{4D416D3B-9CDE-4299-9595-9658C0F723B2}" srcOrd="1" destOrd="0" presId="urn:microsoft.com/office/officeart/2005/8/layout/list1"/>
    <dgm:cxn modelId="{EF52E326-998B-4159-945D-4BBDDFF33796}" type="presOf" srcId="{87050354-DABF-4A7F-BCBA-9D4CA0D5C734}" destId="{0FB79A56-042E-4C9E-A7A7-484A60DFF205}" srcOrd="1" destOrd="0" presId="urn:microsoft.com/office/officeart/2005/8/layout/list1"/>
    <dgm:cxn modelId="{971E5805-6D49-4825-9C63-DE11489F5392}" type="presOf" srcId="{0513B16B-FD99-4D60-9E13-2D68AF710C64}" destId="{E915538C-971F-40E8-82DA-048981721123}" srcOrd="1" destOrd="0" presId="urn:microsoft.com/office/officeart/2005/8/layout/list1"/>
    <dgm:cxn modelId="{8C898973-557D-466B-BEE1-C0472EB1E974}" srcId="{0E6071A0-B10C-4B6C-B418-06B7F9682151}" destId="{67E8167C-184C-4B2C-9A67-2691E1C4F5DF}" srcOrd="0" destOrd="0" parTransId="{E6A7E48A-72C4-41F5-BA7F-D15E4DB5D8D0}" sibTransId="{BCD60E57-BA62-4B72-AC39-03B651274B9C}"/>
    <dgm:cxn modelId="{AEDD501B-312A-43CF-824F-8BE7177A6B42}" srcId="{0E6071A0-B10C-4B6C-B418-06B7F9682151}" destId="{FB8C837C-24A8-4F3D-8318-9A9E23593D18}" srcOrd="2" destOrd="0" parTransId="{AD74F61D-FB1C-4F52-ACF9-A207B1AE1AA1}" sibTransId="{76D1FA7A-2C6D-46BD-B5D3-D94A5B767014}"/>
    <dgm:cxn modelId="{F30DF835-A446-4A2D-8AA4-BE117707417F}" type="presOf" srcId="{67E8167C-184C-4B2C-9A67-2691E1C4F5DF}" destId="{E2D1FFD5-7DD4-47AA-A866-96F7F756A986}" srcOrd="1" destOrd="0" presId="urn:microsoft.com/office/officeart/2005/8/layout/list1"/>
    <dgm:cxn modelId="{61020ABA-E73A-489F-AE50-3FFB2D58781E}" type="presOf" srcId="{87050354-DABF-4A7F-BCBA-9D4CA0D5C734}" destId="{B2A66474-E465-4D2A-AE19-BBFBC1A04E96}" srcOrd="0" destOrd="0" presId="urn:microsoft.com/office/officeart/2005/8/layout/list1"/>
    <dgm:cxn modelId="{7F238204-0001-4F8B-ABA5-FD75FC9AD15E}" type="presOf" srcId="{4B23682E-4D45-45C6-86AE-86174F87EE02}" destId="{E0C72245-AA02-45D6-AAE5-212D04DA49E4}" srcOrd="0" destOrd="0" presId="urn:microsoft.com/office/officeart/2005/8/layout/list1"/>
    <dgm:cxn modelId="{2C365EAC-A10F-4E57-B72B-C4F0A42ADB8E}" type="presOf" srcId="{0513B16B-FD99-4D60-9E13-2D68AF710C64}" destId="{0559060B-8551-4861-A153-918BA6FCCB96}" srcOrd="0" destOrd="0" presId="urn:microsoft.com/office/officeart/2005/8/layout/list1"/>
    <dgm:cxn modelId="{6871D896-638D-4C95-9D2D-B4CFD6A59068}" type="presOf" srcId="{FB8C837C-24A8-4F3D-8318-9A9E23593D18}" destId="{0CD9CE8C-C258-4B3B-AF3E-CC594E7C7EF3}" srcOrd="1" destOrd="0" presId="urn:microsoft.com/office/officeart/2005/8/layout/list1"/>
    <dgm:cxn modelId="{F4D9E1B9-95F2-4EBE-A912-F0F24A0602A6}" type="presOf" srcId="{0E6071A0-B10C-4B6C-B418-06B7F9682151}" destId="{D1607457-19DE-4C43-896A-F354F40CBBC5}" srcOrd="0" destOrd="0" presId="urn:microsoft.com/office/officeart/2005/8/layout/list1"/>
    <dgm:cxn modelId="{F4B2189F-14C9-4609-9DA2-438450DE8B9D}" srcId="{0E6071A0-B10C-4B6C-B418-06B7F9682151}" destId="{87050354-DABF-4A7F-BCBA-9D4CA0D5C734}" srcOrd="6" destOrd="0" parTransId="{D5F3BDAF-D5CC-44C1-A987-89DF7C1B4791}" sibTransId="{4D255828-9DB8-47F8-BF23-140E28C1AFEE}"/>
    <dgm:cxn modelId="{F1494F07-E298-4BEA-B5BD-33FE6FC20C9B}" srcId="{0E6071A0-B10C-4B6C-B418-06B7F9682151}" destId="{4B23682E-4D45-45C6-86AE-86174F87EE02}" srcOrd="4" destOrd="0" parTransId="{EFB9B671-7857-4085-B6D8-B8B23C8E01F5}" sibTransId="{EC93A99B-0236-4520-B065-BECAB5B2850F}"/>
    <dgm:cxn modelId="{6C64E6DF-E22A-4F5B-97B8-1538F8A1B36C}" type="presOf" srcId="{8C3BE9BB-DF33-4BFD-9D4D-136E9291E2DD}" destId="{49F3B124-2474-4707-AC24-8BF803943502}" srcOrd="0" destOrd="0" presId="urn:microsoft.com/office/officeart/2005/8/layout/list1"/>
    <dgm:cxn modelId="{06B9C376-A83C-44DC-A4E2-1ADAD2A45C36}" type="presParOf" srcId="{D1607457-19DE-4C43-896A-F354F40CBBC5}" destId="{E4630471-3009-406D-87B3-4ADFB3D52191}" srcOrd="0" destOrd="0" presId="urn:microsoft.com/office/officeart/2005/8/layout/list1"/>
    <dgm:cxn modelId="{CA35A723-376C-4266-B38A-4CFE9FA9C97B}" type="presParOf" srcId="{E4630471-3009-406D-87B3-4ADFB3D52191}" destId="{371DD8DC-E1E6-4AC3-91D1-4C432BC6070E}" srcOrd="0" destOrd="0" presId="urn:microsoft.com/office/officeart/2005/8/layout/list1"/>
    <dgm:cxn modelId="{B83A2215-EBC4-4CC9-8611-F6D91E1F5C6C}" type="presParOf" srcId="{E4630471-3009-406D-87B3-4ADFB3D52191}" destId="{E2D1FFD5-7DD4-47AA-A866-96F7F756A986}" srcOrd="1" destOrd="0" presId="urn:microsoft.com/office/officeart/2005/8/layout/list1"/>
    <dgm:cxn modelId="{3079F65F-93C1-4F35-9B22-C6B1DEF641B5}" type="presParOf" srcId="{D1607457-19DE-4C43-896A-F354F40CBBC5}" destId="{8C89F118-2E21-4F74-97F2-73E9A30D3B48}" srcOrd="1" destOrd="0" presId="urn:microsoft.com/office/officeart/2005/8/layout/list1"/>
    <dgm:cxn modelId="{5962E057-9302-4B9A-8411-47BBB580C28A}" type="presParOf" srcId="{D1607457-19DE-4C43-896A-F354F40CBBC5}" destId="{16336DEA-273C-47A8-9A4D-C69A764B4087}" srcOrd="2" destOrd="0" presId="urn:microsoft.com/office/officeart/2005/8/layout/list1"/>
    <dgm:cxn modelId="{95EC959F-4A00-4D26-B9F7-E62FD5D9DFA2}" type="presParOf" srcId="{D1607457-19DE-4C43-896A-F354F40CBBC5}" destId="{58D5B7A8-29F3-4BD4-96EF-F98CDC50CFBB}" srcOrd="3" destOrd="0" presId="urn:microsoft.com/office/officeart/2005/8/layout/list1"/>
    <dgm:cxn modelId="{3B8CC46D-331B-4B0C-A6FB-B8056A6EFE47}" type="presParOf" srcId="{D1607457-19DE-4C43-896A-F354F40CBBC5}" destId="{36A4358B-D869-4A88-8BE9-8313734D20BD}" srcOrd="4" destOrd="0" presId="urn:microsoft.com/office/officeart/2005/8/layout/list1"/>
    <dgm:cxn modelId="{5768FFBC-4B91-4AE6-8203-FFBA597F8DAB}" type="presParOf" srcId="{36A4358B-D869-4A88-8BE9-8313734D20BD}" destId="{0559060B-8551-4861-A153-918BA6FCCB96}" srcOrd="0" destOrd="0" presId="urn:microsoft.com/office/officeart/2005/8/layout/list1"/>
    <dgm:cxn modelId="{78DAF66B-4FF4-4098-8600-A536055A7A1E}" type="presParOf" srcId="{36A4358B-D869-4A88-8BE9-8313734D20BD}" destId="{E915538C-971F-40E8-82DA-048981721123}" srcOrd="1" destOrd="0" presId="urn:microsoft.com/office/officeart/2005/8/layout/list1"/>
    <dgm:cxn modelId="{4ED1AECB-A159-4F4F-816D-21C4A06786BE}" type="presParOf" srcId="{D1607457-19DE-4C43-896A-F354F40CBBC5}" destId="{09DDDF84-7F2F-4958-8EF6-E6E040D23FCC}" srcOrd="5" destOrd="0" presId="urn:microsoft.com/office/officeart/2005/8/layout/list1"/>
    <dgm:cxn modelId="{A54F45A2-EC69-4522-A9D1-872D37C25016}" type="presParOf" srcId="{D1607457-19DE-4C43-896A-F354F40CBBC5}" destId="{B320D546-6DA5-4313-8354-0398204B9A3A}" srcOrd="6" destOrd="0" presId="urn:microsoft.com/office/officeart/2005/8/layout/list1"/>
    <dgm:cxn modelId="{264DB4A0-798A-49CD-9D89-A4BA0B5A29B1}" type="presParOf" srcId="{D1607457-19DE-4C43-896A-F354F40CBBC5}" destId="{5EB667DA-7969-40D3-899B-CB70822DE808}" srcOrd="7" destOrd="0" presId="urn:microsoft.com/office/officeart/2005/8/layout/list1"/>
    <dgm:cxn modelId="{C560D8D3-C968-4435-9373-7F3D2D848D56}" type="presParOf" srcId="{D1607457-19DE-4C43-896A-F354F40CBBC5}" destId="{EE6B37A8-75B0-429B-A013-62FBEECF80F9}" srcOrd="8" destOrd="0" presId="urn:microsoft.com/office/officeart/2005/8/layout/list1"/>
    <dgm:cxn modelId="{D34183C9-94A6-4EA9-BB0B-C9634D149AC9}" type="presParOf" srcId="{EE6B37A8-75B0-429B-A013-62FBEECF80F9}" destId="{B06A32C0-A84F-437B-9C7C-46FC9E41C73E}" srcOrd="0" destOrd="0" presId="urn:microsoft.com/office/officeart/2005/8/layout/list1"/>
    <dgm:cxn modelId="{80762A57-5A6B-4BE7-8700-924DE5050321}" type="presParOf" srcId="{EE6B37A8-75B0-429B-A013-62FBEECF80F9}" destId="{0CD9CE8C-C258-4B3B-AF3E-CC594E7C7EF3}" srcOrd="1" destOrd="0" presId="urn:microsoft.com/office/officeart/2005/8/layout/list1"/>
    <dgm:cxn modelId="{4DEDCEE6-407A-440E-A6D7-2425FEFE5A2E}" type="presParOf" srcId="{D1607457-19DE-4C43-896A-F354F40CBBC5}" destId="{6042BD40-C7BC-4813-AEFC-68D293FD006E}" srcOrd="9" destOrd="0" presId="urn:microsoft.com/office/officeart/2005/8/layout/list1"/>
    <dgm:cxn modelId="{CB649670-3F48-4797-A9CE-8F4DADE8A2C0}" type="presParOf" srcId="{D1607457-19DE-4C43-896A-F354F40CBBC5}" destId="{CD5171E8-6402-4D30-88CD-F7192A8F16AD}" srcOrd="10" destOrd="0" presId="urn:microsoft.com/office/officeart/2005/8/layout/list1"/>
    <dgm:cxn modelId="{22E26152-1156-47B2-8F2D-FE872F1DA092}" type="presParOf" srcId="{D1607457-19DE-4C43-896A-F354F40CBBC5}" destId="{D250EB42-4536-4EE3-BA1A-ADBF8C714930}" srcOrd="11" destOrd="0" presId="urn:microsoft.com/office/officeart/2005/8/layout/list1"/>
    <dgm:cxn modelId="{F1C354C6-E7C1-405E-B0E6-80AA61D6B8B4}" type="presParOf" srcId="{D1607457-19DE-4C43-896A-F354F40CBBC5}" destId="{AC08869D-9A02-4C4B-B8A7-BAAC2D849109}" srcOrd="12" destOrd="0" presId="urn:microsoft.com/office/officeart/2005/8/layout/list1"/>
    <dgm:cxn modelId="{A9EDB2B0-91C5-4846-92EC-B29EE8B46F7E}" type="presParOf" srcId="{AC08869D-9A02-4C4B-B8A7-BAAC2D849109}" destId="{D102B882-F090-4C16-9AE1-BDB607CF3729}" srcOrd="0" destOrd="0" presId="urn:microsoft.com/office/officeart/2005/8/layout/list1"/>
    <dgm:cxn modelId="{09D0153C-8E15-41FA-9FBA-4F8AECF85F81}" type="presParOf" srcId="{AC08869D-9A02-4C4B-B8A7-BAAC2D849109}" destId="{7DE3E7D5-8043-4CE5-8008-BF80D8D4897B}" srcOrd="1" destOrd="0" presId="urn:microsoft.com/office/officeart/2005/8/layout/list1"/>
    <dgm:cxn modelId="{AD5CAEA1-3361-416A-B636-4134E9F85860}" type="presParOf" srcId="{D1607457-19DE-4C43-896A-F354F40CBBC5}" destId="{F489BD92-F80A-4121-9E10-75C926B873A3}" srcOrd="13" destOrd="0" presId="urn:microsoft.com/office/officeart/2005/8/layout/list1"/>
    <dgm:cxn modelId="{7ED27EE3-E854-4DC6-BF35-0EC543A151B3}" type="presParOf" srcId="{D1607457-19DE-4C43-896A-F354F40CBBC5}" destId="{DD0CB79C-CDC9-422F-B17C-8A8ACDDEECD5}" srcOrd="14" destOrd="0" presId="urn:microsoft.com/office/officeart/2005/8/layout/list1"/>
    <dgm:cxn modelId="{9A86AC5E-17B1-490E-91A2-14D0BF1F2069}" type="presParOf" srcId="{D1607457-19DE-4C43-896A-F354F40CBBC5}" destId="{66FD4B05-726E-4FA8-99DA-06C21641A530}" srcOrd="15" destOrd="0" presId="urn:microsoft.com/office/officeart/2005/8/layout/list1"/>
    <dgm:cxn modelId="{ED6141F1-C504-4C05-B7B9-86F37B008C3C}" type="presParOf" srcId="{D1607457-19DE-4C43-896A-F354F40CBBC5}" destId="{68150A33-5E61-432E-AED7-70050116A16C}" srcOrd="16" destOrd="0" presId="urn:microsoft.com/office/officeart/2005/8/layout/list1"/>
    <dgm:cxn modelId="{76496DE5-8CED-40DC-97CD-022CFCF4D50E}" type="presParOf" srcId="{68150A33-5E61-432E-AED7-70050116A16C}" destId="{E0C72245-AA02-45D6-AAE5-212D04DA49E4}" srcOrd="0" destOrd="0" presId="urn:microsoft.com/office/officeart/2005/8/layout/list1"/>
    <dgm:cxn modelId="{279BEBA0-4654-4410-A111-FB7D2C06C582}" type="presParOf" srcId="{68150A33-5E61-432E-AED7-70050116A16C}" destId="{B78B1AA8-5AE1-4D44-9B53-A9427B9B5EEA}" srcOrd="1" destOrd="0" presId="urn:microsoft.com/office/officeart/2005/8/layout/list1"/>
    <dgm:cxn modelId="{2EC66F54-D683-4650-9343-56D6A1C0C4CF}" type="presParOf" srcId="{D1607457-19DE-4C43-896A-F354F40CBBC5}" destId="{287A89B1-5FCF-4A1F-9249-1CBFCFBC87D3}" srcOrd="17" destOrd="0" presId="urn:microsoft.com/office/officeart/2005/8/layout/list1"/>
    <dgm:cxn modelId="{5759771E-ABEE-47BE-8FFD-5DC71BF5AFBD}" type="presParOf" srcId="{D1607457-19DE-4C43-896A-F354F40CBBC5}" destId="{5EF2F867-F27C-4651-A4BB-D66969C82D18}" srcOrd="18" destOrd="0" presId="urn:microsoft.com/office/officeart/2005/8/layout/list1"/>
    <dgm:cxn modelId="{256FCE13-E3EA-4C6F-B782-2B64EAA9A63A}" type="presParOf" srcId="{D1607457-19DE-4C43-896A-F354F40CBBC5}" destId="{3F6EDE28-8D14-4D63-8967-9437978C5947}" srcOrd="19" destOrd="0" presId="urn:microsoft.com/office/officeart/2005/8/layout/list1"/>
    <dgm:cxn modelId="{497EF01A-092E-4E95-9280-E11BDAAEA09E}" type="presParOf" srcId="{D1607457-19DE-4C43-896A-F354F40CBBC5}" destId="{17DC337F-F597-4F12-ACAB-F47E8142EC3B}" srcOrd="20" destOrd="0" presId="urn:microsoft.com/office/officeart/2005/8/layout/list1"/>
    <dgm:cxn modelId="{73F5ADAF-B434-404F-A417-5F3E7BAC198A}" type="presParOf" srcId="{17DC337F-F597-4F12-ACAB-F47E8142EC3B}" destId="{49F3B124-2474-4707-AC24-8BF803943502}" srcOrd="0" destOrd="0" presId="urn:microsoft.com/office/officeart/2005/8/layout/list1"/>
    <dgm:cxn modelId="{94227ACF-DC07-456B-B67D-141C69A105C8}" type="presParOf" srcId="{17DC337F-F597-4F12-ACAB-F47E8142EC3B}" destId="{4D416D3B-9CDE-4299-9595-9658C0F723B2}" srcOrd="1" destOrd="0" presId="urn:microsoft.com/office/officeart/2005/8/layout/list1"/>
    <dgm:cxn modelId="{8DF7E3D8-A646-421B-8DE8-0312B9C9C40B}" type="presParOf" srcId="{D1607457-19DE-4C43-896A-F354F40CBBC5}" destId="{C4BD989E-4313-4671-95E0-F72DEC5088E6}" srcOrd="21" destOrd="0" presId="urn:microsoft.com/office/officeart/2005/8/layout/list1"/>
    <dgm:cxn modelId="{B735AA43-96D3-4A6A-B8AF-76FA71C4A13F}" type="presParOf" srcId="{D1607457-19DE-4C43-896A-F354F40CBBC5}" destId="{8F6CE5FF-30DB-46B9-9236-27EBAADC0AA0}" srcOrd="22" destOrd="0" presId="urn:microsoft.com/office/officeart/2005/8/layout/list1"/>
    <dgm:cxn modelId="{1A84BE0F-7644-4D1E-B900-8FF3EFA088A6}" type="presParOf" srcId="{D1607457-19DE-4C43-896A-F354F40CBBC5}" destId="{5D682B3F-C555-487B-A007-A39AD5E6C227}" srcOrd="23" destOrd="0" presId="urn:microsoft.com/office/officeart/2005/8/layout/list1"/>
    <dgm:cxn modelId="{8F77D10F-5B1F-4FA3-AC07-DAC791F18689}" type="presParOf" srcId="{D1607457-19DE-4C43-896A-F354F40CBBC5}" destId="{0A238FB0-8A80-41F3-868C-F630E4D0BDA4}" srcOrd="24" destOrd="0" presId="urn:microsoft.com/office/officeart/2005/8/layout/list1"/>
    <dgm:cxn modelId="{67661623-E6CA-4FA8-9A37-C47E09E0AB11}" type="presParOf" srcId="{0A238FB0-8A80-41F3-868C-F630E4D0BDA4}" destId="{B2A66474-E465-4D2A-AE19-BBFBC1A04E96}" srcOrd="0" destOrd="0" presId="urn:microsoft.com/office/officeart/2005/8/layout/list1"/>
    <dgm:cxn modelId="{85BCA590-E4FA-4386-ABE7-587498160259}" type="presParOf" srcId="{0A238FB0-8A80-41F3-868C-F630E4D0BDA4}" destId="{0FB79A56-042E-4C9E-A7A7-484A60DFF205}" srcOrd="1" destOrd="0" presId="urn:microsoft.com/office/officeart/2005/8/layout/list1"/>
    <dgm:cxn modelId="{20356A9F-15C9-4CE3-B0FF-2311BD16B09C}" type="presParOf" srcId="{D1607457-19DE-4C43-896A-F354F40CBBC5}" destId="{D04A61BB-644D-4469-A5EB-42F70DCA58A9}" srcOrd="25" destOrd="0" presId="urn:microsoft.com/office/officeart/2005/8/layout/list1"/>
    <dgm:cxn modelId="{3F4DE339-428D-4912-9BA3-F38B1EB723BB}" type="presParOf" srcId="{D1607457-19DE-4C43-896A-F354F40CBBC5}" destId="{94FA6E01-ABAB-4E3B-94F9-3D959BAD584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36DEA-273C-47A8-9A4D-C69A764B4087}">
      <dsp:nvSpPr>
        <dsp:cNvPr id="0" name=""/>
        <dsp:cNvSpPr/>
      </dsp:nvSpPr>
      <dsp:spPr>
        <a:xfrm>
          <a:off x="0" y="346686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1FFD5-7DD4-47AA-A866-96F7F756A986}">
      <dsp:nvSpPr>
        <dsp:cNvPr id="0" name=""/>
        <dsp:cNvSpPr/>
      </dsp:nvSpPr>
      <dsp:spPr>
        <a:xfrm>
          <a:off x="407196" y="110526"/>
          <a:ext cx="5700752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Level of accuracy: rounding guidelines, contingency 10-20%</a:t>
          </a:r>
          <a:endParaRPr lang="id-ID" sz="1600" kern="1200"/>
        </a:p>
      </dsp:txBody>
      <dsp:txXfrm>
        <a:off x="407196" y="110526"/>
        <a:ext cx="5700752" cy="472320"/>
      </dsp:txXfrm>
    </dsp:sp>
    <dsp:sp modelId="{B320D546-6DA5-4313-8354-0398204B9A3A}">
      <dsp:nvSpPr>
        <dsp:cNvPr id="0" name=""/>
        <dsp:cNvSpPr/>
      </dsp:nvSpPr>
      <dsp:spPr>
        <a:xfrm>
          <a:off x="0" y="1072446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3360531"/>
              <a:satOff val="1461"/>
              <a:lumOff val="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5538C-971F-40E8-82DA-048981721123}">
      <dsp:nvSpPr>
        <dsp:cNvPr id="0" name=""/>
        <dsp:cNvSpPr/>
      </dsp:nvSpPr>
      <dsp:spPr>
        <a:xfrm>
          <a:off x="407196" y="836286"/>
          <a:ext cx="5700752" cy="472320"/>
        </a:xfrm>
        <a:prstGeom prst="roundRect">
          <a:avLst/>
        </a:prstGeom>
        <a:solidFill>
          <a:schemeClr val="accent2">
            <a:hueOff val="-3360531"/>
            <a:satOff val="1461"/>
            <a:lumOff val="4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Units of measure: Each unit used in cost measurements, such as labor hours</a:t>
          </a:r>
          <a:r>
            <a:rPr lang="id-ID" sz="1600" kern="1200" dirty="0" smtClean="0"/>
            <a:t> </a:t>
          </a:r>
          <a:r>
            <a:rPr lang="en-US" sz="1600" kern="1200" dirty="0" smtClean="0"/>
            <a:t>or days, should be defined.</a:t>
          </a:r>
          <a:endParaRPr lang="id-ID" sz="1600" kern="1200" dirty="0" smtClean="0"/>
        </a:p>
      </dsp:txBody>
      <dsp:txXfrm>
        <a:off x="407196" y="836286"/>
        <a:ext cx="5700752" cy="472320"/>
      </dsp:txXfrm>
    </dsp:sp>
    <dsp:sp modelId="{CD5171E8-6402-4D30-88CD-F7192A8F16AD}">
      <dsp:nvSpPr>
        <dsp:cNvPr id="0" name=""/>
        <dsp:cNvSpPr/>
      </dsp:nvSpPr>
      <dsp:spPr>
        <a:xfrm>
          <a:off x="0" y="1798206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9CE8C-C258-4B3B-AF3E-CC594E7C7EF3}">
      <dsp:nvSpPr>
        <dsp:cNvPr id="0" name=""/>
        <dsp:cNvSpPr/>
      </dsp:nvSpPr>
      <dsp:spPr>
        <a:xfrm>
          <a:off x="407196" y="1562046"/>
          <a:ext cx="5700752" cy="472320"/>
        </a:xfrm>
        <a:prstGeom prst="roundRect">
          <a:avLst/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Organizational procedures links: refer to the work</a:t>
          </a:r>
          <a:r>
            <a:rPr lang="id-ID" sz="1600" kern="1200" smtClean="0"/>
            <a:t> breakdown structure (WBS)</a:t>
          </a:r>
          <a:endParaRPr lang="id-ID" sz="1600" kern="1200" dirty="0" smtClean="0"/>
        </a:p>
      </dsp:txBody>
      <dsp:txXfrm>
        <a:off x="407196" y="1562046"/>
        <a:ext cx="5700752" cy="472320"/>
      </dsp:txXfrm>
    </dsp:sp>
    <dsp:sp modelId="{DD0CB79C-CDC9-422F-B17C-8A8ACDDEECD5}">
      <dsp:nvSpPr>
        <dsp:cNvPr id="0" name=""/>
        <dsp:cNvSpPr/>
      </dsp:nvSpPr>
      <dsp:spPr>
        <a:xfrm>
          <a:off x="0" y="2523966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3E7D5-8043-4CE5-8008-BF80D8D4897B}">
      <dsp:nvSpPr>
        <dsp:cNvPr id="0" name=""/>
        <dsp:cNvSpPr/>
      </dsp:nvSpPr>
      <dsp:spPr>
        <a:xfrm>
          <a:off x="407196" y="2287806"/>
          <a:ext cx="5700752" cy="472320"/>
        </a:xfrm>
        <a:prstGeom prst="roundRect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Control thresholds: cost variation, ±10 still acceptable</a:t>
          </a:r>
          <a:endParaRPr lang="id-ID" sz="1600" kern="1200" dirty="0" smtClean="0"/>
        </a:p>
      </dsp:txBody>
      <dsp:txXfrm>
        <a:off x="407196" y="2287806"/>
        <a:ext cx="5700752" cy="472320"/>
      </dsp:txXfrm>
    </dsp:sp>
    <dsp:sp modelId="{5EF2F867-F27C-4651-A4BB-D66969C82D18}">
      <dsp:nvSpPr>
        <dsp:cNvPr id="0" name=""/>
        <dsp:cNvSpPr/>
      </dsp:nvSpPr>
      <dsp:spPr>
        <a:xfrm>
          <a:off x="0" y="3249727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B1AA8-5AE1-4D44-9B53-A9427B9B5EEA}">
      <dsp:nvSpPr>
        <dsp:cNvPr id="0" name=""/>
        <dsp:cNvSpPr/>
      </dsp:nvSpPr>
      <dsp:spPr>
        <a:xfrm>
          <a:off x="407196" y="3013567"/>
          <a:ext cx="5700752" cy="472320"/>
        </a:xfrm>
        <a:prstGeom prst="roundRect">
          <a:avLst/>
        </a:prstGeom>
        <a:solidFill>
          <a:schemeClr val="accent2">
            <a:hueOff val="-13442126"/>
            <a:satOff val="5846"/>
            <a:lumOff val="170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Rules of performance measurement: uses earned value management</a:t>
          </a:r>
          <a:r>
            <a:rPr lang="id-ID" sz="1600" kern="1200" smtClean="0"/>
            <a:t> (EVM)</a:t>
          </a:r>
          <a:endParaRPr lang="id-ID" sz="1600" kern="1200" dirty="0" smtClean="0"/>
        </a:p>
      </dsp:txBody>
      <dsp:txXfrm>
        <a:off x="407196" y="3013567"/>
        <a:ext cx="5700752" cy="472320"/>
      </dsp:txXfrm>
    </dsp:sp>
    <dsp:sp modelId="{8F6CE5FF-30DB-46B9-9236-27EBAADC0AA0}">
      <dsp:nvSpPr>
        <dsp:cNvPr id="0" name=""/>
        <dsp:cNvSpPr/>
      </dsp:nvSpPr>
      <dsp:spPr>
        <a:xfrm>
          <a:off x="0" y="3975487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6802657"/>
              <a:satOff val="7307"/>
              <a:lumOff val="2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16D3B-9CDE-4299-9595-9658C0F723B2}">
      <dsp:nvSpPr>
        <dsp:cNvPr id="0" name=""/>
        <dsp:cNvSpPr/>
      </dsp:nvSpPr>
      <dsp:spPr>
        <a:xfrm>
          <a:off x="407196" y="3739327"/>
          <a:ext cx="5700752" cy="472320"/>
        </a:xfrm>
        <a:prstGeom prst="roundRect">
          <a:avLst/>
        </a:prstGeom>
        <a:solidFill>
          <a:schemeClr val="accent2">
            <a:hueOff val="-16802657"/>
            <a:satOff val="7307"/>
            <a:lumOff val="21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Reporting formats</a:t>
          </a:r>
          <a:endParaRPr lang="id-ID" sz="1600" kern="1200" dirty="0" smtClean="0"/>
        </a:p>
      </dsp:txBody>
      <dsp:txXfrm>
        <a:off x="407196" y="3739327"/>
        <a:ext cx="5700752" cy="472320"/>
      </dsp:txXfrm>
    </dsp:sp>
    <dsp:sp modelId="{94FA6E01-ABAB-4E3B-94F9-3D959BAD584F}">
      <dsp:nvSpPr>
        <dsp:cNvPr id="0" name=""/>
        <dsp:cNvSpPr/>
      </dsp:nvSpPr>
      <dsp:spPr>
        <a:xfrm>
          <a:off x="0" y="4701247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79A56-042E-4C9E-A7A7-484A60DFF205}">
      <dsp:nvSpPr>
        <dsp:cNvPr id="0" name=""/>
        <dsp:cNvSpPr/>
      </dsp:nvSpPr>
      <dsp:spPr>
        <a:xfrm>
          <a:off x="407196" y="4465087"/>
          <a:ext cx="5700752" cy="472320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Process descriptions</a:t>
          </a:r>
          <a:endParaRPr lang="id-ID" sz="1600" kern="1200" dirty="0"/>
        </a:p>
      </dsp:txBody>
      <dsp:txXfrm>
        <a:off x="407196" y="4465087"/>
        <a:ext cx="5700752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CEB4E-8A69-4A50-9F5F-5448F2A8775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D9D17-3281-4109-A75F-DF9A7D36D7C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BC8E7-FA8D-4C93-A9FA-2A6690969D6E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26C0-9B22-42E5-B80F-28050DC8385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56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3263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30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7420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143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4760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3330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694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199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588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097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8780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771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996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3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175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7020-C219-4E2D-B15D-1CB391775975}" type="datetimeFigureOut">
              <a:rPr lang="id-ID" smtClean="0"/>
              <a:pPr/>
              <a:t>23/03/2015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8CA9D6-9721-40DD-9091-282AE91A2AD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38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Project Cost Management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Schwalbe (2013), PMBOK 5 ed (2013)</a:t>
            </a:r>
          </a:p>
          <a:p>
            <a:r>
              <a:rPr lang="id-ID" dirty="0" smtClean="0"/>
              <a:t>Nicholas &amp; Styen (2012)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Types of Cost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214422"/>
            <a:ext cx="8077200" cy="5414978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Variable Costs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Change with the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amount of production/work </a:t>
            </a:r>
            <a:endParaRPr lang="en-US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e.g. material, supplies, wages</a:t>
            </a:r>
          </a:p>
          <a:p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Fixed Costs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 not change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 production change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e.g. set-up, rental</a:t>
            </a:r>
          </a:p>
          <a:p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Direct Costs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Directly attributable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the work of project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e.g. team travel, recognition, team wages</a:t>
            </a:r>
          </a:p>
          <a:p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Indirect Costs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overhead or cost incurred for benefit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more than one project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e.g. taxes, fringe benefit, janitorial services</a:t>
            </a:r>
          </a:p>
          <a:p>
            <a:pPr lvl="1"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71800" y="1500174"/>
            <a:ext cx="5334000" cy="18526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Most difficult to estimate as </a:t>
            </a:r>
            <a:r>
              <a:rPr lang="en-US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little project info is available</a:t>
            </a:r>
            <a:r>
              <a:rPr lang="en-US" sz="1600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made during </a:t>
            </a:r>
            <a:r>
              <a:rPr lang="en-US" sz="1600" b="1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initiating process</a:t>
            </a:r>
            <a:endParaRPr lang="id-ID" sz="1600" b="1" kern="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600" b="1" dirty="0" smtClean="0"/>
              <a:t>Project selection decisions.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Very early in the project life</a:t>
            </a:r>
            <a:r>
              <a:rPr lang="id-ID" sz="1600" dirty="0" smtClean="0"/>
              <a:t> </a:t>
            </a:r>
            <a:r>
              <a:rPr lang="en-US" sz="1600" dirty="0" smtClean="0"/>
              <a:t>cycle</a:t>
            </a:r>
            <a:r>
              <a:rPr lang="en-US" b="1" dirty="0" smtClean="0">
                <a:solidFill>
                  <a:srgbClr val="FF0000"/>
                </a:solidFill>
              </a:rPr>
              <a:t>, often 3–5 years before</a:t>
            </a:r>
            <a:r>
              <a:rPr lang="id-ID" b="1" dirty="0" smtClean="0">
                <a:solidFill>
                  <a:srgbClr val="FF0000"/>
                </a:solidFill>
              </a:rPr>
              <a:t> project completion</a:t>
            </a:r>
            <a:endParaRPr lang="en-US" sz="1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oup 172"/>
          <p:cNvGraphicFramePr>
            <a:graphicFrameLocks noGrp="1"/>
          </p:cNvGraphicFramePr>
          <p:nvPr/>
        </p:nvGraphicFramePr>
        <p:xfrm>
          <a:off x="152400" y="1371600"/>
          <a:ext cx="2743200" cy="4800600"/>
        </p:xfrm>
        <a:graphic>
          <a:graphicData uri="http://schemas.openxmlformats.org/drawingml/2006/table">
            <a:tbl>
              <a:tblPr/>
              <a:tblGrid>
                <a:gridCol w="1524000"/>
                <a:gridCol w="1219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Estimate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Accuracy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Rough Order of Magnitude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(ROM)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 50%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+100%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Budget Estimate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-10%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+25%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Definitive Estimate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-5%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2971800" y="3413125"/>
            <a:ext cx="5334000" cy="1325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36538" indent="-23653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1600" b="1" dirty="0" smtClean="0"/>
              <a:t>allocate</a:t>
            </a:r>
            <a:r>
              <a:rPr lang="en-US" sz="1600" dirty="0" smtClean="0"/>
              <a:t> money into an </a:t>
            </a:r>
            <a:r>
              <a:rPr lang="en-US" sz="1600" b="1" dirty="0" smtClean="0"/>
              <a:t>organization’s budget.</a:t>
            </a:r>
            <a:endParaRPr lang="id-ID" sz="1600" b="1" dirty="0" smtClean="0"/>
          </a:p>
          <a:p>
            <a:pPr marL="236538" indent="-23653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Used to finalize the </a:t>
            </a:r>
            <a:r>
              <a:rPr lang="en-US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Request for Authorization (RFA), </a:t>
            </a:r>
            <a:r>
              <a:rPr lang="en-US" sz="1600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and establish commitment, made during </a:t>
            </a:r>
            <a:r>
              <a:rPr lang="en-US" sz="1600" b="1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planning phase</a:t>
            </a:r>
            <a:endParaRPr lang="id-ID" sz="1600" b="1" kern="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6538" indent="-23653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id-ID" sz="1600" b="1" dirty="0" smtClean="0"/>
              <a:t>Early, 1–2 years out</a:t>
            </a:r>
            <a:endParaRPr lang="en-US" sz="1600" b="1" kern="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8"/>
          <p:cNvSpPr>
            <a:spLocks noChangeArrowheads="1"/>
          </p:cNvSpPr>
          <p:nvPr/>
        </p:nvSpPr>
        <p:spPr bwMode="auto">
          <a:xfrm>
            <a:off x="2971800" y="4800600"/>
            <a:ext cx="53340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36538" indent="-23653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id-ID" dirty="0" smtClean="0"/>
              <a:t>U</a:t>
            </a:r>
            <a:r>
              <a:rPr lang="en-US" dirty="0" err="1" smtClean="0"/>
              <a:t>sed</a:t>
            </a:r>
            <a:r>
              <a:rPr lang="en-US" dirty="0" smtClean="0"/>
              <a:t> for making </a:t>
            </a:r>
            <a:r>
              <a:rPr lang="en-US" sz="2000" b="1" dirty="0" smtClean="0"/>
              <a:t>many purchasing decisions</a:t>
            </a:r>
            <a:endParaRPr lang="id-ID" b="1" dirty="0" smtClean="0"/>
          </a:p>
          <a:p>
            <a:pPr marL="236538" indent="-23653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id-ID" b="1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Estimate actual cost, d</a:t>
            </a:r>
            <a:r>
              <a:rPr lang="en-US" b="1" kern="0" dirty="0" err="1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uring</a:t>
            </a:r>
            <a:r>
              <a:rPr lang="en-US" b="1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the project </a:t>
            </a:r>
            <a:r>
              <a:rPr lang="en-US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and refined</a:t>
            </a:r>
            <a:endParaRPr lang="id-ID" kern="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6538" indent="-23653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dirty="0" smtClean="0"/>
              <a:t>Later in the project, </a:t>
            </a:r>
            <a:r>
              <a:rPr lang="en-US" b="1" dirty="0" smtClean="0"/>
              <a:t>less than</a:t>
            </a:r>
            <a:r>
              <a:rPr lang="id-ID" b="1" dirty="0" smtClean="0"/>
              <a:t> 1 year out</a:t>
            </a:r>
            <a:endParaRPr lang="en-US" b="1" kern="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953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Quality/Accuracy of Cost Estimation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Quality/Accuracy of Cost Estimation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 smtClean="0"/>
              <a:t>“</a:t>
            </a:r>
            <a:r>
              <a:rPr lang="en-US" sz="2000" dirty="0" smtClean="0"/>
              <a:t>Many IT professionals automatically </a:t>
            </a:r>
            <a:r>
              <a:rPr lang="en-US" sz="2400" b="1" dirty="0" smtClean="0">
                <a:solidFill>
                  <a:srgbClr val="FF0000"/>
                </a:solidFill>
              </a:rPr>
              <a:t>double estimates </a:t>
            </a:r>
            <a:r>
              <a:rPr lang="en-US" sz="2000" dirty="0" smtClean="0"/>
              <a:t>for</a:t>
            </a:r>
            <a:r>
              <a:rPr lang="id-ID" sz="20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software development </a:t>
            </a:r>
            <a:r>
              <a:rPr lang="en-US" sz="2000" dirty="0" smtClean="0"/>
              <a:t>because of the history of </a:t>
            </a:r>
            <a:r>
              <a:rPr lang="en-US" sz="2400" b="1" dirty="0" smtClean="0">
                <a:solidFill>
                  <a:srgbClr val="FF0000"/>
                </a:solidFill>
              </a:rPr>
              <a:t>cost overruns </a:t>
            </a:r>
            <a:r>
              <a:rPr lang="en-US" sz="2000" dirty="0" smtClean="0"/>
              <a:t>on IT projects</a:t>
            </a:r>
            <a:r>
              <a:rPr lang="id-ID" sz="2000" dirty="0" smtClean="0"/>
              <a:t>”</a:t>
            </a:r>
            <a:endParaRPr lang="id-ID" sz="20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2102"/>
            <a:ext cx="3434340" cy="27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http://wcdn4.dataknet.com/static/resources/icons/set34/e6b5b4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75" y="5638799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40050"/>
            <a:ext cx="62484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04800" y="425450"/>
            <a:ext cx="76200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Calibri" pitchFamily="34" charset="0"/>
              </a:rPr>
              <a:t>Cost of Quality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1263650"/>
            <a:ext cx="7286644" cy="49530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Arial Narrow" pitchFamily="34" charset="0"/>
              </a:rPr>
              <a:t>Cost of quality (</a:t>
            </a:r>
            <a:r>
              <a:rPr lang="en-US" sz="1800" b="1" dirty="0" err="1" smtClean="0">
                <a:latin typeface="Arial Narrow" pitchFamily="34" charset="0"/>
              </a:rPr>
              <a:t>CoQ</a:t>
            </a:r>
            <a:r>
              <a:rPr lang="en-US" sz="1800" dirty="0" smtClean="0">
                <a:latin typeface="Arial Narrow" pitchFamily="34" charset="0"/>
              </a:rPr>
              <a:t>)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Looking at what the cost of conformance and nonconformance to quality and creating an appropriate balance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838700" y="2362200"/>
            <a:ext cx="1752600" cy="457200"/>
          </a:xfrm>
          <a:prstGeom prst="wedgeRoundRectCallout">
            <a:avLst>
              <a:gd name="adj1" fmla="val -82345"/>
              <a:gd name="adj2" fmla="val 12034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.. should be less then..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863850"/>
            <a:ext cx="45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</a:rPr>
              <a:t>&lt;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673850"/>
            <a:ext cx="62484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Image Source: PMBOK Guide 4</a:t>
            </a:r>
            <a:r>
              <a:rPr lang="en-US" sz="600" baseline="30000" dirty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 Edition. PMI ©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6447501" cy="1320800"/>
          </a:xfrm>
        </p:spPr>
        <p:txBody>
          <a:bodyPr/>
          <a:lstStyle/>
          <a:p>
            <a:r>
              <a:rPr lang="id-ID" dirty="0" smtClean="0"/>
              <a:t>Tools and techniques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714356"/>
            <a:ext cx="7278709" cy="5327007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Analogous Estimating</a:t>
            </a:r>
          </a:p>
          <a:p>
            <a:pPr lvl="1"/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top-down estimates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use the actual cost of a previous,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similar project as the basis for estimating the cost of the current project.</a:t>
            </a:r>
            <a:endParaRPr lang="id-ID" sz="1800" dirty="0" smtClean="0"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Parametric Estimating</a:t>
            </a:r>
          </a:p>
          <a:p>
            <a:r>
              <a:rPr lang="id-ID" b="1" dirty="0" smtClean="0"/>
              <a:t>Mathematical </a:t>
            </a:r>
            <a:r>
              <a:rPr lang="en-US" b="1" dirty="0" smtClean="0"/>
              <a:t>model </a:t>
            </a:r>
            <a:r>
              <a:rPr lang="en-US" dirty="0" smtClean="0"/>
              <a:t>to estimate project costs</a:t>
            </a:r>
            <a:endParaRPr lang="id-ID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Bottom-up Estimating</a:t>
            </a:r>
          </a:p>
          <a:p>
            <a:pPr lvl="1"/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the costs of individual work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items or activities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and summing them to get a project total.</a:t>
            </a:r>
            <a:endParaRPr lang="id-ID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id-ID" sz="1800" dirty="0" smtClean="0">
                <a:latin typeface="Calibri" pitchFamily="34" charset="0"/>
                <a:cs typeface="Calibri" pitchFamily="34" charset="0"/>
              </a:rPr>
              <a:t>Activity based costing</a:t>
            </a:r>
          </a:p>
          <a:p>
            <a:pPr marL="0" lvl="1" indent="0">
              <a:buNone/>
            </a:pPr>
            <a:r>
              <a:rPr lang="id-ID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Three Point Estimate</a:t>
            </a:r>
          </a:p>
          <a:p>
            <a:pPr marL="0" lvl="1" indent="0">
              <a:buNone/>
            </a:pPr>
            <a:r>
              <a:rPr lang="en-US" sz="1800" dirty="0" smtClean="0"/>
              <a:t>Most likely (CM)</a:t>
            </a:r>
            <a:r>
              <a:rPr lang="id-ID" sz="1800" dirty="0" smtClean="0"/>
              <a:t>, </a:t>
            </a:r>
            <a:r>
              <a:rPr lang="en-US" sz="1800" dirty="0" smtClean="0"/>
              <a:t> Optimistic (CO)</a:t>
            </a:r>
            <a:r>
              <a:rPr lang="id-ID" sz="1800" dirty="0" smtClean="0"/>
              <a:t>, </a:t>
            </a:r>
            <a:r>
              <a:rPr lang="en-US" sz="1800" dirty="0" smtClean="0"/>
              <a:t>Pessimistic (CP)</a:t>
            </a:r>
          </a:p>
          <a:p>
            <a:pPr marL="857250" lvl="1" indent="57150">
              <a:buNone/>
            </a:pPr>
            <a:r>
              <a:rPr lang="en-US" sz="1800" dirty="0" smtClean="0"/>
              <a:t>PERT (CE) , Expecting</a:t>
            </a:r>
            <a:r>
              <a:rPr lang="id-ID" sz="1800" dirty="0" smtClean="0"/>
              <a:t> cost, </a:t>
            </a:r>
            <a:r>
              <a:rPr lang="en-US" sz="1800" dirty="0" smtClean="0"/>
              <a:t>CE = (CO + 4 CM + CP) / 6</a:t>
            </a:r>
          </a:p>
          <a:p>
            <a:pPr marL="914400" lvl="1" indent="0">
              <a:buNone/>
            </a:pPr>
            <a:r>
              <a:rPr lang="en-US" sz="1800" dirty="0" smtClean="0"/>
              <a:t>Triangular :</a:t>
            </a:r>
            <a:r>
              <a:rPr lang="id-ID" sz="1800" dirty="0" smtClean="0"/>
              <a:t> </a:t>
            </a:r>
            <a:r>
              <a:rPr lang="en-US" sz="1800" dirty="0" smtClean="0"/>
              <a:t>CE = (CO + CM + CP) / 3</a:t>
            </a:r>
          </a:p>
          <a:p>
            <a:pPr lvl="1"/>
            <a:endParaRPr lang="id-ID" sz="1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Estimate Cost example: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27832" t="17500" r="18701" b="16249"/>
          <a:stretch>
            <a:fillRect/>
          </a:stretch>
        </p:blipFill>
        <p:spPr bwMode="auto">
          <a:xfrm>
            <a:off x="0" y="1360233"/>
            <a:ext cx="7572396" cy="54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16250" r="18701" b="12500"/>
          <a:stretch>
            <a:fillRect/>
          </a:stretch>
        </p:blipFill>
        <p:spPr bwMode="auto">
          <a:xfrm>
            <a:off x="214282" y="928670"/>
            <a:ext cx="870039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Problem in estimating cost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6447501" cy="2697170"/>
          </a:xfrm>
        </p:spPr>
        <p:txBody>
          <a:bodyPr>
            <a:noAutofit/>
          </a:bodyPr>
          <a:lstStyle/>
          <a:p>
            <a:r>
              <a:rPr lang="en-US" sz="2400" dirty="0" smtClean="0"/>
              <a:t>Estimates are done too quickly.</a:t>
            </a:r>
            <a:endParaRPr lang="id-ID" sz="2400" dirty="0" smtClean="0"/>
          </a:p>
          <a:p>
            <a:pPr lvl="1"/>
            <a:r>
              <a:rPr lang="id-ID" sz="2000" dirty="0" smtClean="0"/>
              <a:t>Large project</a:t>
            </a:r>
            <a:r>
              <a:rPr lang="id-ID" sz="2000" dirty="0" smtClean="0">
                <a:sym typeface="Wingdings" pitchFamily="2" charset="2"/>
              </a:rPr>
              <a:t>big effort</a:t>
            </a:r>
            <a:endParaRPr lang="id-ID" sz="2000" dirty="0" smtClean="0"/>
          </a:p>
          <a:p>
            <a:r>
              <a:rPr lang="id-ID" sz="2400" dirty="0" smtClean="0"/>
              <a:t>People lack estimating experience.</a:t>
            </a:r>
          </a:p>
          <a:p>
            <a:pPr lvl="1"/>
            <a:r>
              <a:rPr lang="id-ID" sz="2000" dirty="0" smtClean="0"/>
              <a:t>Capability, cumulative experience, training</a:t>
            </a:r>
          </a:p>
          <a:p>
            <a:r>
              <a:rPr lang="en-US" sz="2400" dirty="0" smtClean="0"/>
              <a:t>Human beings are biased toward underestimation.</a:t>
            </a:r>
            <a:endParaRPr lang="id-ID" sz="2400" dirty="0" smtClean="0"/>
          </a:p>
          <a:p>
            <a:pPr lvl="1"/>
            <a:r>
              <a:rPr lang="id-ID" sz="2000" dirty="0" smtClean="0"/>
              <a:t>Senior vs junior</a:t>
            </a:r>
          </a:p>
          <a:p>
            <a:r>
              <a:rPr lang="id-ID" sz="2400" dirty="0" smtClean="0"/>
              <a:t>Management desires accuracy.</a:t>
            </a:r>
          </a:p>
          <a:p>
            <a:pPr lvl="1"/>
            <a:r>
              <a:rPr lang="id-ID" sz="2000" dirty="0" smtClean="0"/>
              <a:t>Shorter time</a:t>
            </a:r>
            <a:r>
              <a:rPr lang="id-ID" sz="2000" dirty="0" smtClean="0">
                <a:sym typeface="Wingdings" pitchFamily="2" charset="2"/>
              </a:rPr>
              <a:t>negotiate</a:t>
            </a:r>
            <a:endParaRPr lang="id-ID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Determine Budget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1724"/>
            <a:ext cx="76200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 of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aggregating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the estimated cost of individual activities or work packages to establish an 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authorized cost baseline</a:t>
            </a:r>
            <a:r>
              <a:rPr lang="en-US" sz="3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291590"/>
            <a:ext cx="8686800" cy="2880610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533400" y="3011924"/>
          <a:ext cx="2209800" cy="3334262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Cost Management Plan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Basis of estimates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Scope baselines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schedule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Risk Register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Resource calendars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Agreement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3124200" y="3011924"/>
          <a:ext cx="2209800" cy="2646502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43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945462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Cost aggregation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Reserve analysis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Historical relationship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Funding limit reconciliation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5791200" y="3011925"/>
          <a:ext cx="2209800" cy="2535685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Cost performance baseline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funding requirements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Cost Aggregation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7715304" cy="2214578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Reserves &amp; risk management are important  while estimating!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Contingency reserves: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Cost Baseline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cost impacts of the remaining risk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Management reserves: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Cost Budget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extra fund 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cover unforeseen 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risk or changes to the project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D:\manpro\Capture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8286808" cy="3857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Project Cost Management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4343400"/>
          <a:ext cx="8305800" cy="2093741"/>
        </p:xfrm>
        <a:graphic>
          <a:graphicData uri="http://schemas.openxmlformats.org/drawingml/2006/table">
            <a:tbl>
              <a:tblPr/>
              <a:tblGrid>
                <a:gridCol w="1295400"/>
                <a:gridCol w="1126950"/>
                <a:gridCol w="2225850"/>
                <a:gridCol w="1066800"/>
                <a:gridCol w="1524000"/>
                <a:gridCol w="1066800"/>
              </a:tblGrid>
              <a:tr h="3282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Knowledge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Process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Initiating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Executing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Monitoring &amp;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Control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Closing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473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Plan Cost</a:t>
                      </a:r>
                    </a:p>
                    <a:p>
                      <a:pPr marL="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Cost Estimating</a:t>
                      </a:r>
                    </a:p>
                    <a:p>
                      <a:pPr marL="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Cost Budgeting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Cost Control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5"/>
          <p:cNvGrpSpPr/>
          <p:nvPr/>
        </p:nvGrpSpPr>
        <p:grpSpPr>
          <a:xfrm>
            <a:off x="800100" y="914400"/>
            <a:ext cx="6972300" cy="3276600"/>
            <a:chOff x="386562" y="761999"/>
            <a:chExt cx="7052066" cy="3352801"/>
          </a:xfrm>
        </p:grpSpPr>
        <p:sp>
          <p:nvSpPr>
            <p:cNvPr id="35" name="Oval 34"/>
            <p:cNvSpPr/>
            <p:nvPr/>
          </p:nvSpPr>
          <p:spPr>
            <a:xfrm>
              <a:off x="1600200" y="761999"/>
              <a:ext cx="4572000" cy="335280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86562" y="2209800"/>
              <a:ext cx="1219200" cy="762000"/>
            </a:xfrm>
            <a:prstGeom prst="rightArrow">
              <a:avLst>
                <a:gd name="adj1" fmla="val 69672"/>
                <a:gd name="adj2" fmla="val 50000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4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Enter phase/</a:t>
              </a:r>
            </a:p>
            <a:p>
              <a:pPr algn="ctr"/>
              <a:r>
                <a:rPr lang="en-US" sz="1000" dirty="0" smtClean="0">
                  <a:solidFill>
                    <a:schemeClr val="accent4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Start project</a:t>
              </a:r>
              <a:endParaRPr lang="en-US" sz="10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219428" y="2209800"/>
              <a:ext cx="1219200" cy="762000"/>
            </a:xfrm>
            <a:prstGeom prst="rightArrow">
              <a:avLst>
                <a:gd name="adj1" fmla="val 69672"/>
                <a:gd name="adj2" fmla="val 50000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accent4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Exit phase/</a:t>
              </a:r>
            </a:p>
            <a:p>
              <a:pPr algn="ctr"/>
              <a:r>
                <a:rPr lang="en-US" sz="1050" dirty="0" smtClean="0">
                  <a:solidFill>
                    <a:schemeClr val="accent4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End project</a:t>
              </a:r>
              <a:endParaRPr lang="en-US" sz="105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752600" y="2209800"/>
              <a:ext cx="1219200" cy="762000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Initiating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Processes</a:t>
              </a: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769370" y="2209800"/>
              <a:ext cx="1219200" cy="762000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Closing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Processes</a:t>
              </a: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U-Turn Arrow 29"/>
            <p:cNvSpPr/>
            <p:nvPr/>
          </p:nvSpPr>
          <p:spPr>
            <a:xfrm>
              <a:off x="2971800" y="1219200"/>
              <a:ext cx="1905000" cy="1524000"/>
            </a:xfrm>
            <a:prstGeom prst="uturnArrow">
              <a:avLst>
                <a:gd name="adj1" fmla="val 33369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U-Turn Arrow 30"/>
            <p:cNvSpPr/>
            <p:nvPr/>
          </p:nvSpPr>
          <p:spPr>
            <a:xfrm rot="10800000">
              <a:off x="2804410" y="2393429"/>
              <a:ext cx="1919990" cy="1524000"/>
            </a:xfrm>
            <a:prstGeom prst="uturnArrow">
              <a:avLst>
                <a:gd name="adj1" fmla="val 31308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29000" y="1220128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Planning</a:t>
              </a:r>
            </a:p>
            <a:p>
              <a:r>
                <a:rPr lang="en-US" sz="1200" dirty="0" smtClean="0"/>
                <a:t>Processes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3280" y="342775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Executing</a:t>
              </a:r>
            </a:p>
            <a:p>
              <a:r>
                <a:rPr lang="en-US" sz="1200" dirty="0" smtClean="0"/>
                <a:t>Processes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71800" y="762000"/>
              <a:ext cx="1828800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Monitoring &amp;</a:t>
              </a:r>
            </a:p>
            <a:p>
              <a:pPr algn="ctr"/>
              <a:r>
                <a:rPr lang="en-US" sz="1050" dirty="0" smtClean="0"/>
                <a:t>Controlling Processes</a:t>
              </a:r>
              <a:endParaRPr lang="en-US" sz="1050" dirty="0"/>
            </a:p>
          </p:txBody>
        </p:sp>
      </p:grpSp>
      <p:cxnSp>
        <p:nvCxnSpPr>
          <p:cNvPr id="38" name="Elbow Connector 37"/>
          <p:cNvCxnSpPr/>
          <p:nvPr/>
        </p:nvCxnSpPr>
        <p:spPr>
          <a:xfrm rot="5400000">
            <a:off x="1638300" y="3086100"/>
            <a:ext cx="3581400" cy="609600"/>
          </a:xfrm>
          <a:prstGeom prst="bentConnector3">
            <a:avLst>
              <a:gd name="adj1" fmla="val -22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3581400" y="2514600"/>
            <a:ext cx="4038600" cy="1295400"/>
          </a:xfrm>
          <a:prstGeom prst="bentConnector3">
            <a:avLst>
              <a:gd name="adj1" fmla="val -10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620000" cy="381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Determines Budget: Other considerations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714488"/>
            <a:ext cx="8229600" cy="4286280"/>
          </a:xfrm>
        </p:spPr>
        <p:txBody>
          <a:bodyPr/>
          <a:lstStyle/>
          <a:p>
            <a:pPr marL="236538" indent="-236538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 level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parametric estimate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 a rule of thumb</a:t>
            </a:r>
          </a:p>
          <a:p>
            <a:pPr marL="636588" lvl="1" indent="-236538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E.g. testing cost 50% of development cost</a:t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36538" indent="-236538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Funding limit reconciliation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checking cash flow</a:t>
            </a:r>
            <a:endParaRPr lang="en-US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636588" lvl="1" indent="-236538"/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When the money will be available? </a:t>
            </a:r>
          </a:p>
          <a:p>
            <a:pPr marL="636588" lvl="1" indent="-236538"/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36538" indent="-236538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Reconciliation needed before proposed cost baseline and cost budget become final</a:t>
            </a:r>
          </a:p>
          <a:p>
            <a:pPr marL="636588" lvl="1" indent="-236538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Such reconciliation is part of integration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managemen</a:t>
            </a:r>
            <a:r>
              <a:rPr lang="id-ID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aggregation example: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21" t="27500" r="12109" b="13750"/>
          <a:stretch>
            <a:fillRect/>
          </a:stretch>
        </p:blipFill>
        <p:spPr bwMode="auto">
          <a:xfrm>
            <a:off x="0" y="2000240"/>
            <a:ext cx="92702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34820"/>
            <a:ext cx="944299" cy="79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1" y="1643051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2857520" cy="1320800"/>
          </a:xfrm>
        </p:spPr>
        <p:txBody>
          <a:bodyPr/>
          <a:lstStyle/>
          <a:p>
            <a:r>
              <a:rPr lang="id-ID" dirty="0" smtClean="0"/>
              <a:t>Snapshot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143380"/>
            <a:ext cx="7215238" cy="2285992"/>
          </a:xfrm>
        </p:spPr>
        <p:txBody>
          <a:bodyPr>
            <a:noAutofit/>
          </a:bodyPr>
          <a:lstStyle/>
          <a:p>
            <a:r>
              <a:rPr lang="en-US" dirty="0" smtClean="0"/>
              <a:t>The Obama campaign used </a:t>
            </a:r>
            <a:r>
              <a:rPr lang="en-US" sz="2000" b="1" dirty="0" smtClean="0">
                <a:solidFill>
                  <a:srgbClr val="FF0000"/>
                </a:solidFill>
              </a:rPr>
              <a:t>16 different online social platforms</a:t>
            </a:r>
            <a:r>
              <a:rPr lang="en-US" dirty="0" smtClean="0"/>
              <a:t>,</a:t>
            </a:r>
          </a:p>
          <a:p>
            <a:r>
              <a:rPr lang="en-US" dirty="0" smtClean="0"/>
              <a:t>Sources</a:t>
            </a:r>
            <a:r>
              <a:rPr lang="id-ID" dirty="0" smtClean="0"/>
              <a:t> </a:t>
            </a:r>
            <a:r>
              <a:rPr lang="en-US" dirty="0" smtClean="0"/>
              <a:t>said that </a:t>
            </a:r>
            <a:r>
              <a:rPr lang="en-US" sz="2000" b="1" dirty="0" smtClean="0">
                <a:solidFill>
                  <a:srgbClr val="FF0000"/>
                </a:solidFill>
              </a:rPr>
              <a:t>80 percent of all contributions </a:t>
            </a:r>
            <a:r>
              <a:rPr lang="en-US" dirty="0" smtClean="0"/>
              <a:t>originated from these social networks,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90 percent of all contributions </a:t>
            </a:r>
            <a:r>
              <a:rPr lang="en-US" dirty="0" smtClean="0"/>
              <a:t>(which totaled over $600 million)</a:t>
            </a:r>
            <a:r>
              <a:rPr lang="id-ID" dirty="0" smtClean="0"/>
              <a:t> </a:t>
            </a:r>
            <a:r>
              <a:rPr lang="en-US" dirty="0" smtClean="0"/>
              <a:t>were less than </a:t>
            </a:r>
            <a:r>
              <a:rPr lang="en-US" sz="2400" b="1" dirty="0" smtClean="0">
                <a:solidFill>
                  <a:srgbClr val="FF0000"/>
                </a:solidFill>
              </a:rPr>
              <a:t>$100 apiece.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s://encrypted-tbn1.gstatic.com/images?q=tbn:ANd9GcR5mIJ-fHvaX48HiPxZewsFoo9e2bsJASSdc3pyaJrK06YV2C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71612"/>
            <a:ext cx="2214546" cy="2404189"/>
          </a:xfrm>
          <a:prstGeom prst="rect">
            <a:avLst/>
          </a:prstGeom>
          <a:noFill/>
        </p:spPr>
      </p:pic>
      <p:sp>
        <p:nvSpPr>
          <p:cNvPr id="70660" name="AutoShape 4" descr="Image result for facebook"/>
          <p:cNvSpPr>
            <a:spLocks noChangeAspect="1" noChangeArrowheads="1"/>
          </p:cNvSpPr>
          <p:nvPr/>
        </p:nvSpPr>
        <p:spPr bwMode="auto">
          <a:xfrm>
            <a:off x="155575" y="-419100"/>
            <a:ext cx="876300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42886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71480"/>
            <a:ext cx="2071702" cy="7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71435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21455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7" name="AutoShape 11" descr="Image result for digg"/>
          <p:cNvSpPr>
            <a:spLocks noChangeAspect="1" noChangeArrowheads="1"/>
          </p:cNvSpPr>
          <p:nvPr/>
        </p:nvSpPr>
        <p:spPr bwMode="auto">
          <a:xfrm>
            <a:off x="155575" y="-419100"/>
            <a:ext cx="876300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1" y="1000109"/>
            <a:ext cx="928693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Control Cost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7620000" cy="1447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process of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monitoring the status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project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update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project budget and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managing changes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the cost baseline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8600" y="3161800"/>
            <a:ext cx="8686800" cy="2880610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533400" y="2862848"/>
          <a:ext cx="2209800" cy="2818499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37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08133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funding requirement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data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3155730" y="2882134"/>
          <a:ext cx="2209800" cy="3253072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2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142219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Earned value management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Forecasting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To-complete performance index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Performance reviews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software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Reserve analysis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5791200" y="2882135"/>
          <a:ext cx="2209800" cy="3480565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Work performance measurement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Cost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forecast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Organizational process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Change requests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plan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9374"/>
          <a:stretch>
            <a:fillRect/>
          </a:stretch>
        </p:blipFill>
        <p:spPr bwMode="auto">
          <a:xfrm>
            <a:off x="0" y="0"/>
            <a:ext cx="2285984" cy="207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4357718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How to control cost?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1612"/>
            <a:ext cx="7620000" cy="4943488"/>
          </a:xfrm>
        </p:spPr>
        <p:txBody>
          <a:bodyPr numCol="1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Follow the cost management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</a:t>
            </a:r>
            <a:r>
              <a:rPr lang="id-ID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Look at any organizational process asset that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are available</a:t>
            </a:r>
            <a:endParaRPr lang="id-ID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 change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Recording all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appropriate change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Preventing incorrect change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Ensuring requested changes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are agreed upon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Managing the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actual changes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when and as they occur</a:t>
            </a:r>
            <a:endParaRPr lang="id-ID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Measure and measure and measure (monitoring)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Progress Report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620000" cy="4876800"/>
          </a:xfrm>
        </p:spPr>
        <p:txBody>
          <a:bodyPr numCol="1"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Progress/performance report 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(output from communication area)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Where work cannot be measured, estimate could be done by a guess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Percent complete: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50/50 Rule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20/80 Rule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0/100 Rule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rial Narrow" pitchFamily="34" charset="0"/>
              </a:rPr>
              <a:t>Activity is considered X percent complete when it begins and get credit for the last Y percent only when it is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Earned Value Management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9700"/>
            <a:ext cx="6415102" cy="2233614"/>
          </a:xfrm>
        </p:spPr>
        <p:txBody>
          <a:bodyPr numCol="1">
            <a:noAutofit/>
          </a:bodyPr>
          <a:lstStyle/>
          <a:p>
            <a:r>
              <a:rPr lang="id-ID" sz="2400" dirty="0" smtClean="0"/>
              <a:t>PMI (2011) </a:t>
            </a:r>
            <a:r>
              <a:rPr lang="en-US" sz="2400" dirty="0" smtClean="0"/>
              <a:t>The researchers surveyed more than </a:t>
            </a:r>
            <a:r>
              <a:rPr lang="en-US" sz="2400" b="1" dirty="0" smtClean="0">
                <a:solidFill>
                  <a:srgbClr val="FF0000"/>
                </a:solidFill>
              </a:rPr>
              <a:t>600 project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management practitioners in 61 countries</a:t>
            </a:r>
            <a:r>
              <a:rPr lang="id-ID" sz="2400" dirty="0" smtClean="0"/>
              <a:t> has used EVM</a:t>
            </a:r>
            <a:endParaRPr lang="id-ID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Method to measure project performance against scope, schedule and cost baseline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performance measurement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baseline</a:t>
            </a:r>
            <a:r>
              <a:rPr lang="id-ID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Interpretation of basic EVM performance measures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Cost Performance Index (CPI)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Schedule Performance Index (SPI)</a:t>
            </a:r>
          </a:p>
          <a:p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520934"/>
            <a:ext cx="5867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accent4">
                    <a:lumMod val="10000"/>
                  </a:schemeClr>
                </a:solidFill>
              </a:rPr>
              <a:t>Image captured from Practice Standard for Earned Value Management, PMI  © 2005</a:t>
            </a:r>
            <a:endParaRPr lang="en-US" sz="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Earned Value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81818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Earned Value Technique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2362200"/>
            <a:ext cx="5410200" cy="41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2324100"/>
            <a:ext cx="1562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3"/>
          <p:cNvSpPr>
            <a:spLocks noChangeArrowheads="1"/>
          </p:cNvSpPr>
          <p:nvPr/>
        </p:nvSpPr>
        <p:spPr bwMode="auto">
          <a:xfrm>
            <a:off x="533400" y="6438900"/>
            <a:ext cx="1981200" cy="266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>
                <a:solidFill>
                  <a:schemeClr val="accent4">
                    <a:lumMod val="10000"/>
                  </a:schemeClr>
                </a:solidFill>
              </a:rPr>
              <a:t>Revised Total Duration </a:t>
            </a: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476500" y="6438900"/>
            <a:ext cx="3390900" cy="266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00" dirty="0">
                <a:solidFill>
                  <a:schemeClr val="accent4">
                    <a:lumMod val="10000"/>
                  </a:schemeClr>
                </a:solidFill>
              </a:rPr>
              <a:t>Baseline </a:t>
            </a:r>
            <a:r>
              <a:rPr lang="en-US" sz="1050" dirty="0">
                <a:solidFill>
                  <a:schemeClr val="accent4">
                    <a:lumMod val="10000"/>
                  </a:schemeClr>
                </a:solidFill>
              </a:rPr>
              <a:t>Duration/Schedule</a:t>
            </a:r>
            <a:r>
              <a:rPr lang="en-US" sz="1100" dirty="0">
                <a:solidFill>
                  <a:schemeClr val="accent4">
                    <a:lumMod val="10000"/>
                  </a:schemeClr>
                </a:solidFill>
              </a:rPr>
              <a:t> Performance Index</a:t>
            </a: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5867400" y="6438900"/>
            <a:ext cx="1409700" cy="266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50" dirty="0">
                <a:solidFill>
                  <a:schemeClr val="accent4">
                    <a:lumMod val="10000"/>
                  </a:schemeClr>
                </a:solidFill>
              </a:rPr>
              <a:t>4/0.33</a:t>
            </a:r>
          </a:p>
          <a:p>
            <a:pPr algn="ctr"/>
            <a:r>
              <a:rPr lang="en-US" sz="1050" dirty="0">
                <a:solidFill>
                  <a:schemeClr val="accent4">
                    <a:lumMod val="10000"/>
                  </a:schemeClr>
                </a:solidFill>
              </a:rPr>
              <a:t>= 12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121442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Example:</a:t>
            </a:r>
          </a:p>
          <a:p>
            <a:r>
              <a:rPr lang="id-ID" dirty="0" smtClean="0"/>
              <a:t>Project Budget: $300K</a:t>
            </a:r>
          </a:p>
          <a:p>
            <a:r>
              <a:rPr lang="id-ID" dirty="0" smtClean="0"/>
              <a:t>Project Schedule : 4 months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107154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Check point:</a:t>
            </a:r>
          </a:p>
          <a:p>
            <a:r>
              <a:rPr lang="id-ID" dirty="0" smtClean="0"/>
              <a:t>At the 3 months</a:t>
            </a:r>
          </a:p>
          <a:p>
            <a:r>
              <a:rPr lang="id-ID" dirty="0" smtClean="0"/>
              <a:t>Spent: $200K</a:t>
            </a:r>
          </a:p>
          <a:p>
            <a:r>
              <a:rPr lang="id-ID" dirty="0" smtClean="0"/>
              <a:t>Work complete:$100k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Earned Value Technique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001000" cy="533400"/>
          </a:xfrm>
        </p:spPr>
        <p:txBody>
          <a:bodyPr numCol="1"/>
          <a:lstStyle/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EAC is an important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forecasting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value.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285720" y="1357298"/>
          <a:ext cx="6858048" cy="40449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30655"/>
                <a:gridCol w="4427393"/>
              </a:tblGrid>
              <a:tr h="68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Terms and Formulas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Definition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742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Budget at completion (BAC)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How much did we BUDGET for the TOTAL project effort?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42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Estimate at Completion (EAC)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BAC / CPI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do we currently expect the TOTAL project cost (a forecast)?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42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Estimate to Complete (ETC)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EAC - AC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From this point on, how much MORE do we expect it to cost to finish the project (a forecast)?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42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Variance at Completion (VAC)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BAC – EAC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 of today, how much over or under budget do we expect to be at the end of the project?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3.gstatic.com/images?q=tbn:ANd9GcQigDEvscShy538KuMpNA_QyKLKfmn9NK7O7QrMSml_iDp1RW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66"/>
            <a:ext cx="1711967" cy="24288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47501" cy="1320800"/>
          </a:xfrm>
        </p:spPr>
        <p:txBody>
          <a:bodyPr/>
          <a:lstStyle/>
          <a:p>
            <a:r>
              <a:rPr lang="id-ID" dirty="0" smtClean="0"/>
              <a:t>Introduction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928934"/>
            <a:ext cx="6447501" cy="3166393"/>
          </a:xfrm>
        </p:spPr>
        <p:txBody>
          <a:bodyPr>
            <a:normAutofit lnSpcReduction="10000"/>
          </a:bodyPr>
          <a:lstStyle/>
          <a:p>
            <a:r>
              <a:rPr lang="id-ID" sz="2400" b="1" dirty="0" smtClean="0">
                <a:solidFill>
                  <a:srgbClr val="FF0000"/>
                </a:solidFill>
              </a:rPr>
              <a:t>Cost </a:t>
            </a:r>
            <a:r>
              <a:rPr lang="en-US" sz="2400" b="1" dirty="0" smtClean="0">
                <a:solidFill>
                  <a:srgbClr val="FF0000"/>
                </a:solidFill>
              </a:rPr>
              <a:t>estimates, budgets, WBSs, and schedules </a:t>
            </a:r>
            <a:r>
              <a:rPr lang="en-US" dirty="0" smtClean="0"/>
              <a:t>are interrelated.</a:t>
            </a:r>
          </a:p>
          <a:p>
            <a:r>
              <a:rPr lang="en-US" dirty="0" smtClean="0"/>
              <a:t>Ideally, </a:t>
            </a:r>
            <a:r>
              <a:rPr lang="en-US" sz="2400" b="1" dirty="0" smtClean="0">
                <a:solidFill>
                  <a:srgbClr val="FF0000"/>
                </a:solidFill>
              </a:rPr>
              <a:t>cost estimates </a:t>
            </a:r>
            <a:r>
              <a:rPr lang="en-US" dirty="0" smtClean="0"/>
              <a:t>are based upon </a:t>
            </a:r>
            <a:r>
              <a:rPr lang="en-US" sz="2400" b="1" dirty="0" smtClean="0">
                <a:solidFill>
                  <a:srgbClr val="FF0000"/>
                </a:solidFill>
              </a:rPr>
              <a:t>elements of the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WBS </a:t>
            </a:r>
            <a:r>
              <a:rPr lang="en-US" dirty="0" smtClean="0"/>
              <a:t>and are prepared at the </a:t>
            </a:r>
            <a:r>
              <a:rPr lang="en-US" sz="2400" b="1" dirty="0" smtClean="0">
                <a:solidFill>
                  <a:srgbClr val="FF0000"/>
                </a:solidFill>
              </a:rPr>
              <a:t>work package level.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When the cost</a:t>
            </a:r>
            <a:r>
              <a:rPr lang="id-ID" dirty="0" smtClean="0"/>
              <a:t> </a:t>
            </a:r>
            <a:r>
              <a:rPr lang="en-US" dirty="0" smtClean="0"/>
              <a:t>cannot be estimated because it </a:t>
            </a:r>
            <a:r>
              <a:rPr lang="en-US" sz="2400" b="1" dirty="0" smtClean="0">
                <a:solidFill>
                  <a:srgbClr val="FF0000"/>
                </a:solidFill>
              </a:rPr>
              <a:t>is too complex</a:t>
            </a:r>
            <a:r>
              <a:rPr lang="en-US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the task is broken</a:t>
            </a:r>
            <a:r>
              <a:rPr lang="id-ID" sz="2400" b="1" dirty="0" smtClean="0">
                <a:solidFill>
                  <a:srgbClr val="FF0000"/>
                </a:solidFill>
              </a:rPr>
              <a:t> do</a:t>
            </a:r>
            <a:r>
              <a:rPr lang="en-US" sz="2400" b="1" dirty="0" err="1" smtClean="0">
                <a:solidFill>
                  <a:srgbClr val="FF0000"/>
                </a:solidFill>
              </a:rPr>
              <a:t>wn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further until it can.</a:t>
            </a:r>
            <a:endParaRPr lang="id-ID" dirty="0"/>
          </a:p>
        </p:txBody>
      </p:sp>
      <p:pic>
        <p:nvPicPr>
          <p:cNvPr id="3074" name="Picture 2" descr="http://www.exclusivelyhoneymoons.com/Files/calendar_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1364205" cy="1357298"/>
          </a:xfrm>
          <a:prstGeom prst="rect">
            <a:avLst/>
          </a:prstGeom>
          <a:noFill/>
        </p:spPr>
      </p:pic>
      <p:pic>
        <p:nvPicPr>
          <p:cNvPr id="7" name="Picture 4" descr="http://www.fuzzimo.com/wp-content/uploads/2009/09/fzm-VectorPostItNotes+PushPins-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062722"/>
            <a:ext cx="1928826" cy="143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Earned Value: Graphical Representation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581204" y="1373702"/>
            <a:ext cx="7419796" cy="5293798"/>
            <a:chOff x="279400" y="838200"/>
            <a:chExt cx="7419796" cy="529379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96965" y="5854999"/>
              <a:ext cx="5421041" cy="1818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-1471775" y="3586194"/>
              <a:ext cx="4537481" cy="1948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812838" y="2319962"/>
              <a:ext cx="4377040" cy="3526590"/>
            </a:xfrm>
            <a:custGeom>
              <a:avLst/>
              <a:gdLst>
                <a:gd name="connsiteX0" fmla="*/ 0 w 3778369"/>
                <a:gd name="connsiteY0" fmla="*/ 3079630 h 3079630"/>
                <a:gd name="connsiteX1" fmla="*/ 750498 w 3778369"/>
                <a:gd name="connsiteY1" fmla="*/ 2812211 h 3079630"/>
                <a:gd name="connsiteX2" fmla="*/ 1362973 w 3778369"/>
                <a:gd name="connsiteY2" fmla="*/ 2208362 h 3079630"/>
                <a:gd name="connsiteX3" fmla="*/ 1828800 w 3778369"/>
                <a:gd name="connsiteY3" fmla="*/ 1233577 h 3079630"/>
                <a:gd name="connsiteX4" fmla="*/ 2467154 w 3778369"/>
                <a:gd name="connsiteY4" fmla="*/ 543464 h 3079630"/>
                <a:gd name="connsiteX5" fmla="*/ 3217652 w 3778369"/>
                <a:gd name="connsiteY5" fmla="*/ 146649 h 3079630"/>
                <a:gd name="connsiteX6" fmla="*/ 3778369 w 3778369"/>
                <a:gd name="connsiteY6" fmla="*/ 0 h 3079630"/>
                <a:gd name="connsiteX7" fmla="*/ 3778369 w 3778369"/>
                <a:gd name="connsiteY7" fmla="*/ 0 h 3079630"/>
                <a:gd name="connsiteX8" fmla="*/ 3778369 w 3778369"/>
                <a:gd name="connsiteY8" fmla="*/ 0 h 307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8369" h="3079630">
                  <a:moveTo>
                    <a:pt x="0" y="3079630"/>
                  </a:moveTo>
                  <a:cubicBezTo>
                    <a:pt x="261668" y="3018526"/>
                    <a:pt x="523336" y="2957422"/>
                    <a:pt x="750498" y="2812211"/>
                  </a:cubicBezTo>
                  <a:cubicBezTo>
                    <a:pt x="977660" y="2667000"/>
                    <a:pt x="1183256" y="2471468"/>
                    <a:pt x="1362973" y="2208362"/>
                  </a:cubicBezTo>
                  <a:cubicBezTo>
                    <a:pt x="1542690" y="1945256"/>
                    <a:pt x="1644770" y="1511060"/>
                    <a:pt x="1828800" y="1233577"/>
                  </a:cubicBezTo>
                  <a:cubicBezTo>
                    <a:pt x="2012830" y="956094"/>
                    <a:pt x="2235679" y="724619"/>
                    <a:pt x="2467154" y="543464"/>
                  </a:cubicBezTo>
                  <a:cubicBezTo>
                    <a:pt x="2698629" y="362309"/>
                    <a:pt x="2999116" y="237226"/>
                    <a:pt x="3217652" y="146649"/>
                  </a:cubicBezTo>
                  <a:cubicBezTo>
                    <a:pt x="3436188" y="56072"/>
                    <a:pt x="3778369" y="0"/>
                    <a:pt x="3778369" y="0"/>
                  </a:cubicBezTo>
                  <a:lnTo>
                    <a:pt x="3778369" y="0"/>
                  </a:lnTo>
                  <a:lnTo>
                    <a:pt x="3778369" y="0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 flipH="1" flipV="1">
              <a:off x="672277" y="3643127"/>
              <a:ext cx="4406016" cy="1955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802255" y="4633370"/>
              <a:ext cx="2050966" cy="1219983"/>
            </a:xfrm>
            <a:custGeom>
              <a:avLst/>
              <a:gdLst>
                <a:gd name="connsiteX0" fmla="*/ 0 w 1639019"/>
                <a:gd name="connsiteY0" fmla="*/ 1009290 h 1009290"/>
                <a:gd name="connsiteX1" fmla="*/ 603849 w 1639019"/>
                <a:gd name="connsiteY1" fmla="*/ 905773 h 1009290"/>
                <a:gd name="connsiteX2" fmla="*/ 1069676 w 1639019"/>
                <a:gd name="connsiteY2" fmla="*/ 672860 h 1009290"/>
                <a:gd name="connsiteX3" fmla="*/ 1423359 w 1639019"/>
                <a:gd name="connsiteY3" fmla="*/ 301924 h 1009290"/>
                <a:gd name="connsiteX4" fmla="*/ 1639019 w 1639019"/>
                <a:gd name="connsiteY4" fmla="*/ 0 h 100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019" h="1009290">
                  <a:moveTo>
                    <a:pt x="0" y="1009290"/>
                  </a:moveTo>
                  <a:cubicBezTo>
                    <a:pt x="212785" y="985567"/>
                    <a:pt x="425570" y="961845"/>
                    <a:pt x="603849" y="905773"/>
                  </a:cubicBezTo>
                  <a:cubicBezTo>
                    <a:pt x="782128" y="849701"/>
                    <a:pt x="933091" y="773501"/>
                    <a:pt x="1069676" y="672860"/>
                  </a:cubicBezTo>
                  <a:cubicBezTo>
                    <a:pt x="1206261" y="572219"/>
                    <a:pt x="1328469" y="414067"/>
                    <a:pt x="1423359" y="301924"/>
                  </a:cubicBezTo>
                  <a:cubicBezTo>
                    <a:pt x="1518250" y="189781"/>
                    <a:pt x="1639019" y="0"/>
                    <a:pt x="1639019" y="0"/>
                  </a:cubicBezTo>
                </a:path>
              </a:pathLst>
            </a:cu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>
              <a:off x="798334" y="2318233"/>
              <a:ext cx="4765412" cy="27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2861412" y="1849385"/>
              <a:ext cx="2729034" cy="2774768"/>
            </a:xfrm>
            <a:custGeom>
              <a:avLst/>
              <a:gdLst>
                <a:gd name="connsiteX0" fmla="*/ 0 w 1573481"/>
                <a:gd name="connsiteY0" fmla="*/ 1923802 h 1923802"/>
                <a:gd name="connsiteX1" fmla="*/ 385948 w 1573481"/>
                <a:gd name="connsiteY1" fmla="*/ 1110343 h 1923802"/>
                <a:gd name="connsiteX2" fmla="*/ 1056904 w 1573481"/>
                <a:gd name="connsiteY2" fmla="*/ 374073 h 1923802"/>
                <a:gd name="connsiteX3" fmla="*/ 1573481 w 1573481"/>
                <a:gd name="connsiteY3" fmla="*/ 0 h 192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481" h="1923802">
                  <a:moveTo>
                    <a:pt x="0" y="1923802"/>
                  </a:moveTo>
                  <a:cubicBezTo>
                    <a:pt x="104898" y="1646216"/>
                    <a:pt x="209797" y="1368631"/>
                    <a:pt x="385948" y="1110343"/>
                  </a:cubicBezTo>
                  <a:cubicBezTo>
                    <a:pt x="562099" y="852055"/>
                    <a:pt x="858982" y="559130"/>
                    <a:pt x="1056904" y="374073"/>
                  </a:cubicBezTo>
                  <a:cubicBezTo>
                    <a:pt x="1254826" y="189016"/>
                    <a:pt x="1412174" y="111826"/>
                    <a:pt x="1573481" y="0"/>
                  </a:cubicBezTo>
                </a:path>
              </a:pathLst>
            </a:custGeom>
            <a:ln w="28575">
              <a:solidFill>
                <a:srgbClr val="00CC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00607" y="2649648"/>
              <a:ext cx="2078396" cy="3204217"/>
            </a:xfrm>
            <a:custGeom>
              <a:avLst/>
              <a:gdLst>
                <a:gd name="connsiteX0" fmla="*/ 0 w 1650670"/>
                <a:gd name="connsiteY0" fmla="*/ 2452254 h 2452254"/>
                <a:gd name="connsiteX1" fmla="*/ 575953 w 1650670"/>
                <a:gd name="connsiteY1" fmla="*/ 2066306 h 2452254"/>
                <a:gd name="connsiteX2" fmla="*/ 955963 w 1650670"/>
                <a:gd name="connsiteY2" fmla="*/ 1567543 h 2452254"/>
                <a:gd name="connsiteX3" fmla="*/ 1318161 w 1650670"/>
                <a:gd name="connsiteY3" fmla="*/ 516576 h 2452254"/>
                <a:gd name="connsiteX4" fmla="*/ 1650670 w 1650670"/>
                <a:gd name="connsiteY4" fmla="*/ 0 h 2452254"/>
                <a:gd name="connsiteX5" fmla="*/ 1650670 w 1650670"/>
                <a:gd name="connsiteY5" fmla="*/ 0 h 245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670" h="2452254">
                  <a:moveTo>
                    <a:pt x="0" y="2452254"/>
                  </a:moveTo>
                  <a:cubicBezTo>
                    <a:pt x="208313" y="2333006"/>
                    <a:pt x="416626" y="2213758"/>
                    <a:pt x="575953" y="2066306"/>
                  </a:cubicBezTo>
                  <a:cubicBezTo>
                    <a:pt x="735280" y="1918854"/>
                    <a:pt x="832262" y="1825831"/>
                    <a:pt x="955963" y="1567543"/>
                  </a:cubicBezTo>
                  <a:cubicBezTo>
                    <a:pt x="1079664" y="1309255"/>
                    <a:pt x="1202377" y="777833"/>
                    <a:pt x="1318161" y="516576"/>
                  </a:cubicBezTo>
                  <a:cubicBezTo>
                    <a:pt x="1433945" y="255319"/>
                    <a:pt x="1650670" y="0"/>
                    <a:pt x="1650670" y="0"/>
                  </a:cubicBezTo>
                  <a:lnTo>
                    <a:pt x="165067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882020" y="1456782"/>
              <a:ext cx="2708684" cy="1186830"/>
            </a:xfrm>
            <a:custGeom>
              <a:avLst/>
              <a:gdLst>
                <a:gd name="connsiteX0" fmla="*/ 0 w 2226623"/>
                <a:gd name="connsiteY0" fmla="*/ 1401289 h 1401289"/>
                <a:gd name="connsiteX1" fmla="*/ 243444 w 2226623"/>
                <a:gd name="connsiteY1" fmla="*/ 1145969 h 1401289"/>
                <a:gd name="connsiteX2" fmla="*/ 878774 w 2226623"/>
                <a:gd name="connsiteY2" fmla="*/ 623455 h 1401289"/>
                <a:gd name="connsiteX3" fmla="*/ 1662545 w 2226623"/>
                <a:gd name="connsiteY3" fmla="*/ 178130 h 1401289"/>
                <a:gd name="connsiteX4" fmla="*/ 2226623 w 2226623"/>
                <a:gd name="connsiteY4" fmla="*/ 0 h 140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623" h="1401289">
                  <a:moveTo>
                    <a:pt x="0" y="1401289"/>
                  </a:moveTo>
                  <a:cubicBezTo>
                    <a:pt x="48491" y="1338448"/>
                    <a:pt x="96982" y="1275608"/>
                    <a:pt x="243444" y="1145969"/>
                  </a:cubicBezTo>
                  <a:cubicBezTo>
                    <a:pt x="389906" y="1016330"/>
                    <a:pt x="642257" y="784761"/>
                    <a:pt x="878774" y="623455"/>
                  </a:cubicBezTo>
                  <a:cubicBezTo>
                    <a:pt x="1115291" y="462149"/>
                    <a:pt x="1437904" y="282039"/>
                    <a:pt x="1662545" y="178130"/>
                  </a:cubicBezTo>
                  <a:cubicBezTo>
                    <a:pt x="1887186" y="74221"/>
                    <a:pt x="2056904" y="37110"/>
                    <a:pt x="2226623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0800000">
              <a:off x="795638" y="1448616"/>
              <a:ext cx="4768105" cy="486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2984561" y="3651565"/>
              <a:ext cx="4406011" cy="267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3397832" y="3638947"/>
              <a:ext cx="4399301" cy="1406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789772" y="1841074"/>
              <a:ext cx="4765412" cy="27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853222" y="5854999"/>
              <a:ext cx="7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TIME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297736" y="3086448"/>
              <a:ext cx="658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COST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1" y="4055150"/>
              <a:ext cx="641171" cy="4616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Schedule</a:t>
              </a:r>
            </a:p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Variance (SV)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52745" y="3276600"/>
              <a:ext cx="683025" cy="4616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Cost</a:t>
              </a:r>
            </a:p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Variance</a:t>
              </a:r>
            </a:p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(CV)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43808" y="4356097"/>
              <a:ext cx="7135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Comic Sans MS" pitchFamily="66" charset="0"/>
                </a:rPr>
                <a:t>ACTUAL</a:t>
              </a:r>
              <a:endParaRPr lang="en-US" sz="1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58010" y="4641570"/>
              <a:ext cx="5787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  <a:latin typeface="Comic Sans MS" pitchFamily="66" charset="0"/>
                </a:rPr>
                <a:t>PLAN</a:t>
              </a:r>
              <a:endParaRPr lang="en-US" sz="1000" b="1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06379" y="5208812"/>
              <a:ext cx="934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CC00"/>
                  </a:solidFill>
                  <a:latin typeface="Comic Sans MS" pitchFamily="66" charset="0"/>
                </a:rPr>
                <a:t>EARN</a:t>
              </a:r>
            </a:p>
            <a:p>
              <a:r>
                <a:rPr lang="en-US" sz="1000" b="1" dirty="0" smtClean="0">
                  <a:solidFill>
                    <a:srgbClr val="00CC00"/>
                  </a:solidFill>
                  <a:latin typeface="Comic Sans MS" pitchFamily="66" charset="0"/>
                </a:rPr>
                <a:t>VALUE</a:t>
              </a:r>
              <a:endParaRPr lang="en-US" sz="1000" b="1" dirty="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5189877" y="1753815"/>
              <a:ext cx="401905" cy="52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5416080" y="2076986"/>
              <a:ext cx="475727" cy="65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Line Callout 1 80"/>
            <p:cNvSpPr/>
            <p:nvPr/>
          </p:nvSpPr>
          <p:spPr>
            <a:xfrm>
              <a:off x="6858000" y="1524000"/>
              <a:ext cx="841196" cy="436296"/>
            </a:xfrm>
            <a:prstGeom prst="borderCallout1">
              <a:avLst>
                <a:gd name="adj1" fmla="val 44898"/>
                <a:gd name="adj2" fmla="val -328"/>
                <a:gd name="adj3" fmla="val 78060"/>
                <a:gd name="adj4" fmla="val -153169"/>
              </a:avLst>
            </a:prstGeom>
            <a:solidFill>
              <a:srgbClr val="FFFF00"/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Estimate at Completion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(EAC)</a:t>
              </a:r>
            </a:p>
          </p:txBody>
        </p:sp>
        <p:sp>
          <p:nvSpPr>
            <p:cNvPr id="84" name="Line Callout 1 83"/>
            <p:cNvSpPr/>
            <p:nvPr/>
          </p:nvSpPr>
          <p:spPr>
            <a:xfrm>
              <a:off x="6778803" y="2539148"/>
              <a:ext cx="841196" cy="436296"/>
            </a:xfrm>
            <a:prstGeom prst="borderCallout1">
              <a:avLst>
                <a:gd name="adj1" fmla="val 44898"/>
                <a:gd name="adj2" fmla="val -328"/>
                <a:gd name="adj3" fmla="val -49991"/>
                <a:gd name="adj4" fmla="val -188564"/>
              </a:avLst>
            </a:prstGeom>
            <a:solidFill>
              <a:srgbClr val="FFFF00"/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Budget at Completion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(BAC)</a:t>
              </a:r>
            </a:p>
          </p:txBody>
        </p:sp>
        <p:sp>
          <p:nvSpPr>
            <p:cNvPr id="85" name="Line Callout 1 84"/>
            <p:cNvSpPr/>
            <p:nvPr/>
          </p:nvSpPr>
          <p:spPr>
            <a:xfrm>
              <a:off x="5844142" y="1143000"/>
              <a:ext cx="937658" cy="436296"/>
            </a:xfrm>
            <a:prstGeom prst="borderCallout1">
              <a:avLst>
                <a:gd name="adj1" fmla="val 44898"/>
                <a:gd name="adj2" fmla="val -328"/>
                <a:gd name="adj3" fmla="val 135627"/>
                <a:gd name="adj4" fmla="val -45952"/>
              </a:avLst>
            </a:prstGeom>
            <a:solidFill>
              <a:srgbClr val="FFFF00"/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Projection of 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schedule delay 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at completion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86" name="Line Callout 1 85"/>
            <p:cNvSpPr/>
            <p:nvPr/>
          </p:nvSpPr>
          <p:spPr>
            <a:xfrm>
              <a:off x="5844142" y="1928332"/>
              <a:ext cx="861458" cy="510067"/>
            </a:xfrm>
            <a:prstGeom prst="borderCallout1">
              <a:avLst>
                <a:gd name="adj1" fmla="val 44898"/>
                <a:gd name="adj2" fmla="val -328"/>
                <a:gd name="adj3" fmla="val 29387"/>
                <a:gd name="adj4" fmla="val -22547"/>
              </a:avLst>
            </a:prstGeom>
            <a:solidFill>
              <a:srgbClr val="FFFF00"/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Projection of 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cost variance 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at completion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(VAC) 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877189" y="3843562"/>
              <a:ext cx="707207" cy="2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870317" y="4624251"/>
              <a:ext cx="1453489" cy="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2961108" y="4234105"/>
              <a:ext cx="785333" cy="19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2877190" y="2643499"/>
              <a:ext cx="1481165" cy="30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3199970" y="3632542"/>
              <a:ext cx="1980111" cy="19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Line Callout 1 41"/>
            <p:cNvSpPr/>
            <p:nvPr/>
          </p:nvSpPr>
          <p:spPr>
            <a:xfrm>
              <a:off x="2325756" y="838200"/>
              <a:ext cx="914400" cy="436296"/>
            </a:xfrm>
            <a:prstGeom prst="borderCallout1">
              <a:avLst>
                <a:gd name="adj1" fmla="val 100970"/>
                <a:gd name="adj2" fmla="val 49643"/>
                <a:gd name="adj3" fmla="val 140446"/>
                <a:gd name="adj4" fmla="val 61453"/>
              </a:avLst>
            </a:prstGeom>
            <a:solidFill>
              <a:srgbClr val="FFFF00"/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TODAY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(Reporting day)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9401" y="2209800"/>
              <a:ext cx="457199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BAC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9400" y="1752600"/>
              <a:ext cx="457199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EAC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>
              <a:off x="795130" y="2643810"/>
              <a:ext cx="2087218" cy="994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788506" y="4618381"/>
              <a:ext cx="2087218" cy="994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79400" y="2514600"/>
              <a:ext cx="457199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AC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9400" y="4495800"/>
              <a:ext cx="457199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EV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0800000">
              <a:off x="791821" y="3829878"/>
              <a:ext cx="2087218" cy="994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79400" y="3733800"/>
              <a:ext cx="457199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PV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835771" y="3801453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826050" y="4581975"/>
              <a:ext cx="76200" cy="76200"/>
            </a:xfrm>
            <a:prstGeom prst="ellipse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842675" y="2613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4343400" y="65151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Project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is over budget &amp; behind schedule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Earned Value Management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001000" cy="1828800"/>
          </a:xfrm>
        </p:spPr>
        <p:txBody>
          <a:bodyPr numCol="1"/>
          <a:lstStyle/>
          <a:p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520934"/>
            <a:ext cx="5867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accent4">
                    <a:lumMod val="10000"/>
                  </a:schemeClr>
                </a:solidFill>
              </a:rPr>
              <a:t>Image captured from Practice Standard for Earned Value Management, PMI  © 2005</a:t>
            </a:r>
            <a:endParaRPr lang="en-US" sz="6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5148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457200" y="5715000"/>
            <a:ext cx="2819400" cy="685800"/>
          </a:xfrm>
          <a:prstGeom prst="wedgeRectCallout">
            <a:avLst>
              <a:gd name="adj1" fmla="val 10043"/>
              <a:gd name="adj2" fmla="val -18869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EV can be calculated by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(%progress) x (planned man-days)</a:t>
            </a:r>
            <a:endParaRPr lang="en-US" sz="1600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075" y="1752600"/>
            <a:ext cx="46577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Exercise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1" y="3869088"/>
          <a:ext cx="4572000" cy="2607912"/>
        </p:xfrm>
        <a:graphic>
          <a:graphicData uri="http://schemas.openxmlformats.org/drawingml/2006/table">
            <a:tbl>
              <a:tblPr/>
              <a:tblGrid>
                <a:gridCol w="735196"/>
                <a:gridCol w="2312803"/>
                <a:gridCol w="1524001"/>
              </a:tblGrid>
              <a:tr h="31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Progress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spent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Side 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||||||||||||||||||||||||||||||||||||||||100%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99"/>
                          </a:solidFill>
                          <a:latin typeface="Calibri"/>
                        </a:rPr>
                        <a:t>$1,200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Side 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||||||||||||||||||||||||||||||||||||||||100%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Side 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||||||||||||||||||||||||||||||75%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$750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Side 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||||||||||||||||||||50%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99"/>
                          </a:solidFill>
                          <a:latin typeface="Calibri"/>
                        </a:rPr>
                        <a:t>$500 </a:t>
                      </a:r>
                      <a:endParaRPr lang="en-US" sz="14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Side 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Side 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99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4859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You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have a project to build a box. The box is six sided. Each side is to take one day to build and is budgeted for $1000 per side. The sides are planned to be completed one after the other.  Today is the end of day three.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800" kern="0" baseline="0" dirty="0" smtClean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Using the following project status chart, calculate PV, EV, AC, BAC, CV, CPI, SV, SPI, EAC, ETC, VAC.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baseline="0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Describe your interpretation based on the calculation!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Exercise Solution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990601"/>
          <a:ext cx="7772400" cy="402336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  <a:gridCol w="1524000"/>
              </a:tblGrid>
              <a:tr h="305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Calculation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Result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PV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kern="1200" baseline="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EV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BAC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CV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FF0000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CPI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SV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SPI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EAC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ETC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VAC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 smtClean="0">
                        <a:solidFill>
                          <a:srgbClr val="FF0000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51816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below/over budget?</a:t>
            </a:r>
            <a:endParaRPr lang="en-US" sz="1600" kern="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 is late/ahead schedule?</a:t>
            </a:r>
          </a:p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much more money we need?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953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Exercise Solution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81100"/>
          <a:ext cx="7772400" cy="402336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  <a:gridCol w="1524000"/>
              </a:tblGrid>
              <a:tr h="305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Calculation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Result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PV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</a:rPr>
                        <a:t>1000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</a:rPr>
                        <a:t> + 1000 + 1000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EV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(100%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 x 1000) +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(100%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 x 1000) +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(75%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 x 1000)  +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(50%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 x 1000) </a:t>
                      </a:r>
                      <a:endParaRPr lang="en-US" sz="1600" b="1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1200 + 1000 + 750 + 500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3450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BAC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6  x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 1000</a:t>
                      </a:r>
                      <a:endParaRPr lang="en-US" sz="1600" b="1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CV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3025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3450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-425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CPI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3025 / 3450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SV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3025 - 3000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SPI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3025 / 3000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EAC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6000  / 0.88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6818.18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ETC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6818.18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 - 3450</a:t>
                      </a:r>
                      <a:endParaRPr lang="en-US" sz="1600" b="1" i="0" u="none" strike="noStrike" kern="1200" dirty="0" smtClean="0">
                        <a:solidFill>
                          <a:srgbClr val="000099"/>
                        </a:solidFill>
                        <a:latin typeface="Worstveld Sling 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3368.18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Worstveld Sling Bold" pitchFamily="2" charset="0"/>
                        </a:rPr>
                        <a:t>VAC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Worstveld Sling Bold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rgbClr val="000099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6000 - 6818.18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latin typeface="Worstveld Sling Bold" pitchFamily="2" charset="0"/>
                          <a:ea typeface="+mn-ea"/>
                          <a:cs typeface="+mn-cs"/>
                        </a:rPr>
                        <a:t>-818.18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53721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over budget, getting 0.88 dollar for every dollar we spent, </a:t>
            </a:r>
            <a:endParaRPr lang="en-US" sz="1400" kern="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ahead schedule, progressing 101% of the rate planned, </a:t>
            </a:r>
          </a:p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probably will spend  $6818 at the end (estimation), </a:t>
            </a:r>
            <a:endParaRPr lang="en-US" sz="1400" kern="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need $3368 to complete, </a:t>
            </a:r>
            <a:r>
              <a:rPr lang="en-US" sz="1400" kern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over budget at the end for about $818 (estimation)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5715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Forecasting EAC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01000" cy="5257800"/>
          </a:xfrm>
        </p:spPr>
        <p:txBody>
          <a:bodyPr numCol="1"/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There are many ways to calculate EAC, depending on the assumption made.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Simple EAC calculation (EAC = BAC/CPI) assume that the cumulative CPI adequately reflects past performance that will continue to the end of the project. </a:t>
            </a:r>
          </a:p>
          <a:p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AC+(BAC-EV)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Used when current variances are thought to be atypical of the future</a:t>
            </a:r>
          </a:p>
          <a:p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AC+[(BAC-EV)/(Cumulative CPI + Cumulative SPI)]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It assumes poor cost performance and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need to hit a firm completion 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96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To-Complete Performance Index (TCPI)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3550"/>
            <a:ext cx="8001000" cy="1828800"/>
          </a:xfrm>
        </p:spPr>
        <p:txBody>
          <a:bodyPr numCol="1"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Helps the team determine the efficiency that must be achieved on the remaining work for a project to meet a specified endpoint, such as BAC or the team’s revised EAC</a:t>
            </a:r>
          </a:p>
          <a:p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TCPI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9200" y="3714750"/>
          <a:ext cx="5027613" cy="666750"/>
        </p:xfrm>
        <a:graphic>
          <a:graphicData uri="http://schemas.openxmlformats.org/presentationml/2006/ole">
            <p:oleObj spid="_x0000_s1026" name="Equation" r:id="rId4" imgW="3162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2476500"/>
            <a:ext cx="7772400" cy="136207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BaCKUP</a:t>
            </a:r>
            <a:r>
              <a:rPr lang="en-US" dirty="0" smtClean="0">
                <a:solidFill>
                  <a:schemeClr val="tx1"/>
                </a:solidFill>
              </a:rPr>
              <a:t> SLIDES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Forecasting EAC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8300"/>
            <a:ext cx="8001000" cy="533400"/>
          </a:xfrm>
        </p:spPr>
        <p:txBody>
          <a:bodyPr numCol="1"/>
          <a:lstStyle/>
          <a:p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Common alternative way to calculate EAC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2302507"/>
            <a:ext cx="8443912" cy="34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6477000"/>
            <a:ext cx="586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4">
                    <a:lumMod val="10000"/>
                  </a:schemeClr>
                </a:solidFill>
              </a:rPr>
              <a:t>Table captured from Practice Standard for Earned Value Management, PMI  © 2005</a:t>
            </a:r>
            <a:endParaRPr lang="en-US" sz="9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Earned Schedule - An emerging EVM practice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14488"/>
            <a:ext cx="8001000" cy="4991112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SPI($)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At project start SPI is reliable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At some point SPI accuracy diminishes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Toward the project end it is useless (SPI = 1 at project end)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Doest not show weeks/months of schedule variance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SPI(t)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Time based schedule measures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Create a SPI that is accurate to the of the project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</a:p>
          <a:p>
            <a:pPr lvl="2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SV(t) = ES – AT</a:t>
            </a:r>
          </a:p>
          <a:p>
            <a:pPr lvl="2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SPI(t) = ES / AT</a:t>
            </a:r>
          </a:p>
          <a:p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ES = Earned Schedule (Planned time)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AT = Actual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477000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4">
                    <a:lumMod val="10000"/>
                  </a:schemeClr>
                </a:solidFill>
              </a:rPr>
              <a:t>See more resources about earned schedule at http://www.earnedschedule.com </a:t>
            </a:r>
            <a:endParaRPr lang="en-US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17204"/>
            <a:ext cx="4191000" cy="262262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6447501" cy="3880773"/>
          </a:xfrm>
        </p:spPr>
        <p:txBody>
          <a:bodyPr/>
          <a:lstStyle/>
          <a:p>
            <a:r>
              <a:rPr lang="en-US" b="1" dirty="0" smtClean="0"/>
              <a:t>Cost estimating, budgeting, and control </a:t>
            </a:r>
            <a:r>
              <a:rPr lang="en-US" dirty="0" smtClean="0"/>
              <a:t>are sometimes thought to be the</a:t>
            </a:r>
            <a:r>
              <a:rPr lang="id-ID" dirty="0" smtClean="0"/>
              <a:t> </a:t>
            </a:r>
            <a:r>
              <a:rPr lang="en-US" dirty="0" smtClean="0"/>
              <a:t>exclusive concerns of </a:t>
            </a:r>
            <a:r>
              <a:rPr lang="en-US" sz="2400" b="1" dirty="0" smtClean="0">
                <a:solidFill>
                  <a:srgbClr val="FF0000"/>
                </a:solidFill>
              </a:rPr>
              <a:t>cost specialists, planners and accountants, but in projects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they should be </a:t>
            </a:r>
            <a:r>
              <a:rPr lang="en-US" sz="2400" b="1" i="1" dirty="0" smtClean="0">
                <a:solidFill>
                  <a:srgbClr val="FF0000"/>
                </a:solidFill>
              </a:rPr>
              <a:t>the concern of everyone.</a:t>
            </a:r>
            <a:endParaRPr lang="id-ID" sz="2400" b="1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2011 study published in the Harvard Business Review examined IT change initiatives</a:t>
            </a:r>
            <a:r>
              <a:rPr lang="id-ID" dirty="0" smtClean="0"/>
              <a:t> </a:t>
            </a:r>
            <a:r>
              <a:rPr lang="en-US" dirty="0" smtClean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almost 1,500 projects </a:t>
            </a:r>
            <a:r>
              <a:rPr lang="en-US" dirty="0" smtClean="0"/>
              <a:t>and reported an average </a:t>
            </a:r>
            <a:r>
              <a:rPr lang="en-US" sz="2400" b="1" dirty="0" smtClean="0">
                <a:solidFill>
                  <a:srgbClr val="FF0000"/>
                </a:solidFill>
              </a:rPr>
              <a:t>cost overrun of 27 percent</a:t>
            </a:r>
            <a:r>
              <a:rPr lang="id-ID" sz="2400" b="1" dirty="0" smtClean="0">
                <a:solidFill>
                  <a:srgbClr val="FF0000"/>
                </a:solidFill>
              </a:rPr>
              <a:t>!</a:t>
            </a:r>
            <a:endParaRPr lang="id-ID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EVM – Hints to remember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5915036" cy="3200408"/>
          </a:xfr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/>
          <a:lstStyle/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EV comes first in every formula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If it’s variance, the formula is EV – something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If it’s index, EV / something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If it relates to cost, use Actual Cost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If it relates to schedule, use PV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Negative numbers are bad, positive is good</a:t>
            </a:r>
            <a:endParaRPr lang="en-US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477000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4">
                    <a:lumMod val="10000"/>
                  </a:schemeClr>
                </a:solidFill>
              </a:rPr>
              <a:t>Copied from Rita’s book</a:t>
            </a:r>
            <a:endParaRPr lang="en-US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571876"/>
            <a:ext cx="6447501" cy="2928958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the United </a:t>
            </a:r>
            <a:r>
              <a:rPr lang="en-US" dirty="0" smtClean="0"/>
              <a:t>Kingdom’s National Health Service (NHS) IT modernization program</a:t>
            </a:r>
            <a:endParaRPr lang="id-ID" dirty="0" smtClean="0"/>
          </a:p>
          <a:p>
            <a:r>
              <a:rPr lang="en-US" dirty="0" smtClean="0"/>
              <a:t>provide an </a:t>
            </a:r>
            <a:r>
              <a:rPr lang="en-US" b="1" dirty="0" smtClean="0">
                <a:solidFill>
                  <a:srgbClr val="FF0000"/>
                </a:solidFill>
              </a:rPr>
              <a:t>electronic patient records system, appointment booking,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a prescription drug system in England and Wales</a:t>
            </a:r>
            <a:endParaRPr lang="id-ID" dirty="0" smtClean="0"/>
          </a:p>
          <a:p>
            <a:r>
              <a:rPr lang="en-US" dirty="0" smtClean="0"/>
              <a:t>the program will eventually cost more than $55 billion, </a:t>
            </a:r>
            <a:r>
              <a:rPr lang="en-US" sz="1900" b="1" dirty="0" smtClean="0">
                <a:solidFill>
                  <a:srgbClr val="FF0000"/>
                </a:solidFill>
              </a:rPr>
              <a:t>a $26 billion overrun</a:t>
            </a:r>
            <a:endParaRPr lang="id-ID" b="1" dirty="0" smtClean="0">
              <a:solidFill>
                <a:srgbClr val="FF0000"/>
              </a:solidFill>
            </a:endParaRPr>
          </a:p>
          <a:p>
            <a:r>
              <a:rPr lang="id-ID" b="1" dirty="0" smtClean="0">
                <a:solidFill>
                  <a:srgbClr val="FF0000"/>
                </a:solidFill>
              </a:rPr>
              <a:t>incompatible systems, resistance</a:t>
            </a:r>
            <a:r>
              <a:rPr lang="id-ID" dirty="0" smtClean="0"/>
              <a:t> </a:t>
            </a:r>
            <a:r>
              <a:rPr lang="en-US" dirty="0" smtClean="0"/>
              <a:t>from physicians who say they </a:t>
            </a:r>
            <a:r>
              <a:rPr lang="en-US" b="1" dirty="0" smtClean="0">
                <a:solidFill>
                  <a:srgbClr val="FF0000"/>
                </a:solidFill>
              </a:rPr>
              <a:t>were not adequately consulted </a:t>
            </a:r>
            <a:r>
              <a:rPr lang="en-US" dirty="0" smtClean="0"/>
              <a:t>about system features,</a:t>
            </a:r>
          </a:p>
          <a:p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arguments among contractors </a:t>
            </a:r>
            <a:r>
              <a:rPr lang="en-US" dirty="0" smtClean="0"/>
              <a:t>about who’s responsible</a:t>
            </a:r>
            <a:endParaRPr lang="id-ID" dirty="0"/>
          </a:p>
        </p:txBody>
      </p:sp>
      <p:pic>
        <p:nvPicPr>
          <p:cNvPr id="73730" name="Picture 2" descr="http://www.artdecosuites.com/wp-content/uploads/2012/05/hospital-07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456247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Project Cost Management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7286644" cy="379571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process involved in estimating, budgeting, and controlling cost so that the project can be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completed within approved budget</a:t>
            </a:r>
            <a:endParaRPr lang="en-US" sz="1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Life cycle costing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Looking at the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cost of whole life of the product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(include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maintenance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Value analysis (value engineering)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Looking at less costly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way to do the same work within the same scope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Law of Diminishing Returns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E.g. adding </a:t>
            </a: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twice resource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task may not get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task done in half cost/time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152400" y="4762500"/>
            <a:ext cx="8534400" cy="1676400"/>
            <a:chOff x="152400" y="3886200"/>
            <a:chExt cx="8534400" cy="24384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381000" y="4267200"/>
              <a:ext cx="8305800" cy="2057400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B05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688975" marR="0" lvl="1" indent="-1793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Time value of money (depreciation)</a:t>
              </a:r>
            </a:p>
            <a:p>
              <a:pPr marL="688975" marR="0" lvl="1" indent="-1793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800" kern="0" dirty="0" smtClean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Cost will also affect the schedule</a:t>
              </a:r>
            </a:p>
            <a:p>
              <a:pPr marL="688975" marR="0" lvl="1" indent="-1793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Cost risk vs. Type of contract</a:t>
              </a:r>
            </a:p>
          </p:txBody>
        </p:sp>
        <p:pic>
          <p:nvPicPr>
            <p:cNvPr id="20486" name="Picture 6" descr="http://arpidojo.netfirms.com/attent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3886200"/>
              <a:ext cx="762000" cy="8986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Plan Cost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6447501" cy="714379"/>
          </a:xfrm>
        </p:spPr>
        <p:txBody>
          <a:bodyPr/>
          <a:lstStyle/>
          <a:p>
            <a:r>
              <a:rPr lang="id-ID" dirty="0" smtClean="0"/>
              <a:t>P</a:t>
            </a:r>
            <a:r>
              <a:rPr lang="en-US" dirty="0" err="1" smtClean="0"/>
              <a:t>lanning</a:t>
            </a:r>
            <a:r>
              <a:rPr lang="en-US" dirty="0" smtClean="0"/>
              <a:t> how the costs will be managed</a:t>
            </a:r>
            <a:r>
              <a:rPr lang="id-ID" dirty="0" smtClean="0"/>
              <a:t> </a:t>
            </a:r>
            <a:r>
              <a:rPr lang="en-US" dirty="0" smtClean="0"/>
              <a:t>throughout the life of the project.</a:t>
            </a:r>
            <a:endParaRPr lang="id-ID" dirty="0"/>
          </a:p>
        </p:txBody>
      </p:sp>
      <p:sp>
        <p:nvSpPr>
          <p:cNvPr id="5" name="Right Arrow 4"/>
          <p:cNvSpPr/>
          <p:nvPr/>
        </p:nvSpPr>
        <p:spPr>
          <a:xfrm>
            <a:off x="223846" y="2922847"/>
            <a:ext cx="8686800" cy="2880610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528646" y="2643181"/>
          <a:ext cx="2209800" cy="2883158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Charter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3119446" y="2643181"/>
          <a:ext cx="2209800" cy="2581817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395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758857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Anal</a:t>
                      </a: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lytical techniques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meetings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5786446" y="2643182"/>
          <a:ext cx="2209800" cy="2535685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Cost management plan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643174" y="5715016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d-ID" dirty="0" smtClean="0"/>
              <a:t>Analytical tehcniques: </a:t>
            </a:r>
            <a:r>
              <a:rPr lang="en-US" dirty="0" smtClean="0"/>
              <a:t>self-funding, funding with equity, </a:t>
            </a:r>
            <a:r>
              <a:rPr lang="id-ID" dirty="0" smtClean="0"/>
              <a:t>or</a:t>
            </a:r>
            <a:r>
              <a:rPr lang="en-US" dirty="0" smtClean="0"/>
              <a:t> funding with debt.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6447501" cy="963634"/>
          </a:xfrm>
        </p:spPr>
        <p:txBody>
          <a:bodyPr/>
          <a:lstStyle/>
          <a:p>
            <a:r>
              <a:rPr lang="id-ID" dirty="0" smtClean="0"/>
              <a:t>Cost management plan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6447501" cy="3880773"/>
          </a:xfrm>
        </p:spPr>
        <p:txBody>
          <a:bodyPr>
            <a:normAutofit/>
          </a:bodyPr>
          <a:lstStyle/>
          <a:p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214422"/>
          <a:ext cx="814393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Estimate Cost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7848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process of </a:t>
            </a: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developing approximation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monetary resources needed to complete project activities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Cost trade-offs &amp; risk must be considered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Cost estimates should be </a:t>
            </a: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refined</a:t>
            </a:r>
            <a:endParaRPr lang="en-U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2500306"/>
            <a:ext cx="8686800" cy="2880610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Group 59"/>
          <p:cNvGraphicFramePr>
            <a:graphicFrameLocks noGrp="1"/>
          </p:cNvGraphicFramePr>
          <p:nvPr/>
        </p:nvGraphicFramePr>
        <p:xfrm>
          <a:off x="304800" y="2220640"/>
          <a:ext cx="2209800" cy="3285494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Cost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Scope baseline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schedule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Human resource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Risk register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60"/>
          <p:cNvGraphicFramePr>
            <a:graphicFrameLocks noGrp="1"/>
          </p:cNvGraphicFramePr>
          <p:nvPr/>
        </p:nvGraphicFramePr>
        <p:xfrm>
          <a:off x="2895600" y="2700528"/>
          <a:ext cx="2209800" cy="4157472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395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758857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Analogous estimating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Parametric estimating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Bottom-up estimating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Three-point estimates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Reserve analysis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Cost of quality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estimating software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Vendor bid analysis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Group decision-making techniques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61"/>
          <p:cNvGraphicFramePr>
            <a:graphicFrameLocks noGrp="1"/>
          </p:cNvGraphicFramePr>
          <p:nvPr/>
        </p:nvGraphicFramePr>
        <p:xfrm>
          <a:off x="5562600" y="2220641"/>
          <a:ext cx="2209800" cy="2535685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Activity cost estimates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Basis of estimates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238</TotalTime>
  <Words>2234</Words>
  <Application>Microsoft Office PowerPoint</Application>
  <PresentationFormat>On-screen Show (4:3)</PresentationFormat>
  <Paragraphs>473</Paragraphs>
  <Slides>40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green</vt:lpstr>
      <vt:lpstr>Equation</vt:lpstr>
      <vt:lpstr>Project Cost Management</vt:lpstr>
      <vt:lpstr>Project Cost Management</vt:lpstr>
      <vt:lpstr>Introduction</vt:lpstr>
      <vt:lpstr>Introduction</vt:lpstr>
      <vt:lpstr>Slide 5</vt:lpstr>
      <vt:lpstr>Project Cost Management</vt:lpstr>
      <vt:lpstr>Plan Cost Management</vt:lpstr>
      <vt:lpstr>Cost management plan</vt:lpstr>
      <vt:lpstr>Estimate Cost</vt:lpstr>
      <vt:lpstr>Types of Cost</vt:lpstr>
      <vt:lpstr>Quality/Accuracy of Cost Estimation</vt:lpstr>
      <vt:lpstr>Quality/Accuracy of Cost Estimation</vt:lpstr>
      <vt:lpstr>Cost of Quality</vt:lpstr>
      <vt:lpstr>Tools and techniques</vt:lpstr>
      <vt:lpstr>Estimate Cost example:</vt:lpstr>
      <vt:lpstr>Slide 16</vt:lpstr>
      <vt:lpstr>Problem in estimating cost</vt:lpstr>
      <vt:lpstr>Determine Budget</vt:lpstr>
      <vt:lpstr>Cost Aggregation</vt:lpstr>
      <vt:lpstr>Determines Budget: Other considerations</vt:lpstr>
      <vt:lpstr>Cost aggregation example:</vt:lpstr>
      <vt:lpstr>Snapshot</vt:lpstr>
      <vt:lpstr> Control Cost</vt:lpstr>
      <vt:lpstr>How to control cost?</vt:lpstr>
      <vt:lpstr>Progress Report</vt:lpstr>
      <vt:lpstr>Earned Value Management</vt:lpstr>
      <vt:lpstr>Earned Value Management</vt:lpstr>
      <vt:lpstr>Earned Value Technique</vt:lpstr>
      <vt:lpstr>Earned Value Technique</vt:lpstr>
      <vt:lpstr>Earned Value: Graphical Representation</vt:lpstr>
      <vt:lpstr>Earned Value Management</vt:lpstr>
      <vt:lpstr>Exercise</vt:lpstr>
      <vt:lpstr>Exercise Solution</vt:lpstr>
      <vt:lpstr>Exercise Solution</vt:lpstr>
      <vt:lpstr>Forecasting EAC</vt:lpstr>
      <vt:lpstr>To-Complete Performance Index (TCPI)</vt:lpstr>
      <vt:lpstr>BaCKUP SLIDES</vt:lpstr>
      <vt:lpstr>Forecasting EAC</vt:lpstr>
      <vt:lpstr>Earned Schedule - An emerging EVM practice</vt:lpstr>
      <vt:lpstr>EVM – Hints to remember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Cost Management</dc:title>
  <dc:creator>Lenovo</dc:creator>
  <cp:lastModifiedBy>Lenovo</cp:lastModifiedBy>
  <cp:revision>10</cp:revision>
  <dcterms:created xsi:type="dcterms:W3CDTF">2015-03-03T13:48:16Z</dcterms:created>
  <dcterms:modified xsi:type="dcterms:W3CDTF">2015-03-23T00:46:20Z</dcterms:modified>
</cp:coreProperties>
</file>