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7" r:id="rId2"/>
    <p:sldId id="290" r:id="rId3"/>
    <p:sldId id="291" r:id="rId4"/>
    <p:sldId id="296" r:id="rId5"/>
    <p:sldId id="292" r:id="rId6"/>
    <p:sldId id="293" r:id="rId7"/>
    <p:sldId id="294" r:id="rId8"/>
    <p:sldId id="258" r:id="rId9"/>
    <p:sldId id="259" r:id="rId10"/>
    <p:sldId id="260" r:id="rId11"/>
    <p:sldId id="261" r:id="rId12"/>
    <p:sldId id="295" r:id="rId13"/>
    <p:sldId id="262" r:id="rId14"/>
    <p:sldId id="263" r:id="rId15"/>
    <p:sldId id="265" r:id="rId16"/>
    <p:sldId id="297" r:id="rId17"/>
    <p:sldId id="266" r:id="rId18"/>
    <p:sldId id="267" r:id="rId19"/>
    <p:sldId id="268" r:id="rId20"/>
    <p:sldId id="269" r:id="rId21"/>
    <p:sldId id="286" r:id="rId22"/>
    <p:sldId id="270" r:id="rId23"/>
    <p:sldId id="287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8" r:id="rId37"/>
    <p:sldId id="283" r:id="rId38"/>
    <p:sldId id="284" r:id="rId39"/>
    <p:sldId id="289" r:id="rId40"/>
    <p:sldId id="285" r:id="rId4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73907D-ED58-4E56-B60E-BBDAB56B60CF}" type="doc">
      <dgm:prSet loTypeId="urn:microsoft.com/office/officeart/2005/8/layout/hProcess9" loCatId="process" qsTypeId="urn:microsoft.com/office/officeart/2005/8/quickstyle/simple2" qsCatId="simple" csTypeId="urn:microsoft.com/office/officeart/2005/8/colors/colorful1" csCatId="colorful" phldr="1"/>
      <dgm:spPr/>
    </dgm:pt>
    <dgm:pt modelId="{0E6A1891-C85F-4BFB-8B5D-1C8750E288D7}">
      <dgm:prSet phldrT="[Text]"/>
      <dgm:spPr/>
      <dgm:t>
        <a:bodyPr/>
        <a:lstStyle/>
        <a:p>
          <a:r>
            <a:rPr lang="id-ID" dirty="0" smtClean="0"/>
            <a:t>Needs fulfilled</a:t>
          </a:r>
          <a:endParaRPr lang="id-ID" dirty="0"/>
        </a:p>
      </dgm:t>
    </dgm:pt>
    <dgm:pt modelId="{F047976C-FE04-4B0D-A326-924914B46768}" type="parTrans" cxnId="{1A4334C7-BB74-4A1D-9969-9FF63746046C}">
      <dgm:prSet/>
      <dgm:spPr/>
      <dgm:t>
        <a:bodyPr/>
        <a:lstStyle/>
        <a:p>
          <a:endParaRPr lang="id-ID"/>
        </a:p>
      </dgm:t>
    </dgm:pt>
    <dgm:pt modelId="{6F8B3FEF-4790-4C96-83E9-0EB3A86E6BCA}" type="sibTrans" cxnId="{1A4334C7-BB74-4A1D-9969-9FF63746046C}">
      <dgm:prSet/>
      <dgm:spPr/>
      <dgm:t>
        <a:bodyPr/>
        <a:lstStyle/>
        <a:p>
          <a:endParaRPr lang="id-ID"/>
        </a:p>
      </dgm:t>
    </dgm:pt>
    <dgm:pt modelId="{0F35B368-D8BF-4D3B-94DD-FD64555CCF8D}">
      <dgm:prSet phldrT="[Text]"/>
      <dgm:spPr/>
      <dgm:t>
        <a:bodyPr/>
        <a:lstStyle/>
        <a:p>
          <a:r>
            <a:rPr lang="id-ID" dirty="0" smtClean="0"/>
            <a:t>High performance</a:t>
          </a:r>
          <a:endParaRPr lang="id-ID" dirty="0"/>
        </a:p>
      </dgm:t>
    </dgm:pt>
    <dgm:pt modelId="{1E234AE1-B1B6-4320-A1DC-05073CFCFEBB}" type="parTrans" cxnId="{898EA7AD-7480-4AF8-916A-ED0F20685D00}">
      <dgm:prSet/>
      <dgm:spPr/>
      <dgm:t>
        <a:bodyPr/>
        <a:lstStyle/>
        <a:p>
          <a:endParaRPr lang="id-ID"/>
        </a:p>
      </dgm:t>
    </dgm:pt>
    <dgm:pt modelId="{209647F1-15F4-456E-A83C-DFD8C990EAF4}" type="sibTrans" cxnId="{898EA7AD-7480-4AF8-916A-ED0F20685D00}">
      <dgm:prSet/>
      <dgm:spPr/>
      <dgm:t>
        <a:bodyPr/>
        <a:lstStyle/>
        <a:p>
          <a:endParaRPr lang="id-ID"/>
        </a:p>
      </dgm:t>
    </dgm:pt>
    <dgm:pt modelId="{D88D8C46-DE73-489D-94B7-B53ADB610100}">
      <dgm:prSet phldrT="[Text]"/>
      <dgm:spPr/>
      <dgm:t>
        <a:bodyPr/>
        <a:lstStyle/>
        <a:p>
          <a:r>
            <a:rPr lang="id-ID" dirty="0" smtClean="0"/>
            <a:t>Financial benefit</a:t>
          </a:r>
          <a:endParaRPr lang="id-ID" dirty="0"/>
        </a:p>
      </dgm:t>
    </dgm:pt>
    <dgm:pt modelId="{09189E1A-265F-4D4C-B47F-038F830E0271}" type="parTrans" cxnId="{E9B124AC-230A-47D8-9FAD-11F4C2DED651}">
      <dgm:prSet/>
      <dgm:spPr/>
      <dgm:t>
        <a:bodyPr/>
        <a:lstStyle/>
        <a:p>
          <a:endParaRPr lang="id-ID"/>
        </a:p>
      </dgm:t>
    </dgm:pt>
    <dgm:pt modelId="{88288D6E-0930-45C6-AF9E-3CC8CD9D193A}" type="sibTrans" cxnId="{E9B124AC-230A-47D8-9FAD-11F4C2DED651}">
      <dgm:prSet/>
      <dgm:spPr/>
      <dgm:t>
        <a:bodyPr/>
        <a:lstStyle/>
        <a:p>
          <a:endParaRPr lang="id-ID"/>
        </a:p>
      </dgm:t>
    </dgm:pt>
    <dgm:pt modelId="{83968EC8-3E98-4325-8AB8-E5E8BA099554}">
      <dgm:prSet phldrT="[Text]"/>
      <dgm:spPr/>
      <dgm:t>
        <a:bodyPr/>
        <a:lstStyle/>
        <a:p>
          <a:r>
            <a:rPr lang="id-ID" dirty="0" smtClean="0"/>
            <a:t>High motivation</a:t>
          </a:r>
          <a:endParaRPr lang="id-ID" dirty="0"/>
        </a:p>
      </dgm:t>
    </dgm:pt>
    <dgm:pt modelId="{3009D973-7714-4138-A710-F7350B7F7FB2}" type="parTrans" cxnId="{ACB13853-DA24-48DB-98CE-C2060C4D5C4B}">
      <dgm:prSet/>
      <dgm:spPr/>
      <dgm:t>
        <a:bodyPr/>
        <a:lstStyle/>
        <a:p>
          <a:endParaRPr lang="id-ID"/>
        </a:p>
      </dgm:t>
    </dgm:pt>
    <dgm:pt modelId="{77963624-E0DC-4F1E-BC3C-4E78C8B34CA1}" type="sibTrans" cxnId="{ACB13853-DA24-48DB-98CE-C2060C4D5C4B}">
      <dgm:prSet/>
      <dgm:spPr/>
      <dgm:t>
        <a:bodyPr/>
        <a:lstStyle/>
        <a:p>
          <a:endParaRPr lang="id-ID"/>
        </a:p>
      </dgm:t>
    </dgm:pt>
    <dgm:pt modelId="{C522D8FD-F15D-4E3A-B4E1-2F595673627F}" type="pres">
      <dgm:prSet presAssocID="{F973907D-ED58-4E56-B60E-BBDAB56B60CF}" presName="CompostProcess" presStyleCnt="0">
        <dgm:presLayoutVars>
          <dgm:dir/>
          <dgm:resizeHandles val="exact"/>
        </dgm:presLayoutVars>
      </dgm:prSet>
      <dgm:spPr/>
    </dgm:pt>
    <dgm:pt modelId="{8D6C15FC-4F01-4DDB-86A3-1632BF2369F2}" type="pres">
      <dgm:prSet presAssocID="{F973907D-ED58-4E56-B60E-BBDAB56B60CF}" presName="arrow" presStyleLbl="bgShp" presStyleIdx="0" presStyleCnt="1"/>
      <dgm:spPr/>
    </dgm:pt>
    <dgm:pt modelId="{D6999F32-278D-4887-B82F-2B15D157E7E5}" type="pres">
      <dgm:prSet presAssocID="{F973907D-ED58-4E56-B60E-BBDAB56B60CF}" presName="linearProcess" presStyleCnt="0"/>
      <dgm:spPr/>
    </dgm:pt>
    <dgm:pt modelId="{D8B8F9FF-9C9B-4C18-B3A2-AA19C6678CC7}" type="pres">
      <dgm:prSet presAssocID="{0E6A1891-C85F-4BFB-8B5D-1C8750E288D7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E53C056-2611-4331-86DF-59789B10B0E9}" type="pres">
      <dgm:prSet presAssocID="{6F8B3FEF-4790-4C96-83E9-0EB3A86E6BCA}" presName="sibTrans" presStyleCnt="0"/>
      <dgm:spPr/>
    </dgm:pt>
    <dgm:pt modelId="{9BF787FF-A5EB-4789-9CC7-8B6914436BD4}" type="pres">
      <dgm:prSet presAssocID="{83968EC8-3E98-4325-8AB8-E5E8BA099554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008C41-113F-4BDC-BE00-102DE5CF499A}" type="pres">
      <dgm:prSet presAssocID="{77963624-E0DC-4F1E-BC3C-4E78C8B34CA1}" presName="sibTrans" presStyleCnt="0"/>
      <dgm:spPr/>
    </dgm:pt>
    <dgm:pt modelId="{37577A95-0950-4D93-9699-0027B73227FD}" type="pres">
      <dgm:prSet presAssocID="{0F35B368-D8BF-4D3B-94DD-FD64555CCF8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EEE15B1-C97E-4ABF-B1F4-0CC36FFCB249}" type="pres">
      <dgm:prSet presAssocID="{209647F1-15F4-456E-A83C-DFD8C990EAF4}" presName="sibTrans" presStyleCnt="0"/>
      <dgm:spPr/>
    </dgm:pt>
    <dgm:pt modelId="{BA4E41B7-E7E4-4D9E-B374-495B0D45A30A}" type="pres">
      <dgm:prSet presAssocID="{D88D8C46-DE73-489D-94B7-B53ADB61010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D1D3CAE-5F9F-43FB-BECE-EAD1AC43C237}" type="presOf" srcId="{83968EC8-3E98-4325-8AB8-E5E8BA099554}" destId="{9BF787FF-A5EB-4789-9CC7-8B6914436BD4}" srcOrd="0" destOrd="0" presId="urn:microsoft.com/office/officeart/2005/8/layout/hProcess9"/>
    <dgm:cxn modelId="{ACB13853-DA24-48DB-98CE-C2060C4D5C4B}" srcId="{F973907D-ED58-4E56-B60E-BBDAB56B60CF}" destId="{83968EC8-3E98-4325-8AB8-E5E8BA099554}" srcOrd="1" destOrd="0" parTransId="{3009D973-7714-4138-A710-F7350B7F7FB2}" sibTransId="{77963624-E0DC-4F1E-BC3C-4E78C8B34CA1}"/>
    <dgm:cxn modelId="{1A4334C7-BB74-4A1D-9969-9FF63746046C}" srcId="{F973907D-ED58-4E56-B60E-BBDAB56B60CF}" destId="{0E6A1891-C85F-4BFB-8B5D-1C8750E288D7}" srcOrd="0" destOrd="0" parTransId="{F047976C-FE04-4B0D-A326-924914B46768}" sibTransId="{6F8B3FEF-4790-4C96-83E9-0EB3A86E6BCA}"/>
    <dgm:cxn modelId="{A9062C00-FF92-47C3-ABB0-021F61E4F42C}" type="presOf" srcId="{0F35B368-D8BF-4D3B-94DD-FD64555CCF8D}" destId="{37577A95-0950-4D93-9699-0027B73227FD}" srcOrd="0" destOrd="0" presId="urn:microsoft.com/office/officeart/2005/8/layout/hProcess9"/>
    <dgm:cxn modelId="{898EA7AD-7480-4AF8-916A-ED0F20685D00}" srcId="{F973907D-ED58-4E56-B60E-BBDAB56B60CF}" destId="{0F35B368-D8BF-4D3B-94DD-FD64555CCF8D}" srcOrd="2" destOrd="0" parTransId="{1E234AE1-B1B6-4320-A1DC-05073CFCFEBB}" sibTransId="{209647F1-15F4-456E-A83C-DFD8C990EAF4}"/>
    <dgm:cxn modelId="{134DD57E-A9DA-4DA2-975A-336288D41703}" type="presOf" srcId="{D88D8C46-DE73-489D-94B7-B53ADB610100}" destId="{BA4E41B7-E7E4-4D9E-B374-495B0D45A30A}" srcOrd="0" destOrd="0" presId="urn:microsoft.com/office/officeart/2005/8/layout/hProcess9"/>
    <dgm:cxn modelId="{686D3308-6002-4C51-A9F3-EE007DE1C1CB}" type="presOf" srcId="{F973907D-ED58-4E56-B60E-BBDAB56B60CF}" destId="{C522D8FD-F15D-4E3A-B4E1-2F595673627F}" srcOrd="0" destOrd="0" presId="urn:microsoft.com/office/officeart/2005/8/layout/hProcess9"/>
    <dgm:cxn modelId="{17573BE7-5EDC-4307-8692-78B5B83BD8EE}" type="presOf" srcId="{0E6A1891-C85F-4BFB-8B5D-1C8750E288D7}" destId="{D8B8F9FF-9C9B-4C18-B3A2-AA19C6678CC7}" srcOrd="0" destOrd="0" presId="urn:microsoft.com/office/officeart/2005/8/layout/hProcess9"/>
    <dgm:cxn modelId="{E9B124AC-230A-47D8-9FAD-11F4C2DED651}" srcId="{F973907D-ED58-4E56-B60E-BBDAB56B60CF}" destId="{D88D8C46-DE73-489D-94B7-B53ADB610100}" srcOrd="3" destOrd="0" parTransId="{09189E1A-265F-4D4C-B47F-038F830E0271}" sibTransId="{88288D6E-0930-45C6-AF9E-3CC8CD9D193A}"/>
    <dgm:cxn modelId="{31B35C66-78CC-49C3-983D-3F974EDE0903}" type="presParOf" srcId="{C522D8FD-F15D-4E3A-B4E1-2F595673627F}" destId="{8D6C15FC-4F01-4DDB-86A3-1632BF2369F2}" srcOrd="0" destOrd="0" presId="urn:microsoft.com/office/officeart/2005/8/layout/hProcess9"/>
    <dgm:cxn modelId="{184F0E7E-95A4-437A-B2E5-34CAF3C80D58}" type="presParOf" srcId="{C522D8FD-F15D-4E3A-B4E1-2F595673627F}" destId="{D6999F32-278D-4887-B82F-2B15D157E7E5}" srcOrd="1" destOrd="0" presId="urn:microsoft.com/office/officeart/2005/8/layout/hProcess9"/>
    <dgm:cxn modelId="{0CAE7F08-7A81-4FB1-BC41-774A0A86A630}" type="presParOf" srcId="{D6999F32-278D-4887-B82F-2B15D157E7E5}" destId="{D8B8F9FF-9C9B-4C18-B3A2-AA19C6678CC7}" srcOrd="0" destOrd="0" presId="urn:microsoft.com/office/officeart/2005/8/layout/hProcess9"/>
    <dgm:cxn modelId="{BDB0C53B-E0AD-4812-80DB-07720F31F3B4}" type="presParOf" srcId="{D6999F32-278D-4887-B82F-2B15D157E7E5}" destId="{CE53C056-2611-4331-86DF-59789B10B0E9}" srcOrd="1" destOrd="0" presId="urn:microsoft.com/office/officeart/2005/8/layout/hProcess9"/>
    <dgm:cxn modelId="{7166585B-BE1B-481A-B913-6A66D00FBD7A}" type="presParOf" srcId="{D6999F32-278D-4887-B82F-2B15D157E7E5}" destId="{9BF787FF-A5EB-4789-9CC7-8B6914436BD4}" srcOrd="2" destOrd="0" presId="urn:microsoft.com/office/officeart/2005/8/layout/hProcess9"/>
    <dgm:cxn modelId="{370C14DC-4536-4C60-B0DD-977EFA18B89B}" type="presParOf" srcId="{D6999F32-278D-4887-B82F-2B15D157E7E5}" destId="{72008C41-113F-4BDC-BE00-102DE5CF499A}" srcOrd="3" destOrd="0" presId="urn:microsoft.com/office/officeart/2005/8/layout/hProcess9"/>
    <dgm:cxn modelId="{D71E54A4-C111-422F-A1CC-C23D5ACD858D}" type="presParOf" srcId="{D6999F32-278D-4887-B82F-2B15D157E7E5}" destId="{37577A95-0950-4D93-9699-0027B73227FD}" srcOrd="4" destOrd="0" presId="urn:microsoft.com/office/officeart/2005/8/layout/hProcess9"/>
    <dgm:cxn modelId="{31E16037-FC0B-4FB2-9781-E20272CEBBF7}" type="presParOf" srcId="{D6999F32-278D-4887-B82F-2B15D157E7E5}" destId="{AEEE15B1-C97E-4ABF-B1F4-0CC36FFCB249}" srcOrd="5" destOrd="0" presId="urn:microsoft.com/office/officeart/2005/8/layout/hProcess9"/>
    <dgm:cxn modelId="{D53D0A38-07EC-4492-AC7B-0DCE06A044C9}" type="presParOf" srcId="{D6999F32-278D-4887-B82F-2B15D157E7E5}" destId="{BA4E41B7-E7E4-4D9E-B374-495B0D45A30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89865E-2A28-4DA2-BEF9-60877B22FD84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64F3C9-9F69-4A03-B0A8-ABE02F280EB2}">
      <dgm:prSet custT="1"/>
      <dgm:spPr/>
      <dgm:t>
        <a:bodyPr/>
        <a:lstStyle/>
        <a:p>
          <a:pPr algn="l"/>
          <a:r>
            <a:rPr lang="en-US" sz="1600" b="1" dirty="0" smtClean="0">
              <a:solidFill>
                <a:srgbClr val="FF0000"/>
              </a:solidFill>
              <a:latin typeface="Arial Narrow" pitchFamily="34" charset="0"/>
            </a:rPr>
            <a:t>Hygiene Factors</a:t>
          </a:r>
          <a:br>
            <a:rPr lang="en-US" sz="1600" b="1" dirty="0" smtClean="0">
              <a:solidFill>
                <a:srgbClr val="FF0000"/>
              </a:solidFill>
              <a:latin typeface="Arial Narrow" pitchFamily="34" charset="0"/>
            </a:rPr>
          </a:br>
          <a:r>
            <a:rPr lang="en-US" sz="1600" b="1" dirty="0" smtClean="0">
              <a:solidFill>
                <a:srgbClr val="0070C0"/>
              </a:solidFill>
              <a:latin typeface="Arial Narrow" pitchFamily="34" charset="0"/>
            </a:rPr>
            <a:t/>
          </a:r>
          <a:br>
            <a:rPr lang="en-US" sz="1600" b="1" dirty="0" smtClean="0">
              <a:solidFill>
                <a:srgbClr val="0070C0"/>
              </a:solidFill>
              <a:latin typeface="Arial Narrow" pitchFamily="34" charset="0"/>
            </a:rPr>
          </a:br>
          <a: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Working condition</a:t>
          </a:r>
          <a:b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Salary</a:t>
          </a:r>
          <a:b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Personal life</a:t>
          </a:r>
          <a:b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Relationship at work</a:t>
          </a:r>
          <a:b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Security</a:t>
          </a:r>
          <a:b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Status</a:t>
          </a:r>
          <a:endParaRPr lang="en-US" sz="1600" dirty="0" smtClean="0">
            <a:solidFill>
              <a:schemeClr val="accent4">
                <a:lumMod val="10000"/>
              </a:schemeClr>
            </a:solidFill>
            <a:latin typeface="Comic Sans MS" pitchFamily="66" charset="0"/>
          </a:endParaRPr>
        </a:p>
      </dgm:t>
    </dgm:pt>
    <dgm:pt modelId="{D1C1EF1A-07B9-489C-B907-CA7807BC90A9}" type="parTrans" cxnId="{FE8CF7D9-23D3-4406-9C1A-E321B641D75B}">
      <dgm:prSet/>
      <dgm:spPr/>
      <dgm:t>
        <a:bodyPr/>
        <a:lstStyle/>
        <a:p>
          <a:endParaRPr lang="en-US"/>
        </a:p>
      </dgm:t>
    </dgm:pt>
    <dgm:pt modelId="{56539A51-B31C-4755-8EE0-DCB086B28B7E}" type="sibTrans" cxnId="{FE8CF7D9-23D3-4406-9C1A-E321B641D75B}">
      <dgm:prSet/>
      <dgm:spPr/>
      <dgm:t>
        <a:bodyPr/>
        <a:lstStyle/>
        <a:p>
          <a:endParaRPr lang="en-US"/>
        </a:p>
      </dgm:t>
    </dgm:pt>
    <dgm:pt modelId="{945AF885-D449-42A6-90D6-BD47D1311C7E}">
      <dgm:prSet custT="1"/>
      <dgm:spPr/>
      <dgm:t>
        <a:bodyPr/>
        <a:lstStyle/>
        <a:p>
          <a:pPr algn="l"/>
          <a:r>
            <a:rPr lang="en-US" sz="1600" b="1" dirty="0" smtClean="0">
              <a:solidFill>
                <a:srgbClr val="FF0000"/>
              </a:solidFill>
              <a:latin typeface="Arial Narrow" pitchFamily="34" charset="0"/>
            </a:rPr>
            <a:t>Motivation Factors</a:t>
          </a:r>
          <a:br>
            <a:rPr lang="en-US" sz="1600" b="1" dirty="0" smtClean="0">
              <a:solidFill>
                <a:srgbClr val="FF0000"/>
              </a:solidFill>
              <a:latin typeface="Arial Narrow" pitchFamily="34" charset="0"/>
            </a:rPr>
          </a:br>
          <a:r>
            <a:rPr lang="en-US" sz="1600" b="1" dirty="0" smtClean="0">
              <a:solidFill>
                <a:srgbClr val="0070C0"/>
              </a:solidFill>
              <a:latin typeface="Arial Narrow" pitchFamily="34" charset="0"/>
            </a:rPr>
            <a:t/>
          </a:r>
          <a:br>
            <a:rPr lang="en-US" sz="1600" b="1" dirty="0" smtClean="0">
              <a:solidFill>
                <a:srgbClr val="0070C0"/>
              </a:solidFill>
              <a:latin typeface="Arial Narrow" pitchFamily="34" charset="0"/>
            </a:rPr>
          </a:br>
          <a: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Responsibility</a:t>
          </a:r>
          <a:b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Self actualization</a:t>
          </a:r>
          <a:b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Professional growth</a:t>
          </a:r>
          <a:b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Recognition</a:t>
          </a:r>
          <a:endParaRPr lang="en-US" sz="1600" dirty="0">
            <a:solidFill>
              <a:schemeClr val="accent4">
                <a:lumMod val="10000"/>
              </a:schemeClr>
            </a:solidFill>
            <a:latin typeface="Comic Sans MS" pitchFamily="66" charset="0"/>
          </a:endParaRPr>
        </a:p>
      </dgm:t>
    </dgm:pt>
    <dgm:pt modelId="{A7B0D319-1CCD-4849-8F08-FF6959E0A91E}" type="parTrans" cxnId="{9313CDFB-225D-4F36-8154-E4DD221C13A6}">
      <dgm:prSet/>
      <dgm:spPr/>
      <dgm:t>
        <a:bodyPr/>
        <a:lstStyle/>
        <a:p>
          <a:endParaRPr lang="en-US"/>
        </a:p>
      </dgm:t>
    </dgm:pt>
    <dgm:pt modelId="{6BF1997B-66F3-43F1-95CA-8A12255DBBEC}" type="sibTrans" cxnId="{9313CDFB-225D-4F36-8154-E4DD221C13A6}">
      <dgm:prSet/>
      <dgm:spPr/>
      <dgm:t>
        <a:bodyPr/>
        <a:lstStyle/>
        <a:p>
          <a:endParaRPr lang="en-US"/>
        </a:p>
      </dgm:t>
    </dgm:pt>
    <dgm:pt modelId="{68D4EE67-775C-4876-9E01-F6FD4ED7359D}" type="pres">
      <dgm:prSet presAssocID="{1889865E-2A28-4DA2-BEF9-60877B22FD8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255E36-843C-47B4-A769-11BD7FCA9D49}" type="pres">
      <dgm:prSet presAssocID="{1889865E-2A28-4DA2-BEF9-60877B22FD84}" presName="divider" presStyleLbl="fgShp" presStyleIdx="0" presStyleCnt="1" custAng="21485536" custScaleY="93930"/>
      <dgm:spPr>
        <a:solidFill>
          <a:srgbClr val="66CCFF"/>
        </a:solidFill>
      </dgm:spPr>
    </dgm:pt>
    <dgm:pt modelId="{1CF335AB-AA0E-4251-8EA7-BF5DE295950C}" type="pres">
      <dgm:prSet presAssocID="{F464F3C9-9F69-4A03-B0A8-ABE02F280EB2}" presName="downArrow" presStyleLbl="node1" presStyleIdx="0" presStyleCnt="2" custLinFactNeighborX="12434" custLinFactNeighborY="-2010"/>
      <dgm:spPr>
        <a:solidFill>
          <a:srgbClr val="3366FF"/>
        </a:solidFill>
      </dgm:spPr>
    </dgm:pt>
    <dgm:pt modelId="{346FDB03-F8E3-40A8-9674-5A6558304A2A}" type="pres">
      <dgm:prSet presAssocID="{F464F3C9-9F69-4A03-B0A8-ABE02F280EB2}" presName="downArrowText" presStyleLbl="revTx" presStyleIdx="0" presStyleCnt="2" custScaleX="95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875EEE-3AFE-4689-A4D3-3ABE6FF9BCDF}" type="pres">
      <dgm:prSet presAssocID="{945AF885-D449-42A6-90D6-BD47D1311C7E}" presName="upArrow" presStyleLbl="node1" presStyleIdx="1" presStyleCnt="2" custLinFactNeighborX="-28421" custLinFactNeighborY="-1136"/>
      <dgm:spPr>
        <a:solidFill>
          <a:srgbClr val="3366FF"/>
        </a:solidFill>
      </dgm:spPr>
      <dgm:t>
        <a:bodyPr/>
        <a:lstStyle/>
        <a:p>
          <a:endParaRPr lang="en-US"/>
        </a:p>
      </dgm:t>
    </dgm:pt>
    <dgm:pt modelId="{FBC67E27-5946-4F04-9857-2C5F2F50DF71}" type="pres">
      <dgm:prSet presAssocID="{945AF885-D449-42A6-90D6-BD47D1311C7E}" presName="upArrowText" presStyleLbl="revTx" presStyleIdx="1" presStyleCnt="2" custScaleX="88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57EB7-E354-4E9F-8C7C-A221192A3CCF}" type="presOf" srcId="{F464F3C9-9F69-4A03-B0A8-ABE02F280EB2}" destId="{346FDB03-F8E3-40A8-9674-5A6558304A2A}" srcOrd="0" destOrd="0" presId="urn:microsoft.com/office/officeart/2005/8/layout/arrow3"/>
    <dgm:cxn modelId="{7A386A97-C0FB-482D-8DF7-BFD1F2099C65}" type="presOf" srcId="{945AF885-D449-42A6-90D6-BD47D1311C7E}" destId="{FBC67E27-5946-4F04-9857-2C5F2F50DF71}" srcOrd="0" destOrd="0" presId="urn:microsoft.com/office/officeart/2005/8/layout/arrow3"/>
    <dgm:cxn modelId="{FE8CF7D9-23D3-4406-9C1A-E321B641D75B}" srcId="{1889865E-2A28-4DA2-BEF9-60877B22FD84}" destId="{F464F3C9-9F69-4A03-B0A8-ABE02F280EB2}" srcOrd="0" destOrd="0" parTransId="{D1C1EF1A-07B9-489C-B907-CA7807BC90A9}" sibTransId="{56539A51-B31C-4755-8EE0-DCB086B28B7E}"/>
    <dgm:cxn modelId="{9313CDFB-225D-4F36-8154-E4DD221C13A6}" srcId="{1889865E-2A28-4DA2-BEF9-60877B22FD84}" destId="{945AF885-D449-42A6-90D6-BD47D1311C7E}" srcOrd="1" destOrd="0" parTransId="{A7B0D319-1CCD-4849-8F08-FF6959E0A91E}" sibTransId="{6BF1997B-66F3-43F1-95CA-8A12255DBBEC}"/>
    <dgm:cxn modelId="{93F25186-67AA-4116-AA16-FBB2BEA469FB}" type="presOf" srcId="{1889865E-2A28-4DA2-BEF9-60877B22FD84}" destId="{68D4EE67-775C-4876-9E01-F6FD4ED7359D}" srcOrd="0" destOrd="0" presId="urn:microsoft.com/office/officeart/2005/8/layout/arrow3"/>
    <dgm:cxn modelId="{78A5E12A-B322-445A-A392-973D98A29B40}" type="presParOf" srcId="{68D4EE67-775C-4876-9E01-F6FD4ED7359D}" destId="{7B255E36-843C-47B4-A769-11BD7FCA9D49}" srcOrd="0" destOrd="0" presId="urn:microsoft.com/office/officeart/2005/8/layout/arrow3"/>
    <dgm:cxn modelId="{C4A98143-BD5C-4182-A744-5440CF93C85F}" type="presParOf" srcId="{68D4EE67-775C-4876-9E01-F6FD4ED7359D}" destId="{1CF335AB-AA0E-4251-8EA7-BF5DE295950C}" srcOrd="1" destOrd="0" presId="urn:microsoft.com/office/officeart/2005/8/layout/arrow3"/>
    <dgm:cxn modelId="{01D6BB31-9CC7-4C28-8EAC-799DB2181677}" type="presParOf" srcId="{68D4EE67-775C-4876-9E01-F6FD4ED7359D}" destId="{346FDB03-F8E3-40A8-9674-5A6558304A2A}" srcOrd="2" destOrd="0" presId="urn:microsoft.com/office/officeart/2005/8/layout/arrow3"/>
    <dgm:cxn modelId="{749DFD60-1F2D-4759-9CD0-98F6C032DFB1}" type="presParOf" srcId="{68D4EE67-775C-4876-9E01-F6FD4ED7359D}" destId="{95875EEE-3AFE-4689-A4D3-3ABE6FF9BCDF}" srcOrd="3" destOrd="0" presId="urn:microsoft.com/office/officeart/2005/8/layout/arrow3"/>
    <dgm:cxn modelId="{4FA0F681-4317-4DD3-B00D-59F0C040B328}" type="presParOf" srcId="{68D4EE67-775C-4876-9E01-F6FD4ED7359D}" destId="{FBC67E27-5946-4F04-9857-2C5F2F50DF71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B725A5-AC5E-4D22-A54B-30CAC5A32EAD}" type="doc">
      <dgm:prSet loTypeId="urn:microsoft.com/office/officeart/2005/8/layout/matrix1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1C2001C-055A-4661-ABBF-A139760F3A69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  <a:ea typeface="+mn-ea"/>
            </a:rPr>
            <a:t>Forcing</a:t>
          </a:r>
          <a:br>
            <a:rPr lang="en-US" sz="1600" b="1" dirty="0" smtClean="0">
              <a:latin typeface="Arial Narrow" pitchFamily="34" charset="0"/>
              <a:ea typeface="+mn-ea"/>
            </a:rPr>
          </a:br>
          <a:r>
            <a:rPr lang="en-US" sz="1600" b="1" dirty="0" smtClean="0">
              <a:latin typeface="Arial Narrow" pitchFamily="34" charset="0"/>
              <a:ea typeface="+mn-ea"/>
            </a:rPr>
            <a:t/>
          </a:r>
          <a:br>
            <a:rPr lang="en-US" sz="1600" b="1" dirty="0" smtClean="0">
              <a:latin typeface="Arial Narrow" pitchFamily="34" charset="0"/>
              <a:ea typeface="+mn-ea"/>
            </a:rPr>
          </a:br>
          <a:r>
            <a:rPr lang="en-US" sz="1600" dirty="0" smtClean="0">
              <a:latin typeface="Arial Narrow" pitchFamily="34" charset="0"/>
              <a:ea typeface="+mn-ea"/>
            </a:rPr>
            <a:t>Pushing one’s viewpoint at the expense of others; Offers only win-lose solutions.</a:t>
          </a:r>
          <a:endParaRPr lang="en-US" sz="1600" dirty="0"/>
        </a:p>
      </dgm:t>
    </dgm:pt>
    <dgm:pt modelId="{0E42957D-9AFC-4300-95CF-BB0300AE6EF4}" type="parTrans" cxnId="{3FD084B7-C91D-4214-9123-23695F1A6EEA}">
      <dgm:prSet/>
      <dgm:spPr/>
      <dgm:t>
        <a:bodyPr/>
        <a:lstStyle/>
        <a:p>
          <a:endParaRPr lang="en-US"/>
        </a:p>
      </dgm:t>
    </dgm:pt>
    <dgm:pt modelId="{2235FF86-310D-4989-A245-D1084DBC70E6}" type="sibTrans" cxnId="{3FD084B7-C91D-4214-9123-23695F1A6EEA}">
      <dgm:prSet/>
      <dgm:spPr/>
      <dgm:t>
        <a:bodyPr/>
        <a:lstStyle/>
        <a:p>
          <a:endParaRPr lang="en-US"/>
        </a:p>
      </dgm:t>
    </dgm:pt>
    <dgm:pt modelId="{CAB88F9C-97C9-421D-97F9-980658A2F3DF}">
      <dgm:prSet custT="1"/>
      <dgm:spPr>
        <a:solidFill>
          <a:srgbClr val="FFFF00"/>
        </a:solidFill>
      </dgm:spPr>
      <dgm:t>
        <a:bodyPr/>
        <a:lstStyle/>
        <a:p>
          <a:r>
            <a:rPr lang="en-US" sz="1600" b="1" dirty="0" smtClean="0">
              <a:latin typeface="Arial Narrow" pitchFamily="34" charset="0"/>
              <a:ea typeface="+mn-ea"/>
            </a:rPr>
            <a:t>Compromising </a:t>
          </a:r>
          <a:br>
            <a:rPr lang="en-US" sz="1600" b="1" dirty="0" smtClean="0">
              <a:latin typeface="Arial Narrow" pitchFamily="34" charset="0"/>
              <a:ea typeface="+mn-ea"/>
            </a:rPr>
          </a:br>
          <a:r>
            <a:rPr lang="en-US" sz="1600" b="1" dirty="0" smtClean="0">
              <a:latin typeface="Arial Narrow" pitchFamily="34" charset="0"/>
              <a:ea typeface="+mn-ea"/>
            </a:rPr>
            <a:t/>
          </a:r>
          <a:br>
            <a:rPr lang="en-US" sz="1600" b="1" dirty="0" smtClean="0">
              <a:latin typeface="Arial Narrow" pitchFamily="34" charset="0"/>
              <a:ea typeface="+mn-ea"/>
            </a:rPr>
          </a:br>
          <a:r>
            <a:rPr lang="en-US" sz="1600" dirty="0" smtClean="0">
              <a:latin typeface="Arial Narrow" pitchFamily="34" charset="0"/>
              <a:ea typeface="+mn-ea"/>
            </a:rPr>
            <a:t>Searching for solution that bring some degree of satisfaction to all parties.</a:t>
          </a:r>
          <a:endParaRPr lang="en-US" sz="1600" dirty="0"/>
        </a:p>
      </dgm:t>
    </dgm:pt>
    <dgm:pt modelId="{F3614536-14EC-476C-9601-00D9A7CF05DF}" type="parTrans" cxnId="{BBF512FA-0840-450F-9158-120917F8B1BE}">
      <dgm:prSet/>
      <dgm:spPr/>
      <dgm:t>
        <a:bodyPr/>
        <a:lstStyle/>
        <a:p>
          <a:endParaRPr lang="en-US"/>
        </a:p>
      </dgm:t>
    </dgm:pt>
    <dgm:pt modelId="{6358B593-6FD3-4854-86BA-FDAA1A68F657}" type="sibTrans" cxnId="{BBF512FA-0840-450F-9158-120917F8B1BE}">
      <dgm:prSet/>
      <dgm:spPr/>
      <dgm:t>
        <a:bodyPr/>
        <a:lstStyle/>
        <a:p>
          <a:endParaRPr lang="en-US"/>
        </a:p>
      </dgm:t>
    </dgm:pt>
    <dgm:pt modelId="{35C6AEB4-DCAF-4F8F-BAF8-C7B1090EBA33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  <a:ea typeface="+mn-ea"/>
            </a:rPr>
            <a:t>Collaborating</a:t>
          </a:r>
          <a:br>
            <a:rPr lang="en-US" sz="1600" b="1" dirty="0" smtClean="0">
              <a:latin typeface="Arial Narrow" pitchFamily="34" charset="0"/>
              <a:ea typeface="+mn-ea"/>
            </a:rPr>
          </a:br>
          <a:r>
            <a:rPr lang="en-US" sz="1600" b="1" dirty="0" smtClean="0">
              <a:latin typeface="Arial Narrow" pitchFamily="34" charset="0"/>
              <a:ea typeface="+mn-ea"/>
            </a:rPr>
            <a:t/>
          </a:r>
          <a:br>
            <a:rPr lang="en-US" sz="1600" b="1" dirty="0" smtClean="0">
              <a:latin typeface="Arial Narrow" pitchFamily="34" charset="0"/>
              <a:ea typeface="+mn-ea"/>
            </a:rPr>
          </a:br>
          <a:r>
            <a:rPr lang="en-US" sz="1600" dirty="0" smtClean="0">
              <a:latin typeface="Arial Narrow" pitchFamily="34" charset="0"/>
              <a:ea typeface="+mn-ea"/>
            </a:rPr>
            <a:t>Incorporating multiple viewpoints and insights from differing perspectives; Leads to consensus and commitment.</a:t>
          </a:r>
          <a:endParaRPr lang="en-US" sz="1600" dirty="0"/>
        </a:p>
      </dgm:t>
    </dgm:pt>
    <dgm:pt modelId="{5155D9B2-7526-4032-996C-6D276E756062}" type="parTrans" cxnId="{95F5D04C-1712-4247-A8B4-E6A1AAA7B9E8}">
      <dgm:prSet/>
      <dgm:spPr/>
      <dgm:t>
        <a:bodyPr/>
        <a:lstStyle/>
        <a:p>
          <a:endParaRPr lang="en-US"/>
        </a:p>
      </dgm:t>
    </dgm:pt>
    <dgm:pt modelId="{88831897-07F5-4957-A0D6-FBC716D1A607}" type="sibTrans" cxnId="{95F5D04C-1712-4247-A8B4-E6A1AAA7B9E8}">
      <dgm:prSet/>
      <dgm:spPr/>
      <dgm:t>
        <a:bodyPr/>
        <a:lstStyle/>
        <a:p>
          <a:endParaRPr lang="en-US"/>
        </a:p>
      </dgm:t>
    </dgm:pt>
    <dgm:pt modelId="{7D13189E-236A-43FB-856E-74BA600BDCD9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  <a:ea typeface="+mn-ea"/>
            </a:rPr>
            <a:t>Smoothing/Accommodating</a:t>
          </a:r>
          <a:br>
            <a:rPr lang="en-US" sz="1600" b="1" dirty="0" smtClean="0">
              <a:latin typeface="Arial Narrow" pitchFamily="34" charset="0"/>
              <a:ea typeface="+mn-ea"/>
            </a:rPr>
          </a:br>
          <a:r>
            <a:rPr lang="en-US" sz="1600" b="1" dirty="0" smtClean="0">
              <a:latin typeface="Arial Narrow" pitchFamily="34" charset="0"/>
              <a:ea typeface="+mn-ea"/>
            </a:rPr>
            <a:t/>
          </a:r>
          <a:br>
            <a:rPr lang="en-US" sz="1600" b="1" dirty="0" smtClean="0">
              <a:latin typeface="Arial Narrow" pitchFamily="34" charset="0"/>
              <a:ea typeface="+mn-ea"/>
            </a:rPr>
          </a:br>
          <a:r>
            <a:rPr lang="en-US" sz="1600" dirty="0" smtClean="0">
              <a:latin typeface="Arial Narrow" pitchFamily="34" charset="0"/>
              <a:ea typeface="+mn-ea"/>
            </a:rPr>
            <a:t>Emphasizing areas of agreement rather than areas of difference.</a:t>
          </a:r>
          <a:endParaRPr lang="en-US" sz="1600" dirty="0"/>
        </a:p>
      </dgm:t>
    </dgm:pt>
    <dgm:pt modelId="{88A7BD07-BFA5-4B5A-9A88-46E2426CDD95}" type="parTrans" cxnId="{C2A9E934-99A1-4E7A-9D0F-31ED331D2A35}">
      <dgm:prSet/>
      <dgm:spPr/>
      <dgm:t>
        <a:bodyPr/>
        <a:lstStyle/>
        <a:p>
          <a:endParaRPr lang="en-US"/>
        </a:p>
      </dgm:t>
    </dgm:pt>
    <dgm:pt modelId="{097EF99C-DA09-4556-B71E-A2AF7A5204D7}" type="sibTrans" cxnId="{C2A9E934-99A1-4E7A-9D0F-31ED331D2A35}">
      <dgm:prSet/>
      <dgm:spPr/>
      <dgm:t>
        <a:bodyPr/>
        <a:lstStyle/>
        <a:p>
          <a:endParaRPr lang="en-US"/>
        </a:p>
      </dgm:t>
    </dgm:pt>
    <dgm:pt modelId="{4A48DE08-CD50-46E2-B950-8E6CD626A182}">
      <dgm:prSet phldrT="[Text]" custT="1"/>
      <dgm:spPr/>
      <dgm:t>
        <a:bodyPr/>
        <a:lstStyle/>
        <a:p>
          <a:r>
            <a:rPr lang="en-US" sz="1600" b="1" dirty="0" smtClean="0">
              <a:latin typeface="Arial Narrow" pitchFamily="34" charset="0"/>
              <a:ea typeface="+mn-ea"/>
            </a:rPr>
            <a:t>Withdrawing/Avoiding</a:t>
          </a:r>
          <a:br>
            <a:rPr lang="en-US" sz="1600" b="1" dirty="0" smtClean="0">
              <a:latin typeface="Arial Narrow" pitchFamily="34" charset="0"/>
              <a:ea typeface="+mn-ea"/>
            </a:rPr>
          </a:br>
          <a:r>
            <a:rPr lang="en-US" sz="1600" b="1" dirty="0" smtClean="0">
              <a:latin typeface="Arial Narrow" pitchFamily="34" charset="0"/>
              <a:ea typeface="+mn-ea"/>
            </a:rPr>
            <a:t/>
          </a:r>
          <a:br>
            <a:rPr lang="en-US" sz="1600" b="1" dirty="0" smtClean="0">
              <a:latin typeface="Arial Narrow" pitchFamily="34" charset="0"/>
              <a:ea typeface="+mn-ea"/>
            </a:rPr>
          </a:br>
          <a:r>
            <a:rPr lang="en-US" sz="1600" dirty="0" smtClean="0">
              <a:latin typeface="Arial Narrow" pitchFamily="34" charset="0"/>
              <a:ea typeface="+mn-ea"/>
            </a:rPr>
            <a:t>Retreating from an actual or potential conflict situation.</a:t>
          </a:r>
          <a:endParaRPr lang="en-US" sz="1600" dirty="0"/>
        </a:p>
      </dgm:t>
    </dgm:pt>
    <dgm:pt modelId="{F527C258-6B7C-48D1-ADAF-358B48F52CFB}" type="parTrans" cxnId="{42F50996-CBEA-4A4C-8B80-F971C51E489A}">
      <dgm:prSet/>
      <dgm:spPr/>
      <dgm:t>
        <a:bodyPr/>
        <a:lstStyle/>
        <a:p>
          <a:endParaRPr lang="en-US"/>
        </a:p>
      </dgm:t>
    </dgm:pt>
    <dgm:pt modelId="{658B0FD9-17BB-46D2-B49E-301A69EE24AC}" type="sibTrans" cxnId="{42F50996-CBEA-4A4C-8B80-F971C51E489A}">
      <dgm:prSet/>
      <dgm:spPr/>
      <dgm:t>
        <a:bodyPr/>
        <a:lstStyle/>
        <a:p>
          <a:endParaRPr lang="en-US"/>
        </a:p>
      </dgm:t>
    </dgm:pt>
    <dgm:pt modelId="{370E2A6D-6F31-421C-B6B2-36B0D4B18A09}" type="pres">
      <dgm:prSet presAssocID="{6BB725A5-AC5E-4D22-A54B-30CAC5A32EA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F8791C-5B6B-4CC0-9110-983AE0621F17}" type="pres">
      <dgm:prSet presAssocID="{6BB725A5-AC5E-4D22-A54B-30CAC5A32EAD}" presName="matrix" presStyleCnt="0"/>
      <dgm:spPr/>
      <dgm:t>
        <a:bodyPr/>
        <a:lstStyle/>
        <a:p>
          <a:endParaRPr lang="id-ID"/>
        </a:p>
      </dgm:t>
    </dgm:pt>
    <dgm:pt modelId="{6E36BE28-1982-486C-8C00-96E9CDC596A5}" type="pres">
      <dgm:prSet presAssocID="{6BB725A5-AC5E-4D22-A54B-30CAC5A32EAD}" presName="tile1" presStyleLbl="node1" presStyleIdx="0" presStyleCnt="4"/>
      <dgm:spPr/>
      <dgm:t>
        <a:bodyPr/>
        <a:lstStyle/>
        <a:p>
          <a:endParaRPr lang="en-US"/>
        </a:p>
      </dgm:t>
    </dgm:pt>
    <dgm:pt modelId="{E4D273A9-DF6D-4FC6-B850-76D651F89277}" type="pres">
      <dgm:prSet presAssocID="{6BB725A5-AC5E-4D22-A54B-30CAC5A32E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53C18-21AF-4BD7-A4EA-A2359D892433}" type="pres">
      <dgm:prSet presAssocID="{6BB725A5-AC5E-4D22-A54B-30CAC5A32EAD}" presName="tile2" presStyleLbl="node1" presStyleIdx="1" presStyleCnt="4"/>
      <dgm:spPr/>
      <dgm:t>
        <a:bodyPr/>
        <a:lstStyle/>
        <a:p>
          <a:endParaRPr lang="en-US"/>
        </a:p>
      </dgm:t>
    </dgm:pt>
    <dgm:pt modelId="{1661CBBB-66F4-49C2-94DD-3DFAEC4CCD9E}" type="pres">
      <dgm:prSet presAssocID="{6BB725A5-AC5E-4D22-A54B-30CAC5A32E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2A1EF-EB01-4D01-B3BA-222C356B7028}" type="pres">
      <dgm:prSet presAssocID="{6BB725A5-AC5E-4D22-A54B-30CAC5A32EAD}" presName="tile3" presStyleLbl="node1" presStyleIdx="2" presStyleCnt="4"/>
      <dgm:spPr/>
      <dgm:t>
        <a:bodyPr/>
        <a:lstStyle/>
        <a:p>
          <a:endParaRPr lang="en-US"/>
        </a:p>
      </dgm:t>
    </dgm:pt>
    <dgm:pt modelId="{CCCE4937-A347-42AA-B19D-DAFB8421469D}" type="pres">
      <dgm:prSet presAssocID="{6BB725A5-AC5E-4D22-A54B-30CAC5A32E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86910A-168B-42D3-8063-B80D22A49DFA}" type="pres">
      <dgm:prSet presAssocID="{6BB725A5-AC5E-4D22-A54B-30CAC5A32EAD}" presName="tile4" presStyleLbl="node1" presStyleIdx="3" presStyleCnt="4" custLinFactNeighborX="3896"/>
      <dgm:spPr/>
      <dgm:t>
        <a:bodyPr/>
        <a:lstStyle/>
        <a:p>
          <a:endParaRPr lang="en-US"/>
        </a:p>
      </dgm:t>
    </dgm:pt>
    <dgm:pt modelId="{A642C437-0183-438C-8E90-6EB4C65645D6}" type="pres">
      <dgm:prSet presAssocID="{6BB725A5-AC5E-4D22-A54B-30CAC5A32E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B909A-BF3A-4672-94BA-1845CD84A730}" type="pres">
      <dgm:prSet presAssocID="{6BB725A5-AC5E-4D22-A54B-30CAC5A32EAD}" presName="centerTile" presStyleLbl="fgShp" presStyleIdx="0" presStyleCnt="1" custScaleX="164179" custScaleY="13333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2F50996-CBEA-4A4C-8B80-F971C51E489A}" srcId="{CAB88F9C-97C9-421D-97F9-980658A2F3DF}" destId="{4A48DE08-CD50-46E2-B950-8E6CD626A182}" srcOrd="2" destOrd="0" parTransId="{F527C258-6B7C-48D1-ADAF-358B48F52CFB}" sibTransId="{658B0FD9-17BB-46D2-B49E-301A69EE24AC}"/>
    <dgm:cxn modelId="{D33DCC70-D703-404E-81D5-ED995ADC115B}" type="presOf" srcId="{35C6AEB4-DCAF-4F8F-BAF8-C7B1090EBA33}" destId="{7BA53C18-21AF-4BD7-A4EA-A2359D892433}" srcOrd="0" destOrd="0" presId="urn:microsoft.com/office/officeart/2005/8/layout/matrix1"/>
    <dgm:cxn modelId="{95F5D04C-1712-4247-A8B4-E6A1AAA7B9E8}" srcId="{CAB88F9C-97C9-421D-97F9-980658A2F3DF}" destId="{35C6AEB4-DCAF-4F8F-BAF8-C7B1090EBA33}" srcOrd="1" destOrd="0" parTransId="{5155D9B2-7526-4032-996C-6D276E756062}" sibTransId="{88831897-07F5-4957-A0D6-FBC716D1A607}"/>
    <dgm:cxn modelId="{BC81645D-726D-4596-94AD-91157A1A1C9D}" type="presOf" srcId="{4A48DE08-CD50-46E2-B950-8E6CD626A182}" destId="{CCCE4937-A347-42AA-B19D-DAFB8421469D}" srcOrd="1" destOrd="0" presId="urn:microsoft.com/office/officeart/2005/8/layout/matrix1"/>
    <dgm:cxn modelId="{3692CB39-4D19-4417-BF62-354B22B8B262}" type="presOf" srcId="{4A48DE08-CD50-46E2-B950-8E6CD626A182}" destId="{FD82A1EF-EB01-4D01-B3BA-222C356B7028}" srcOrd="0" destOrd="0" presId="urn:microsoft.com/office/officeart/2005/8/layout/matrix1"/>
    <dgm:cxn modelId="{3FD084B7-C91D-4214-9123-23695F1A6EEA}" srcId="{CAB88F9C-97C9-421D-97F9-980658A2F3DF}" destId="{E1C2001C-055A-4661-ABBF-A139760F3A69}" srcOrd="0" destOrd="0" parTransId="{0E42957D-9AFC-4300-95CF-BB0300AE6EF4}" sibTransId="{2235FF86-310D-4989-A245-D1084DBC70E6}"/>
    <dgm:cxn modelId="{C2A9E934-99A1-4E7A-9D0F-31ED331D2A35}" srcId="{CAB88F9C-97C9-421D-97F9-980658A2F3DF}" destId="{7D13189E-236A-43FB-856E-74BA600BDCD9}" srcOrd="3" destOrd="0" parTransId="{88A7BD07-BFA5-4B5A-9A88-46E2426CDD95}" sibTransId="{097EF99C-DA09-4556-B71E-A2AF7A5204D7}"/>
    <dgm:cxn modelId="{F0762FAD-7D8F-47AE-A3E9-51C74665794C}" type="presOf" srcId="{6BB725A5-AC5E-4D22-A54B-30CAC5A32EAD}" destId="{370E2A6D-6F31-421C-B6B2-36B0D4B18A09}" srcOrd="0" destOrd="0" presId="urn:microsoft.com/office/officeart/2005/8/layout/matrix1"/>
    <dgm:cxn modelId="{BBF512FA-0840-450F-9158-120917F8B1BE}" srcId="{6BB725A5-AC5E-4D22-A54B-30CAC5A32EAD}" destId="{CAB88F9C-97C9-421D-97F9-980658A2F3DF}" srcOrd="0" destOrd="0" parTransId="{F3614536-14EC-476C-9601-00D9A7CF05DF}" sibTransId="{6358B593-6FD3-4854-86BA-FDAA1A68F657}"/>
    <dgm:cxn modelId="{EA708D83-DEDD-461F-94BC-62F5DA6DE898}" type="presOf" srcId="{E1C2001C-055A-4661-ABBF-A139760F3A69}" destId="{E4D273A9-DF6D-4FC6-B850-76D651F89277}" srcOrd="1" destOrd="0" presId="urn:microsoft.com/office/officeart/2005/8/layout/matrix1"/>
    <dgm:cxn modelId="{59F3FF9C-D1C0-4A70-994B-5C343C0881CD}" type="presOf" srcId="{7D13189E-236A-43FB-856E-74BA600BDCD9}" destId="{3D86910A-168B-42D3-8063-B80D22A49DFA}" srcOrd="0" destOrd="0" presId="urn:microsoft.com/office/officeart/2005/8/layout/matrix1"/>
    <dgm:cxn modelId="{496A8AF1-DDCF-4557-AE4A-AF2FCA0D4E7A}" type="presOf" srcId="{7D13189E-236A-43FB-856E-74BA600BDCD9}" destId="{A642C437-0183-438C-8E90-6EB4C65645D6}" srcOrd="1" destOrd="0" presId="urn:microsoft.com/office/officeart/2005/8/layout/matrix1"/>
    <dgm:cxn modelId="{873EDDD4-2AFB-4A90-9AF5-E6476FFE74BA}" type="presOf" srcId="{E1C2001C-055A-4661-ABBF-A139760F3A69}" destId="{6E36BE28-1982-486C-8C00-96E9CDC596A5}" srcOrd="0" destOrd="0" presId="urn:microsoft.com/office/officeart/2005/8/layout/matrix1"/>
    <dgm:cxn modelId="{920FDA32-F83F-460A-B9D9-62732DA3B3C8}" type="presOf" srcId="{CAB88F9C-97C9-421D-97F9-980658A2F3DF}" destId="{3FCB909A-BF3A-4672-94BA-1845CD84A730}" srcOrd="0" destOrd="0" presId="urn:microsoft.com/office/officeart/2005/8/layout/matrix1"/>
    <dgm:cxn modelId="{C8FAF817-1308-4B23-A3F0-84CAC3B7C24D}" type="presOf" srcId="{35C6AEB4-DCAF-4F8F-BAF8-C7B1090EBA33}" destId="{1661CBBB-66F4-49C2-94DD-3DFAEC4CCD9E}" srcOrd="1" destOrd="0" presId="urn:microsoft.com/office/officeart/2005/8/layout/matrix1"/>
    <dgm:cxn modelId="{50A4D6AE-0C06-4C26-9B6C-5308A7F8BDE1}" type="presParOf" srcId="{370E2A6D-6F31-421C-B6B2-36B0D4B18A09}" destId="{35F8791C-5B6B-4CC0-9110-983AE0621F17}" srcOrd="0" destOrd="0" presId="urn:microsoft.com/office/officeart/2005/8/layout/matrix1"/>
    <dgm:cxn modelId="{EF229B2B-2100-4A9C-8EEB-1B224EB4B549}" type="presParOf" srcId="{35F8791C-5B6B-4CC0-9110-983AE0621F17}" destId="{6E36BE28-1982-486C-8C00-96E9CDC596A5}" srcOrd="0" destOrd="0" presId="urn:microsoft.com/office/officeart/2005/8/layout/matrix1"/>
    <dgm:cxn modelId="{24DD6B5B-7C93-4C44-BAF1-CBF5EDE3EA9D}" type="presParOf" srcId="{35F8791C-5B6B-4CC0-9110-983AE0621F17}" destId="{E4D273A9-DF6D-4FC6-B850-76D651F89277}" srcOrd="1" destOrd="0" presId="urn:microsoft.com/office/officeart/2005/8/layout/matrix1"/>
    <dgm:cxn modelId="{EE668E15-D061-4CC1-AA90-B53819A8FED8}" type="presParOf" srcId="{35F8791C-5B6B-4CC0-9110-983AE0621F17}" destId="{7BA53C18-21AF-4BD7-A4EA-A2359D892433}" srcOrd="2" destOrd="0" presId="urn:microsoft.com/office/officeart/2005/8/layout/matrix1"/>
    <dgm:cxn modelId="{56477362-D02B-473D-B332-EAF354F918D9}" type="presParOf" srcId="{35F8791C-5B6B-4CC0-9110-983AE0621F17}" destId="{1661CBBB-66F4-49C2-94DD-3DFAEC4CCD9E}" srcOrd="3" destOrd="0" presId="urn:microsoft.com/office/officeart/2005/8/layout/matrix1"/>
    <dgm:cxn modelId="{CE4E04CE-399F-444F-9860-F05F5060277D}" type="presParOf" srcId="{35F8791C-5B6B-4CC0-9110-983AE0621F17}" destId="{FD82A1EF-EB01-4D01-B3BA-222C356B7028}" srcOrd="4" destOrd="0" presId="urn:microsoft.com/office/officeart/2005/8/layout/matrix1"/>
    <dgm:cxn modelId="{3C1D6530-FAA9-4865-9651-414F1AFC8418}" type="presParOf" srcId="{35F8791C-5B6B-4CC0-9110-983AE0621F17}" destId="{CCCE4937-A347-42AA-B19D-DAFB8421469D}" srcOrd="5" destOrd="0" presId="urn:microsoft.com/office/officeart/2005/8/layout/matrix1"/>
    <dgm:cxn modelId="{12B4F97D-78DB-40BA-B429-FFF0A3407DFA}" type="presParOf" srcId="{35F8791C-5B6B-4CC0-9110-983AE0621F17}" destId="{3D86910A-168B-42D3-8063-B80D22A49DFA}" srcOrd="6" destOrd="0" presId="urn:microsoft.com/office/officeart/2005/8/layout/matrix1"/>
    <dgm:cxn modelId="{863D1F44-9035-4B80-92A0-B93F63533739}" type="presParOf" srcId="{35F8791C-5B6B-4CC0-9110-983AE0621F17}" destId="{A642C437-0183-438C-8E90-6EB4C65645D6}" srcOrd="7" destOrd="0" presId="urn:microsoft.com/office/officeart/2005/8/layout/matrix1"/>
    <dgm:cxn modelId="{689A60D1-5B9D-4A56-9B0D-02C15629386D}" type="presParOf" srcId="{370E2A6D-6F31-421C-B6B2-36B0D4B18A09}" destId="{3FCB909A-BF3A-4672-94BA-1845CD84A730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6C15FC-4F01-4DDB-86A3-1632BF2369F2}">
      <dsp:nvSpPr>
        <dsp:cNvPr id="0" name=""/>
        <dsp:cNvSpPr/>
      </dsp:nvSpPr>
      <dsp:spPr>
        <a:xfrm>
          <a:off x="620913" y="0"/>
          <a:ext cx="7037015" cy="388143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8F9FF-9C9B-4C18-B3A2-AA19C6678CC7}">
      <dsp:nvSpPr>
        <dsp:cNvPr id="0" name=""/>
        <dsp:cNvSpPr/>
      </dsp:nvSpPr>
      <dsp:spPr>
        <a:xfrm>
          <a:off x="842" y="1164431"/>
          <a:ext cx="1984550" cy="1552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Needs fulfilled</a:t>
          </a:r>
          <a:endParaRPr lang="id-ID" sz="2200" kern="1200" dirty="0"/>
        </a:p>
      </dsp:txBody>
      <dsp:txXfrm>
        <a:off x="842" y="1164431"/>
        <a:ext cx="1984550" cy="1552574"/>
      </dsp:txXfrm>
    </dsp:sp>
    <dsp:sp modelId="{9BF787FF-A5EB-4789-9CC7-8B6914436BD4}">
      <dsp:nvSpPr>
        <dsp:cNvPr id="0" name=""/>
        <dsp:cNvSpPr/>
      </dsp:nvSpPr>
      <dsp:spPr>
        <a:xfrm>
          <a:off x="2098378" y="1164431"/>
          <a:ext cx="1984550" cy="15525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High motivation</a:t>
          </a:r>
          <a:endParaRPr lang="id-ID" sz="2200" kern="1200" dirty="0"/>
        </a:p>
      </dsp:txBody>
      <dsp:txXfrm>
        <a:off x="2098378" y="1164431"/>
        <a:ext cx="1984550" cy="1552574"/>
      </dsp:txXfrm>
    </dsp:sp>
    <dsp:sp modelId="{37577A95-0950-4D93-9699-0027B73227FD}">
      <dsp:nvSpPr>
        <dsp:cNvPr id="0" name=""/>
        <dsp:cNvSpPr/>
      </dsp:nvSpPr>
      <dsp:spPr>
        <a:xfrm>
          <a:off x="4195913" y="1164431"/>
          <a:ext cx="1984550" cy="15525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High performance</a:t>
          </a:r>
          <a:endParaRPr lang="id-ID" sz="2200" kern="1200" dirty="0"/>
        </a:p>
      </dsp:txBody>
      <dsp:txXfrm>
        <a:off x="4195913" y="1164431"/>
        <a:ext cx="1984550" cy="1552574"/>
      </dsp:txXfrm>
    </dsp:sp>
    <dsp:sp modelId="{BA4E41B7-E7E4-4D9E-B374-495B0D45A30A}">
      <dsp:nvSpPr>
        <dsp:cNvPr id="0" name=""/>
        <dsp:cNvSpPr/>
      </dsp:nvSpPr>
      <dsp:spPr>
        <a:xfrm>
          <a:off x="6293449" y="1164431"/>
          <a:ext cx="1984550" cy="1552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200" kern="1200" dirty="0" smtClean="0"/>
            <a:t>Financial benefit</a:t>
          </a:r>
          <a:endParaRPr lang="id-ID" sz="2200" kern="1200" dirty="0"/>
        </a:p>
      </dsp:txBody>
      <dsp:txXfrm>
        <a:off x="6293449" y="1164431"/>
        <a:ext cx="1984550" cy="15525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255E36-843C-47B4-A769-11BD7FCA9D49}">
      <dsp:nvSpPr>
        <dsp:cNvPr id="0" name=""/>
        <dsp:cNvSpPr/>
      </dsp:nvSpPr>
      <dsp:spPr>
        <a:xfrm rot="21185536">
          <a:off x="18325" y="1448605"/>
          <a:ext cx="7202348" cy="734989"/>
        </a:xfrm>
        <a:prstGeom prst="mathMinus">
          <a:avLst/>
        </a:prstGeom>
        <a:solidFill>
          <a:srgbClr val="66CC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F335AB-AA0E-4251-8EA7-BF5DE295950C}">
      <dsp:nvSpPr>
        <dsp:cNvPr id="0" name=""/>
        <dsp:cNvSpPr/>
      </dsp:nvSpPr>
      <dsp:spPr>
        <a:xfrm>
          <a:off x="1138709" y="152407"/>
          <a:ext cx="2171700" cy="1452880"/>
        </a:xfrm>
        <a:prstGeom prst="downArrow">
          <a:avLst/>
        </a:prstGeom>
        <a:solidFill>
          <a:srgbClr val="3366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FDB03-F8E3-40A8-9674-5A6558304A2A}">
      <dsp:nvSpPr>
        <dsp:cNvPr id="0" name=""/>
        <dsp:cNvSpPr/>
      </dsp:nvSpPr>
      <dsp:spPr>
        <a:xfrm>
          <a:off x="3889543" y="0"/>
          <a:ext cx="2210732" cy="1525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Arial Narrow" pitchFamily="34" charset="0"/>
            </a:rPr>
            <a:t>Hygiene Factors</a:t>
          </a:r>
          <a:br>
            <a:rPr lang="en-US" sz="1600" b="1" kern="1200" dirty="0" smtClean="0">
              <a:solidFill>
                <a:srgbClr val="FF0000"/>
              </a:solidFill>
              <a:latin typeface="Arial Narrow" pitchFamily="34" charset="0"/>
            </a:rPr>
          </a:br>
          <a:r>
            <a:rPr lang="en-US" sz="1600" b="1" kern="1200" dirty="0" smtClean="0">
              <a:solidFill>
                <a:srgbClr val="0070C0"/>
              </a:solidFill>
              <a:latin typeface="Arial Narrow" pitchFamily="34" charset="0"/>
            </a:rPr>
            <a:t/>
          </a:r>
          <a:br>
            <a:rPr lang="en-US" sz="1600" b="1" kern="1200" dirty="0" smtClean="0">
              <a:solidFill>
                <a:srgbClr val="0070C0"/>
              </a:solidFill>
              <a:latin typeface="Arial Narrow" pitchFamily="34" charset="0"/>
            </a:rPr>
          </a:br>
          <a: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Working condition</a:t>
          </a:r>
          <a:b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Salary</a:t>
          </a:r>
          <a:b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Personal life</a:t>
          </a:r>
          <a:b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Relationship at work</a:t>
          </a:r>
          <a:b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Security</a:t>
          </a:r>
          <a:b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Status</a:t>
          </a:r>
          <a:endParaRPr lang="en-US" sz="1600" kern="1200" dirty="0" smtClean="0">
            <a:solidFill>
              <a:schemeClr val="accent4">
                <a:lumMod val="10000"/>
              </a:schemeClr>
            </a:solidFill>
            <a:latin typeface="Comic Sans MS" pitchFamily="66" charset="0"/>
          </a:endParaRPr>
        </a:p>
      </dsp:txBody>
      <dsp:txXfrm>
        <a:off x="3889543" y="0"/>
        <a:ext cx="2210732" cy="1525524"/>
      </dsp:txXfrm>
    </dsp:sp>
    <dsp:sp modelId="{95875EEE-3AFE-4689-A4D3-3ABE6FF9BCDF}">
      <dsp:nvSpPr>
        <dsp:cNvPr id="0" name=""/>
        <dsp:cNvSpPr/>
      </dsp:nvSpPr>
      <dsp:spPr>
        <a:xfrm>
          <a:off x="3581401" y="1981205"/>
          <a:ext cx="2171700" cy="1452880"/>
        </a:xfrm>
        <a:prstGeom prst="upArrow">
          <a:avLst/>
        </a:prstGeom>
        <a:solidFill>
          <a:srgbClr val="3366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67E27-5946-4F04-9857-2C5F2F50DF71}">
      <dsp:nvSpPr>
        <dsp:cNvPr id="0" name=""/>
        <dsp:cNvSpPr/>
      </dsp:nvSpPr>
      <dsp:spPr>
        <a:xfrm>
          <a:off x="1220055" y="2106675"/>
          <a:ext cx="2048069" cy="1525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Arial Narrow" pitchFamily="34" charset="0"/>
            </a:rPr>
            <a:t>Motivation Factors</a:t>
          </a:r>
          <a:br>
            <a:rPr lang="en-US" sz="1600" b="1" kern="1200" dirty="0" smtClean="0">
              <a:solidFill>
                <a:srgbClr val="FF0000"/>
              </a:solidFill>
              <a:latin typeface="Arial Narrow" pitchFamily="34" charset="0"/>
            </a:rPr>
          </a:br>
          <a:r>
            <a:rPr lang="en-US" sz="1600" b="1" kern="1200" dirty="0" smtClean="0">
              <a:solidFill>
                <a:srgbClr val="0070C0"/>
              </a:solidFill>
              <a:latin typeface="Arial Narrow" pitchFamily="34" charset="0"/>
            </a:rPr>
            <a:t/>
          </a:r>
          <a:br>
            <a:rPr lang="en-US" sz="1600" b="1" kern="1200" dirty="0" smtClean="0">
              <a:solidFill>
                <a:srgbClr val="0070C0"/>
              </a:solidFill>
              <a:latin typeface="Arial Narrow" pitchFamily="34" charset="0"/>
            </a:rPr>
          </a:br>
          <a: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Responsibility</a:t>
          </a:r>
          <a:b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Self actualization</a:t>
          </a:r>
          <a:b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Professional growth</a:t>
          </a:r>
          <a:b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</a:br>
          <a:r>
            <a:rPr lang="en-US" sz="1200" kern="1200" dirty="0" smtClean="0">
              <a:solidFill>
                <a:schemeClr val="accent4">
                  <a:lumMod val="10000"/>
                </a:schemeClr>
              </a:solidFill>
              <a:latin typeface="Comic Sans MS" pitchFamily="66" charset="0"/>
            </a:rPr>
            <a:t>- Recognition</a:t>
          </a:r>
          <a:endParaRPr lang="en-US" sz="1600" kern="1200" dirty="0">
            <a:solidFill>
              <a:schemeClr val="accent4">
                <a:lumMod val="10000"/>
              </a:schemeClr>
            </a:solidFill>
            <a:latin typeface="Comic Sans MS" pitchFamily="66" charset="0"/>
          </a:endParaRPr>
        </a:p>
      </dsp:txBody>
      <dsp:txXfrm>
        <a:off x="1220055" y="2106675"/>
        <a:ext cx="2048069" cy="152552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36BE28-1982-486C-8C00-96E9CDC596A5}">
      <dsp:nvSpPr>
        <dsp:cNvPr id="0" name=""/>
        <dsp:cNvSpPr/>
      </dsp:nvSpPr>
      <dsp:spPr>
        <a:xfrm rot="16200000">
          <a:off x="190499" y="-190499"/>
          <a:ext cx="2171700" cy="25527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  <a:ea typeface="+mn-ea"/>
            </a:rPr>
            <a:t>Forcing</a:t>
          </a:r>
          <a:br>
            <a:rPr lang="en-US" sz="1600" b="1" kern="1200" dirty="0" smtClean="0">
              <a:latin typeface="Arial Narrow" pitchFamily="34" charset="0"/>
              <a:ea typeface="+mn-ea"/>
            </a:rPr>
          </a:br>
          <a:r>
            <a:rPr lang="en-US" sz="1600" b="1" kern="1200" dirty="0" smtClean="0">
              <a:latin typeface="Arial Narrow" pitchFamily="34" charset="0"/>
              <a:ea typeface="+mn-ea"/>
            </a:rPr>
            <a:t/>
          </a:r>
          <a:br>
            <a:rPr lang="en-US" sz="1600" b="1" kern="1200" dirty="0" smtClean="0">
              <a:latin typeface="Arial Narrow" pitchFamily="34" charset="0"/>
              <a:ea typeface="+mn-ea"/>
            </a:rPr>
          </a:br>
          <a:r>
            <a:rPr lang="en-US" sz="1600" kern="1200" dirty="0" smtClean="0">
              <a:latin typeface="Arial Narrow" pitchFamily="34" charset="0"/>
              <a:ea typeface="+mn-ea"/>
            </a:rPr>
            <a:t>Pushing one’s viewpoint at the expense of others; Offers only win-lose solutions.</a:t>
          </a:r>
          <a:endParaRPr lang="en-US" sz="1600" kern="1200" dirty="0"/>
        </a:p>
      </dsp:txBody>
      <dsp:txXfrm rot="16200000">
        <a:off x="461962" y="-461962"/>
        <a:ext cx="1628775" cy="2552700"/>
      </dsp:txXfrm>
    </dsp:sp>
    <dsp:sp modelId="{7BA53C18-21AF-4BD7-A4EA-A2359D892433}">
      <dsp:nvSpPr>
        <dsp:cNvPr id="0" name=""/>
        <dsp:cNvSpPr/>
      </dsp:nvSpPr>
      <dsp:spPr>
        <a:xfrm>
          <a:off x="2552700" y="0"/>
          <a:ext cx="2552700" cy="2171700"/>
        </a:xfrm>
        <a:prstGeom prst="round1Rect">
          <a:avLst/>
        </a:prstGeom>
        <a:solidFill>
          <a:schemeClr val="accent3">
            <a:hueOff val="-440403"/>
            <a:satOff val="0"/>
            <a:lumOff val="-189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  <a:ea typeface="+mn-ea"/>
            </a:rPr>
            <a:t>Collaborating</a:t>
          </a:r>
          <a:br>
            <a:rPr lang="en-US" sz="1600" b="1" kern="1200" dirty="0" smtClean="0">
              <a:latin typeface="Arial Narrow" pitchFamily="34" charset="0"/>
              <a:ea typeface="+mn-ea"/>
            </a:rPr>
          </a:br>
          <a:r>
            <a:rPr lang="en-US" sz="1600" b="1" kern="1200" dirty="0" smtClean="0">
              <a:latin typeface="Arial Narrow" pitchFamily="34" charset="0"/>
              <a:ea typeface="+mn-ea"/>
            </a:rPr>
            <a:t/>
          </a:r>
          <a:br>
            <a:rPr lang="en-US" sz="1600" b="1" kern="1200" dirty="0" smtClean="0">
              <a:latin typeface="Arial Narrow" pitchFamily="34" charset="0"/>
              <a:ea typeface="+mn-ea"/>
            </a:rPr>
          </a:br>
          <a:r>
            <a:rPr lang="en-US" sz="1600" kern="1200" dirty="0" smtClean="0">
              <a:latin typeface="Arial Narrow" pitchFamily="34" charset="0"/>
              <a:ea typeface="+mn-ea"/>
            </a:rPr>
            <a:t>Incorporating multiple viewpoints and insights from differing perspectives; Leads to consensus and commitment.</a:t>
          </a:r>
          <a:endParaRPr lang="en-US" sz="1600" kern="1200" dirty="0"/>
        </a:p>
      </dsp:txBody>
      <dsp:txXfrm>
        <a:off x="2552700" y="0"/>
        <a:ext cx="2552700" cy="1628775"/>
      </dsp:txXfrm>
    </dsp:sp>
    <dsp:sp modelId="{FD82A1EF-EB01-4D01-B3BA-222C356B7028}">
      <dsp:nvSpPr>
        <dsp:cNvPr id="0" name=""/>
        <dsp:cNvSpPr/>
      </dsp:nvSpPr>
      <dsp:spPr>
        <a:xfrm rot="10800000">
          <a:off x="0" y="2171700"/>
          <a:ext cx="2552700" cy="2171700"/>
        </a:xfrm>
        <a:prstGeom prst="round1Rect">
          <a:avLst/>
        </a:prstGeom>
        <a:solidFill>
          <a:schemeClr val="accent3">
            <a:hueOff val="-880806"/>
            <a:satOff val="0"/>
            <a:lumOff val="-379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  <a:ea typeface="+mn-ea"/>
            </a:rPr>
            <a:t>Withdrawing/Avoiding</a:t>
          </a:r>
          <a:br>
            <a:rPr lang="en-US" sz="1600" b="1" kern="1200" dirty="0" smtClean="0">
              <a:latin typeface="Arial Narrow" pitchFamily="34" charset="0"/>
              <a:ea typeface="+mn-ea"/>
            </a:rPr>
          </a:br>
          <a:r>
            <a:rPr lang="en-US" sz="1600" b="1" kern="1200" dirty="0" smtClean="0">
              <a:latin typeface="Arial Narrow" pitchFamily="34" charset="0"/>
              <a:ea typeface="+mn-ea"/>
            </a:rPr>
            <a:t/>
          </a:r>
          <a:br>
            <a:rPr lang="en-US" sz="1600" b="1" kern="1200" dirty="0" smtClean="0">
              <a:latin typeface="Arial Narrow" pitchFamily="34" charset="0"/>
              <a:ea typeface="+mn-ea"/>
            </a:rPr>
          </a:br>
          <a:r>
            <a:rPr lang="en-US" sz="1600" kern="1200" dirty="0" smtClean="0">
              <a:latin typeface="Arial Narrow" pitchFamily="34" charset="0"/>
              <a:ea typeface="+mn-ea"/>
            </a:rPr>
            <a:t>Retreating from an actual or potential conflict situation.</a:t>
          </a:r>
          <a:endParaRPr lang="en-US" sz="1600" kern="1200" dirty="0"/>
        </a:p>
      </dsp:txBody>
      <dsp:txXfrm rot="10800000">
        <a:off x="0" y="2714625"/>
        <a:ext cx="2552700" cy="1628775"/>
      </dsp:txXfrm>
    </dsp:sp>
    <dsp:sp modelId="{3D86910A-168B-42D3-8063-B80D22A49DFA}">
      <dsp:nvSpPr>
        <dsp:cNvPr id="0" name=""/>
        <dsp:cNvSpPr/>
      </dsp:nvSpPr>
      <dsp:spPr>
        <a:xfrm rot="5400000">
          <a:off x="2743199" y="1981200"/>
          <a:ext cx="2171700" cy="2552700"/>
        </a:xfrm>
        <a:prstGeom prst="round1Rect">
          <a:avLst/>
        </a:prstGeom>
        <a:solidFill>
          <a:schemeClr val="accent3">
            <a:hueOff val="-1321208"/>
            <a:satOff val="0"/>
            <a:lumOff val="-568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  <a:ea typeface="+mn-ea"/>
            </a:rPr>
            <a:t>Smoothing/Accommodating</a:t>
          </a:r>
          <a:br>
            <a:rPr lang="en-US" sz="1600" b="1" kern="1200" dirty="0" smtClean="0">
              <a:latin typeface="Arial Narrow" pitchFamily="34" charset="0"/>
              <a:ea typeface="+mn-ea"/>
            </a:rPr>
          </a:br>
          <a:r>
            <a:rPr lang="en-US" sz="1600" b="1" kern="1200" dirty="0" smtClean="0">
              <a:latin typeface="Arial Narrow" pitchFamily="34" charset="0"/>
              <a:ea typeface="+mn-ea"/>
            </a:rPr>
            <a:t/>
          </a:r>
          <a:br>
            <a:rPr lang="en-US" sz="1600" b="1" kern="1200" dirty="0" smtClean="0">
              <a:latin typeface="Arial Narrow" pitchFamily="34" charset="0"/>
              <a:ea typeface="+mn-ea"/>
            </a:rPr>
          </a:br>
          <a:r>
            <a:rPr lang="en-US" sz="1600" kern="1200" dirty="0" smtClean="0">
              <a:latin typeface="Arial Narrow" pitchFamily="34" charset="0"/>
              <a:ea typeface="+mn-ea"/>
            </a:rPr>
            <a:t>Emphasizing areas of agreement rather than areas of difference.</a:t>
          </a:r>
          <a:endParaRPr lang="en-US" sz="1600" kern="1200" dirty="0"/>
        </a:p>
      </dsp:txBody>
      <dsp:txXfrm rot="5400000">
        <a:off x="3014662" y="2252662"/>
        <a:ext cx="1628775" cy="2552700"/>
      </dsp:txXfrm>
    </dsp:sp>
    <dsp:sp modelId="{3FCB909A-BF3A-4672-94BA-1845CD84A730}">
      <dsp:nvSpPr>
        <dsp:cNvPr id="0" name=""/>
        <dsp:cNvSpPr/>
      </dsp:nvSpPr>
      <dsp:spPr>
        <a:xfrm>
          <a:off x="1295400" y="1447801"/>
          <a:ext cx="2514598" cy="1447796"/>
        </a:xfrm>
        <a:prstGeom prst="round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Arial Narrow" pitchFamily="34" charset="0"/>
              <a:ea typeface="+mn-ea"/>
            </a:rPr>
            <a:t>Compromising </a:t>
          </a:r>
          <a:br>
            <a:rPr lang="en-US" sz="1600" b="1" kern="1200" dirty="0" smtClean="0">
              <a:latin typeface="Arial Narrow" pitchFamily="34" charset="0"/>
              <a:ea typeface="+mn-ea"/>
            </a:rPr>
          </a:br>
          <a:r>
            <a:rPr lang="en-US" sz="1600" b="1" kern="1200" dirty="0" smtClean="0">
              <a:latin typeface="Arial Narrow" pitchFamily="34" charset="0"/>
              <a:ea typeface="+mn-ea"/>
            </a:rPr>
            <a:t/>
          </a:r>
          <a:br>
            <a:rPr lang="en-US" sz="1600" b="1" kern="1200" dirty="0" smtClean="0">
              <a:latin typeface="Arial Narrow" pitchFamily="34" charset="0"/>
              <a:ea typeface="+mn-ea"/>
            </a:rPr>
          </a:br>
          <a:r>
            <a:rPr lang="en-US" sz="1600" kern="1200" dirty="0" smtClean="0">
              <a:latin typeface="Arial Narrow" pitchFamily="34" charset="0"/>
              <a:ea typeface="+mn-ea"/>
            </a:rPr>
            <a:t>Searching for solution that bring some degree of satisfaction to all parties.</a:t>
          </a:r>
          <a:endParaRPr lang="en-US" sz="1600" kern="1200" dirty="0"/>
        </a:p>
      </dsp:txBody>
      <dsp:txXfrm>
        <a:off x="1295400" y="1447801"/>
        <a:ext cx="2514598" cy="1447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E405C-0C16-4604-99CD-D6087AB90E91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210F1-E33A-4A10-923A-21C7703B1F1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8FD67E-E64F-434E-A81D-5277C6CA8F2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7076B-DF4E-42FA-8F83-DB8F9A63A625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7076B-DF4E-42FA-8F83-DB8F9A63A625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26C55-9534-42B2-917A-F6F46B238010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B26C55-9534-42B2-917A-F6F46B23801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4044BA-412C-4E95-BA88-1017F7530C51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15ACC-E503-4E47-BA87-28409BEC236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4E4DA-963B-4695-9957-CA0CD6F3D30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FC7E64-1EC1-4E37-8AFC-10A277515027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C943D-101E-4850-A9CA-C96005661460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9D7EE3-0F0D-44F0-8481-7BFB373E7D1E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91C36-3648-42C4-8676-6316AA319AED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6D610D-045E-4841-9D25-4EB7C433583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CB34B4-26AA-4CE1-AA71-869947B45B7E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1FBB5-F635-4B6B-9CC4-01561B5B962F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21B06-7487-4B54-8806-3A9F387F057F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14AF1-293C-4CB5-B1EE-E30865484E79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E44CC-C584-415E-A7A1-1D6968EB4B33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2E44CC-C584-415E-A7A1-1D6968EB4B33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0B4AF0-0316-4CBD-8D4E-9D22B711BC2E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2690B-2408-46E9-8B67-22F774F6F551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2690B-2408-46E9-8B67-22F774F6F551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6768A5-53A3-4537-B717-A5D6394EBCC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BE753-5985-4604-AC0A-7EAD61D84217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5C89C-36BB-4430-8EF8-E0E87532B08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2502D-90A3-41EB-990E-BD9B4E6B6023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01CF96-2EC3-4FFD-8E09-D8C759EF3D2A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BFA5B-A213-485F-AA66-78CFC22A2EF7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035B3-A98D-4825-AC4C-C713C0D2C30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D99B76-AAD5-4430-BB58-9BC0F88F8875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65617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932636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303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74204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0143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4760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33304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26942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1998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5883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30972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58780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7710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99621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76353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1759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B264F-1ABE-4C08-8572-C0200D7ABEFE}" type="datetimeFigureOut">
              <a:rPr lang="id-ID" smtClean="0"/>
              <a:pPr/>
              <a:t>13/04/2015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61544BC-93E9-4848-A086-E667D8C44B8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4388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7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2900" y="2133600"/>
            <a:ext cx="7620000" cy="457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200" b="0" ker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Project</a:t>
            </a:r>
            <a:r>
              <a:rPr lang="en-US" sz="3600" b="0" ker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 Human Resource Management</a:t>
            </a:r>
            <a:endParaRPr lang="en-US" sz="3600" b="0" kern="0" dirty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4400" dirty="0" smtClean="0"/>
              <a:t>Project Human Resource Management</a:t>
            </a:r>
            <a:endParaRPr lang="id-ID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PMBOK </a:t>
            </a:r>
            <a:r>
              <a:rPr lang="id-ID" dirty="0" smtClean="0"/>
              <a:t>5 </a:t>
            </a:r>
            <a:r>
              <a:rPr lang="id-ID" dirty="0" smtClean="0"/>
              <a:t>ed </a:t>
            </a:r>
            <a:r>
              <a:rPr lang="id-ID" dirty="0" smtClean="0"/>
              <a:t>(2013)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0" y="2786058"/>
            <a:ext cx="8686800" cy="2879725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643866" cy="14287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alibri" pitchFamily="34" charset="0"/>
              </a:rPr>
              <a:t>9.1 Plan Human Resource</a:t>
            </a:r>
            <a:r>
              <a:rPr lang="id-ID" sz="3200" dirty="0" smtClean="0">
                <a:latin typeface="Calibri" pitchFamily="34" charset="0"/>
              </a:rPr>
              <a:t> Management</a:t>
            </a:r>
            <a:endParaRPr lang="en-US" sz="3200" dirty="0" smtClean="0">
              <a:latin typeface="Calibri" pitchFamily="34" charset="0"/>
            </a:endParaRPr>
          </a:p>
        </p:txBody>
      </p:sp>
      <p:sp>
        <p:nvSpPr>
          <p:cNvPr id="41988" name="Content Placeholder 2"/>
          <p:cNvSpPr>
            <a:spLocks noGrp="1"/>
          </p:cNvSpPr>
          <p:nvPr>
            <p:ph idx="1"/>
          </p:nvPr>
        </p:nvSpPr>
        <p:spPr>
          <a:xfrm>
            <a:off x="0" y="785794"/>
            <a:ext cx="6834206" cy="135732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The process of identifying and documenting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 roles, responsibilities, and required skills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reporting relationships and creating 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staffing management plan.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Group 59"/>
          <p:cNvGraphicFramePr>
            <a:graphicFrameLocks noGrp="1"/>
          </p:cNvGraphicFramePr>
          <p:nvPr/>
        </p:nvGraphicFramePr>
        <p:xfrm>
          <a:off x="304800" y="2505070"/>
          <a:ext cx="2209800" cy="3157478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d-ID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Activity resource requirements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Enterprise environmental factors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60"/>
          <p:cNvGraphicFramePr>
            <a:graphicFrameLocks noGrp="1"/>
          </p:cNvGraphicFramePr>
          <p:nvPr/>
        </p:nvGraphicFramePr>
        <p:xfrm>
          <a:off x="2895600" y="2505070"/>
          <a:ext cx="2209800" cy="3054096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64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90514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Organization charts and position descriptions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Networking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Organizational theory</a:t>
                      </a:r>
                      <a:endParaRPr kumimoji="0" lang="id-ID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Expert judgement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meetings</a:t>
                      </a:r>
                      <a:endParaRPr kumimoji="0" 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61"/>
          <p:cNvGraphicFramePr>
            <a:graphicFrameLocks noGrp="1"/>
          </p:cNvGraphicFramePr>
          <p:nvPr/>
        </p:nvGraphicFramePr>
        <p:xfrm>
          <a:off x="5562600" y="2505070"/>
          <a:ext cx="2209800" cy="1410240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536805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Human resource plan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2013" name="TextBox 7"/>
          <p:cNvSpPr txBox="1">
            <a:spLocks noChangeArrowheads="1"/>
          </p:cNvSpPr>
          <p:nvPr/>
        </p:nvSpPr>
        <p:spPr bwMode="auto">
          <a:xfrm>
            <a:off x="228600" y="5741983"/>
            <a:ext cx="746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FG Deanna's Han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582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latin typeface="Calibri" pitchFamily="34" charset="0"/>
              </a:rPr>
              <a:t>Organization Chart &amp; Position </a:t>
            </a:r>
            <a:r>
              <a:rPr lang="en-US" sz="3600" dirty="0" err="1" smtClean="0">
                <a:latin typeface="Calibri" pitchFamily="34" charset="0"/>
              </a:rPr>
              <a:t>Desc</a:t>
            </a:r>
            <a:r>
              <a:rPr lang="en-US" sz="3600" dirty="0" smtClean="0">
                <a:latin typeface="Calibri" pitchFamily="34" charset="0"/>
              </a:rPr>
              <a:t>. </a:t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>(Tools &amp; Techniques)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1428736"/>
            <a:ext cx="8305800" cy="2911476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latin typeface="Arial" pitchFamily="34" charset="0"/>
                <a:cs typeface="Arial" pitchFamily="34" charset="0"/>
              </a:rPr>
              <a:t>Ensure that each work package has an unambiguous owner.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All team members have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clear understanding of their roles and responsibility.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Types of R&amp;R:</a:t>
            </a:r>
          </a:p>
          <a:p>
            <a:pPr lvl="1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Hierarchical e.g.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Organizational Breakdown Structure (OBS)</a:t>
            </a:r>
          </a:p>
          <a:p>
            <a:pPr lvl="1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Matrix e.g.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Responsibility Assignment Matrix (RAM)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e.g. RACI (responsible, accountable, consult, inform)</a:t>
            </a:r>
          </a:p>
          <a:p>
            <a:pPr lvl="1" eaLnBrk="1" hangingPunct="1"/>
            <a:r>
              <a:rPr lang="en-US" sz="1800" b="1" dirty="0" smtClean="0">
                <a:latin typeface="Arial" pitchFamily="34" charset="0"/>
                <a:cs typeface="Arial" pitchFamily="34" charset="0"/>
              </a:rPr>
              <a:t>Text-oriented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4305300"/>
            <a:ext cx="8572500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5357818" cy="300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7000924" cy="308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6447501" cy="1320800"/>
          </a:xfrm>
        </p:spPr>
        <p:txBody>
          <a:bodyPr/>
          <a:lstStyle/>
          <a:p>
            <a:pPr eaLnBrk="1" hangingPunct="1"/>
            <a:r>
              <a:rPr lang="id-ID" dirty="0" smtClean="0"/>
              <a:t>RACI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6900882" cy="45259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Responsibility</a:t>
            </a:r>
            <a:r>
              <a:rPr lang="en-US" sz="2800" b="1" dirty="0" smtClean="0"/>
              <a:t>: </a:t>
            </a:r>
            <a:r>
              <a:rPr lang="en-US" sz="2800" dirty="0" smtClean="0"/>
              <a:t>Who does the task?</a:t>
            </a:r>
          </a:p>
          <a:p>
            <a:r>
              <a:rPr lang="en-US" sz="2800" dirty="0" smtClean="0"/>
              <a:t> </a:t>
            </a:r>
            <a:r>
              <a:rPr lang="en-US" sz="2800" b="1" dirty="0" smtClean="0"/>
              <a:t>Accountability: </a:t>
            </a:r>
            <a:r>
              <a:rPr lang="en-US" sz="2800" dirty="0" smtClean="0"/>
              <a:t>Who signs off on the task or has authority for it</a:t>
            </a:r>
            <a:r>
              <a:rPr lang="en-US" sz="2800" dirty="0" smtClean="0"/>
              <a:t>?</a:t>
            </a:r>
            <a:endParaRPr lang="id-ID" sz="2800" dirty="0" smtClean="0"/>
          </a:p>
          <a:p>
            <a:pPr>
              <a:buNone/>
            </a:pPr>
            <a:r>
              <a:rPr lang="id-ID" sz="2800" dirty="0" smtClean="0">
                <a:solidFill>
                  <a:srgbClr val="FF0000"/>
                </a:solidFill>
              </a:rPr>
              <a:t>	the one and only one for </a:t>
            </a:r>
            <a:r>
              <a:rPr lang="id-ID" sz="2800" u="sng" dirty="0" smtClean="0"/>
              <a:t>accountability</a:t>
            </a:r>
            <a:endParaRPr lang="en-US" sz="2800" u="sng" dirty="0" smtClean="0"/>
          </a:p>
          <a:p>
            <a:r>
              <a:rPr lang="en-US" sz="2800" b="1" dirty="0" smtClean="0"/>
              <a:t>Consultation</a:t>
            </a:r>
            <a:r>
              <a:rPr lang="en-US" sz="2800" b="1" dirty="0" smtClean="0"/>
              <a:t>: </a:t>
            </a:r>
            <a:r>
              <a:rPr lang="en-US" sz="2800" dirty="0" smtClean="0"/>
              <a:t>Who has information necessary to complete the task?</a:t>
            </a:r>
          </a:p>
          <a:p>
            <a:r>
              <a:rPr lang="en-US" sz="2800" b="1" dirty="0" smtClean="0"/>
              <a:t>Informed</a:t>
            </a:r>
            <a:r>
              <a:rPr lang="en-US" sz="2800" b="1" dirty="0" smtClean="0"/>
              <a:t>: </a:t>
            </a:r>
            <a:r>
              <a:rPr lang="en-US" sz="2800" dirty="0" smtClean="0"/>
              <a:t>Who needs to be notified of task status and results?</a:t>
            </a:r>
            <a:endParaRPr lang="id-ID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RACI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714488"/>
          <a:ext cx="7500990" cy="4152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0165"/>
                <a:gridCol w="1250165"/>
                <a:gridCol w="1250165"/>
                <a:gridCol w="1250165"/>
                <a:gridCol w="1250165"/>
                <a:gridCol w="1250165"/>
              </a:tblGrid>
              <a:tr h="446488">
                <a:tc>
                  <a:txBody>
                    <a:bodyPr/>
                    <a:lstStyle/>
                    <a:p>
                      <a:r>
                        <a:rPr lang="id-ID" dirty="0" smtClean="0"/>
                        <a:t>ACT/ROLE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Ayah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Ibu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Kakak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adik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71632" marR="71632"/>
                </a:tc>
              </a:tr>
              <a:tr h="446488">
                <a:tc>
                  <a:txBody>
                    <a:bodyPr/>
                    <a:lstStyle/>
                    <a:p>
                      <a:r>
                        <a:rPr lang="id-ID" dirty="0" smtClean="0"/>
                        <a:t>Menyapu lantai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A,C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R,I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R,I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71632" marR="71632"/>
                </a:tc>
              </a:tr>
              <a:tr h="446488">
                <a:tc>
                  <a:txBody>
                    <a:bodyPr/>
                    <a:lstStyle/>
                    <a:p>
                      <a:r>
                        <a:rPr lang="id-ID" dirty="0" smtClean="0"/>
                        <a:t>Mengepel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A,I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71632" marR="71632"/>
                </a:tc>
              </a:tr>
              <a:tr h="446488">
                <a:tc>
                  <a:txBody>
                    <a:bodyPr/>
                    <a:lstStyle/>
                    <a:p>
                      <a:r>
                        <a:rPr lang="id-ID" dirty="0" smtClean="0"/>
                        <a:t>Menyiram tanaman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A,R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R,I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71632" marR="71632"/>
                </a:tc>
              </a:tr>
              <a:tr h="446488">
                <a:tc>
                  <a:txBody>
                    <a:bodyPr/>
                    <a:lstStyle/>
                    <a:p>
                      <a:r>
                        <a:rPr lang="id-ID" dirty="0" smtClean="0"/>
                        <a:t>Masak</a:t>
                      </a:r>
                      <a:endParaRPr lang="id-ID" dirty="0" smtClean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</a:t>
                      </a:r>
                      <a:endParaRPr lang="id-ID" dirty="0" smtClean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A,R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C,I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C,I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71632" marR="71632"/>
                </a:tc>
              </a:tr>
              <a:tr h="446488">
                <a:tc>
                  <a:txBody>
                    <a:bodyPr/>
                    <a:lstStyle/>
                    <a:p>
                      <a:r>
                        <a:rPr lang="id-ID" dirty="0" smtClean="0"/>
                        <a:t>Cuci piring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71632" marR="71632"/>
                </a:tc>
              </a:tr>
              <a:tr h="446488">
                <a:tc>
                  <a:txBody>
                    <a:bodyPr/>
                    <a:lstStyle/>
                    <a:p>
                      <a:r>
                        <a:rPr lang="id-ID" dirty="0" smtClean="0"/>
                        <a:t>Nguras bak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A,C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R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</a:t>
                      </a:r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71632" marR="71632"/>
                </a:tc>
              </a:tr>
              <a:tr h="446488">
                <a:tc>
                  <a:txBody>
                    <a:bodyPr/>
                    <a:lstStyle/>
                    <a:p>
                      <a:endParaRPr lang="id-ID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71632" marR="71632"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 marL="71632" marR="7163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304800" y="495300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alibri" pitchFamily="34" charset="0"/>
              </a:rPr>
              <a:t>Human Resource Plan (Output)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305800" cy="5486400"/>
          </a:xfrm>
        </p:spPr>
        <p:txBody>
          <a:bodyPr numCol="2"/>
          <a:lstStyle/>
          <a:p>
            <a:pPr eaLnBrk="1" hangingPunct="1">
              <a:buFontTx/>
              <a:buNone/>
              <a:defRPr/>
            </a:pPr>
            <a:r>
              <a:rPr lang="en-US" sz="2000" dirty="0" smtClean="0">
                <a:latin typeface="Arial Narrow" pitchFamily="34" charset="0"/>
              </a:rPr>
              <a:t>HR plan includes (but not limited to)</a:t>
            </a:r>
          </a:p>
          <a:p>
            <a:pPr marL="857250" lvl="1" indent="-457200" eaLnBrk="1" hangingPunct="1">
              <a:lnSpc>
                <a:spcPct val="90000"/>
              </a:lnSpc>
              <a:buClr>
                <a:schemeClr val="accent4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 smtClean="0">
                <a:latin typeface="Arial Narrow" pitchFamily="34" charset="0"/>
              </a:rPr>
              <a:t>Roles and responsibilities </a:t>
            </a:r>
          </a:p>
          <a:p>
            <a:pPr marL="1028700" lvl="2" indent="-165100" eaLnBrk="1" hangingPunct="1">
              <a:lnSpc>
                <a:spcPct val="90000"/>
              </a:lnSpc>
              <a:buClr>
                <a:schemeClr val="accent4">
                  <a:lumMod val="10000"/>
                </a:schemeClr>
              </a:buClr>
              <a:defRPr/>
            </a:pPr>
            <a:r>
              <a:rPr lang="en-US" sz="1800" dirty="0" smtClean="0">
                <a:latin typeface="Arial Narrow" pitchFamily="34" charset="0"/>
              </a:rPr>
              <a:t>Role</a:t>
            </a:r>
          </a:p>
          <a:p>
            <a:pPr marL="1028700" lvl="2" indent="-165100" eaLnBrk="1" hangingPunct="1">
              <a:lnSpc>
                <a:spcPct val="90000"/>
              </a:lnSpc>
              <a:buClr>
                <a:schemeClr val="accent4">
                  <a:lumMod val="10000"/>
                </a:schemeClr>
              </a:buClr>
              <a:defRPr/>
            </a:pPr>
            <a:r>
              <a:rPr lang="en-US" sz="1800" dirty="0" smtClean="0">
                <a:latin typeface="Arial Narrow" pitchFamily="34" charset="0"/>
              </a:rPr>
              <a:t>Authority</a:t>
            </a:r>
          </a:p>
          <a:p>
            <a:pPr marL="1028700" lvl="2" indent="-165100" eaLnBrk="1" hangingPunct="1">
              <a:lnSpc>
                <a:spcPct val="90000"/>
              </a:lnSpc>
              <a:buClr>
                <a:schemeClr val="accent4">
                  <a:lumMod val="10000"/>
                </a:schemeClr>
              </a:buClr>
              <a:defRPr/>
            </a:pPr>
            <a:r>
              <a:rPr lang="en-US" sz="1800" dirty="0" smtClean="0">
                <a:latin typeface="Arial Narrow" pitchFamily="34" charset="0"/>
              </a:rPr>
              <a:t>Responsibility</a:t>
            </a:r>
          </a:p>
          <a:p>
            <a:pPr marL="1028700" lvl="2" indent="-165100" eaLnBrk="1" hangingPunct="1">
              <a:lnSpc>
                <a:spcPct val="90000"/>
              </a:lnSpc>
              <a:buClr>
                <a:schemeClr val="accent4">
                  <a:lumMod val="10000"/>
                </a:schemeClr>
              </a:buClr>
              <a:defRPr/>
            </a:pPr>
            <a:r>
              <a:rPr lang="en-US" sz="1800" dirty="0" smtClean="0">
                <a:latin typeface="Arial Narrow" pitchFamily="34" charset="0"/>
              </a:rPr>
              <a:t>Competency</a:t>
            </a:r>
          </a:p>
          <a:p>
            <a:pPr marL="857250" lvl="1" indent="-457200" eaLnBrk="1" hangingPunct="1">
              <a:lnSpc>
                <a:spcPct val="90000"/>
              </a:lnSpc>
              <a:buClr>
                <a:schemeClr val="accent4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 smtClean="0">
                <a:latin typeface="Arial Narrow" pitchFamily="34" charset="0"/>
              </a:rPr>
              <a:t>Project Organization Chart</a:t>
            </a:r>
          </a:p>
          <a:p>
            <a:pPr marL="857250" lvl="1" indent="-457200" eaLnBrk="1" hangingPunct="1">
              <a:lnSpc>
                <a:spcPct val="90000"/>
              </a:lnSpc>
              <a:buClr>
                <a:schemeClr val="accent4">
                  <a:lumMod val="10000"/>
                </a:schemeClr>
              </a:buClr>
              <a:buFont typeface="+mj-lt"/>
              <a:buAutoNum type="arabicPeriod"/>
              <a:defRPr/>
            </a:pPr>
            <a:r>
              <a:rPr lang="en-US" sz="2000" b="1" dirty="0" smtClean="0">
                <a:latin typeface="Arial Narrow" pitchFamily="34" charset="0"/>
              </a:rPr>
              <a:t>Staffing Management Plan </a:t>
            </a:r>
          </a:p>
          <a:p>
            <a:pPr marL="1028700" lvl="2" indent="-165100" eaLnBrk="1" hangingPunct="1">
              <a:lnSpc>
                <a:spcPct val="90000"/>
              </a:lnSpc>
              <a:buClr>
                <a:schemeClr val="accent4">
                  <a:lumMod val="10000"/>
                </a:schemeClr>
              </a:buClr>
              <a:defRPr/>
            </a:pPr>
            <a:r>
              <a:rPr lang="en-US" sz="1800" dirty="0" smtClean="0">
                <a:latin typeface="Arial Narrow" pitchFamily="34" charset="0"/>
              </a:rPr>
              <a:t>Staff Acquisition</a:t>
            </a:r>
          </a:p>
          <a:p>
            <a:pPr marL="1028700" lvl="2" indent="-165100" eaLnBrk="1" hangingPunct="1">
              <a:lnSpc>
                <a:spcPct val="90000"/>
              </a:lnSpc>
              <a:buClr>
                <a:schemeClr val="accent4">
                  <a:lumMod val="10000"/>
                </a:schemeClr>
              </a:buClr>
              <a:defRPr/>
            </a:pPr>
            <a:r>
              <a:rPr lang="en-US" sz="1800" b="1" dirty="0" smtClean="0">
                <a:latin typeface="Arial Narrow" pitchFamily="34" charset="0"/>
              </a:rPr>
              <a:t>Resource calendars</a:t>
            </a:r>
          </a:p>
          <a:p>
            <a:pPr marL="1028700" lvl="2" indent="-165100" eaLnBrk="1" hangingPunct="1">
              <a:lnSpc>
                <a:spcPct val="90000"/>
              </a:lnSpc>
              <a:buClr>
                <a:schemeClr val="accent4">
                  <a:lumMod val="10000"/>
                </a:schemeClr>
              </a:buClr>
              <a:defRPr/>
            </a:pPr>
            <a:r>
              <a:rPr lang="en-US" sz="1800" dirty="0" smtClean="0">
                <a:latin typeface="Arial Narrow" pitchFamily="34" charset="0"/>
              </a:rPr>
              <a:t>Staff release plan </a:t>
            </a:r>
          </a:p>
          <a:p>
            <a:pPr marL="1028700" lvl="2" indent="-165100" eaLnBrk="1" hangingPunct="1">
              <a:lnSpc>
                <a:spcPct val="90000"/>
              </a:lnSpc>
              <a:buClr>
                <a:schemeClr val="accent4">
                  <a:lumMod val="10000"/>
                </a:schemeClr>
              </a:buClr>
              <a:defRPr/>
            </a:pPr>
            <a:r>
              <a:rPr lang="en-US" sz="1800" dirty="0" smtClean="0">
                <a:latin typeface="Arial Narrow" pitchFamily="34" charset="0"/>
              </a:rPr>
              <a:t>Training needs</a:t>
            </a:r>
          </a:p>
          <a:p>
            <a:pPr marL="1028700" lvl="2" indent="-165100" eaLnBrk="1" hangingPunct="1">
              <a:lnSpc>
                <a:spcPct val="90000"/>
              </a:lnSpc>
              <a:buClr>
                <a:schemeClr val="accent4">
                  <a:lumMod val="10000"/>
                </a:schemeClr>
              </a:buClr>
              <a:defRPr/>
            </a:pPr>
            <a:r>
              <a:rPr lang="en-US" sz="1800" dirty="0" smtClean="0">
                <a:latin typeface="Arial Narrow" pitchFamily="34" charset="0"/>
              </a:rPr>
              <a:t>Recognition and rewards</a:t>
            </a:r>
          </a:p>
          <a:p>
            <a:pPr marL="1028700" lvl="2" indent="-165100" eaLnBrk="1" hangingPunct="1">
              <a:lnSpc>
                <a:spcPct val="90000"/>
              </a:lnSpc>
              <a:buClr>
                <a:schemeClr val="accent4">
                  <a:lumMod val="10000"/>
                </a:schemeClr>
              </a:buClr>
              <a:defRPr/>
            </a:pPr>
            <a:r>
              <a:rPr lang="en-US" sz="1800" dirty="0" smtClean="0">
                <a:latin typeface="Arial Narrow" pitchFamily="34" charset="0"/>
              </a:rPr>
              <a:t>Compliance, Safety.</a:t>
            </a:r>
          </a:p>
          <a:p>
            <a:pPr eaLnBrk="1" hangingPunct="1">
              <a:defRPr/>
            </a:pPr>
            <a:endParaRPr lang="en-US" sz="2000" dirty="0" smtClean="0">
              <a:latin typeface="Arial Narrow" pitchFamily="34" charset="0"/>
            </a:endParaRPr>
          </a:p>
          <a:p>
            <a:pPr marL="457200" indent="-228600" eaLnBrk="1" hangingPunct="1">
              <a:defRPr/>
            </a:pPr>
            <a:r>
              <a:rPr lang="en-US" sz="2000" dirty="0" smtClean="0">
                <a:latin typeface="Arial Narrow" pitchFamily="34" charset="0"/>
              </a:rPr>
              <a:t>Resource Histogram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928934"/>
            <a:ext cx="4038600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215900" dir="3180000" algn="tl" rotWithShape="0">
              <a:schemeClr val="accent4">
                <a:lumMod val="75000"/>
                <a:alpha val="40000"/>
              </a:scheme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4267200" y="5600700"/>
            <a:ext cx="1981200" cy="609600"/>
          </a:xfrm>
          <a:prstGeom prst="wedgeRoundRectCallout">
            <a:avLst>
              <a:gd name="adj1" fmla="val -113594"/>
              <a:gd name="adj2" fmla="val -231024"/>
              <a:gd name="adj3" fmla="val 16667"/>
            </a:avLst>
          </a:prstGeom>
          <a:solidFill>
            <a:srgbClr val="FFFF00"/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This is an output of </a:t>
            </a:r>
          </a:p>
          <a:p>
            <a:pPr>
              <a:defRPr/>
            </a:pPr>
            <a:r>
              <a:rPr lang="en-US" sz="12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</a:rPr>
              <a:t>Acquire Project Team process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7752" y="2143116"/>
            <a:ext cx="4071966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2100">
              <a:defRPr/>
            </a:pPr>
            <a:r>
              <a:rPr lang="en-US" b="1" dirty="0">
                <a:latin typeface="Arial Narrow" pitchFamily="34" charset="0"/>
              </a:rPr>
              <a:t>Bar chart shows number of resource used per time period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747698"/>
          </a:xfrm>
        </p:spPr>
        <p:txBody>
          <a:bodyPr/>
          <a:lstStyle/>
          <a:p>
            <a:r>
              <a:rPr lang="id-ID" dirty="0" smtClean="0"/>
              <a:t>Resource Histogram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7643866" cy="486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228600" y="2874963"/>
            <a:ext cx="8686800" cy="2881312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131" name="Title 1"/>
          <p:cNvSpPr>
            <a:spLocks noGrp="1"/>
          </p:cNvSpPr>
          <p:nvPr>
            <p:ph type="title"/>
          </p:nvPr>
        </p:nvSpPr>
        <p:spPr>
          <a:xfrm>
            <a:off x="190500" y="457200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9.2 Acquire Project Team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>
          <a:xfrm>
            <a:off x="357158" y="1071546"/>
            <a:ext cx="6762768" cy="1371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The process of confirming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human resource availability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obtain the team necessary to complete project assignments.</a:t>
            </a:r>
          </a:p>
        </p:txBody>
      </p:sp>
      <p:graphicFrame>
        <p:nvGraphicFramePr>
          <p:cNvPr id="9" name="Group 59"/>
          <p:cNvGraphicFramePr>
            <a:graphicFrameLocks noGrp="1"/>
          </p:cNvGraphicFramePr>
          <p:nvPr/>
        </p:nvGraphicFramePr>
        <p:xfrm>
          <a:off x="533400" y="2595563"/>
          <a:ext cx="2209800" cy="2395371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688485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Human resource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Enterprise environmental factors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60"/>
          <p:cNvGraphicFramePr>
            <a:graphicFrameLocks noGrp="1"/>
          </p:cNvGraphicFramePr>
          <p:nvPr/>
        </p:nvGraphicFramePr>
        <p:xfrm>
          <a:off x="3124200" y="2595563"/>
          <a:ext cx="2209800" cy="2450592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64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90514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Pre-assignment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Negotiation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Acquisition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Virtual teams</a:t>
                      </a:r>
                      <a:endParaRPr kumimoji="0" lang="id-ID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Multi-criteria  decision analysis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61"/>
          <p:cNvGraphicFramePr>
            <a:graphicFrameLocks noGrp="1"/>
          </p:cNvGraphicFramePr>
          <p:nvPr/>
        </p:nvGraphicFramePr>
        <p:xfrm>
          <a:off x="5791200" y="2595563"/>
          <a:ext cx="2209800" cy="1861961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69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01708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staff assignment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Resource calendars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management plan updates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Acquire Project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3338"/>
            <a:ext cx="8077200" cy="5059362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 Narrow" pitchFamily="34" charset="0"/>
              </a:rPr>
              <a:t>Pre-assignment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 Narrow" pitchFamily="34" charset="0"/>
                <a:ea typeface="+mn-ea"/>
              </a:rPr>
              <a:t>Resources who are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ea typeface="+mn-ea"/>
              </a:rPr>
              <a:t>assigned in advance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  <a:ea typeface="+mn-ea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rial Narrow" pitchFamily="34" charset="0"/>
              </a:rPr>
              <a:t>Negotiation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 Narrow" pitchFamily="34" charset="0"/>
                <a:ea typeface="+mn-ea"/>
              </a:rPr>
              <a:t>For gaining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  <a:ea typeface="+mn-ea"/>
              </a:rPr>
              <a:t>resources within the organization or external </a:t>
            </a:r>
            <a:r>
              <a:rPr lang="en-US" sz="2400" dirty="0" smtClean="0">
                <a:latin typeface="Arial Narrow" pitchFamily="34" charset="0"/>
                <a:ea typeface="+mn-ea"/>
              </a:rPr>
              <a:t>vendors, suppliers, contractors, etc (in contract situation)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 Narrow" pitchFamily="34" charset="0"/>
              </a:rPr>
              <a:t>Acquisition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 Narrow" pitchFamily="34" charset="0"/>
              </a:rPr>
              <a:t>Acquiring/hiring from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outside resources </a:t>
            </a:r>
            <a:r>
              <a:rPr lang="en-US" sz="2400" dirty="0" smtClean="0">
                <a:latin typeface="Arial Narrow" pitchFamily="34" charset="0"/>
              </a:rPr>
              <a:t>(outsource)</a:t>
            </a:r>
          </a:p>
          <a:p>
            <a:pPr eaLnBrk="1" hangingPunct="1">
              <a:defRPr/>
            </a:pPr>
            <a:r>
              <a:rPr lang="en-US" sz="2800" dirty="0" smtClean="0">
                <a:latin typeface="Arial Narrow" pitchFamily="34" charset="0"/>
              </a:rPr>
              <a:t>Virtual teams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Arial Narrow" pitchFamily="34" charset="0"/>
              </a:rPr>
              <a:t>Think the possibilities of having group of people even little or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no time spent to meet face to face.</a:t>
            </a:r>
            <a:endParaRPr lang="en-US" sz="24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228600" y="3027363"/>
            <a:ext cx="8686800" cy="2881312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>
          <a:xfrm>
            <a:off x="266700" y="571500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9.3 Develop Project Team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>
          <a:xfrm>
            <a:off x="381000" y="1443038"/>
            <a:ext cx="7848600" cy="1371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 Narrow" pitchFamily="34" charset="0"/>
              </a:rPr>
              <a:t>The process of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improving the competencies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team interaction</a:t>
            </a:r>
            <a:r>
              <a:rPr lang="en-US" sz="2400" dirty="0" smtClean="0">
                <a:latin typeface="Arial Narrow" pitchFamily="34" charset="0"/>
              </a:rPr>
              <a:t>, and the overall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team environment </a:t>
            </a:r>
            <a:r>
              <a:rPr lang="en-US" sz="2400" dirty="0" smtClean="0">
                <a:latin typeface="Arial Narrow" pitchFamily="34" charset="0"/>
              </a:rPr>
              <a:t>to enhance project performance.</a:t>
            </a:r>
          </a:p>
        </p:txBody>
      </p:sp>
      <p:graphicFrame>
        <p:nvGraphicFramePr>
          <p:cNvPr id="9" name="Group 59"/>
          <p:cNvGraphicFramePr>
            <a:graphicFrameLocks noGrp="1"/>
          </p:cNvGraphicFramePr>
          <p:nvPr/>
        </p:nvGraphicFramePr>
        <p:xfrm>
          <a:off x="533400" y="2747963"/>
          <a:ext cx="2209800" cy="2092749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Human Resource 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Project staff assignment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Resource calendar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60"/>
          <p:cNvGraphicFramePr>
            <a:graphicFrameLocks noGrp="1"/>
          </p:cNvGraphicFramePr>
          <p:nvPr/>
        </p:nvGraphicFramePr>
        <p:xfrm>
          <a:off x="3124200" y="2747963"/>
          <a:ext cx="2209800" cy="3035808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64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90514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Interpersonal skills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Training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Team-building activities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Ground rules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Co-location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Recognition and rewards</a:t>
                      </a:r>
                      <a:endParaRPr kumimoji="0" lang="id-ID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Personal assessment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61"/>
          <p:cNvGraphicFramePr>
            <a:graphicFrameLocks noGrp="1"/>
          </p:cNvGraphicFramePr>
          <p:nvPr/>
        </p:nvGraphicFramePr>
        <p:xfrm>
          <a:off x="5791200" y="2747963"/>
          <a:ext cx="2209800" cy="2057033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697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017080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Team performance assessments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Enterprise environmental factors updates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0205" name="TextBox 7"/>
          <p:cNvSpPr txBox="1">
            <a:spLocks noChangeArrowheads="1"/>
          </p:cNvSpPr>
          <p:nvPr/>
        </p:nvSpPr>
        <p:spPr bwMode="auto">
          <a:xfrm>
            <a:off x="457200" y="6243638"/>
            <a:ext cx="746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FG Deanna's Han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Introduction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4786322"/>
            <a:ext cx="7207271" cy="11429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sz="2800" b="1" i="1" dirty="0" smtClean="0"/>
              <a:t>“People are our most important asset.” </a:t>
            </a:r>
            <a:endParaRPr lang="id-ID" sz="2800" b="1" i="1" dirty="0" smtClean="0"/>
          </a:p>
          <a:p>
            <a:pPr algn="ctr">
              <a:buNone/>
            </a:pPr>
            <a:r>
              <a:rPr lang="id-ID" sz="2800" b="1" i="1" dirty="0" smtClean="0"/>
              <a:t>“</a:t>
            </a:r>
            <a:r>
              <a:rPr lang="en-US" sz="2800" b="1" i="1" dirty="0" smtClean="0"/>
              <a:t>People</a:t>
            </a:r>
            <a:r>
              <a:rPr lang="id-ID" sz="2800" b="1" i="1" dirty="0" smtClean="0"/>
              <a:t> </a:t>
            </a:r>
            <a:r>
              <a:rPr lang="en-US" sz="2800" b="1" i="1" dirty="0" smtClean="0"/>
              <a:t>determine </a:t>
            </a:r>
            <a:r>
              <a:rPr lang="en-US" sz="2800" b="1" i="1" dirty="0" smtClean="0"/>
              <a:t>the success and failure of organizations and </a:t>
            </a:r>
            <a:r>
              <a:rPr lang="en-US" sz="2800" b="1" i="1" dirty="0" smtClean="0"/>
              <a:t>projects</a:t>
            </a:r>
            <a:r>
              <a:rPr lang="id-ID" sz="2800" b="1" i="1" dirty="0" smtClean="0"/>
              <a:t>”</a:t>
            </a:r>
            <a:endParaRPr lang="id-ID" sz="2800" b="1" i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4714908" cy="312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Develop Project Team </a:t>
            </a:r>
            <a:r>
              <a:rPr lang="en-US" sz="1800" smtClean="0">
                <a:latin typeface="Calibri" pitchFamily="34" charset="0"/>
              </a:rPr>
              <a:t>(Tools &amp; Techniques)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500"/>
            <a:ext cx="8077200" cy="5257800"/>
          </a:xfrm>
        </p:spPr>
        <p:txBody>
          <a:bodyPr>
            <a:normAutofit/>
          </a:bodyPr>
          <a:lstStyle/>
          <a:p>
            <a:pPr marL="400050" eaLnBrk="1" hangingPunct="1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Interpersonal skills (soft skills)</a:t>
            </a:r>
          </a:p>
          <a:p>
            <a:pPr marL="400050" eaLnBrk="1" hangingPunct="1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Training</a:t>
            </a:r>
          </a:p>
          <a:p>
            <a:pPr marL="800100" lvl="1"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Can be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(classroom, online) or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non-formal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(on-job training, mentoring, coaching)</a:t>
            </a:r>
          </a:p>
          <a:p>
            <a:pPr marL="400050" eaLnBrk="1" hangingPunct="1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Ground rules </a:t>
            </a:r>
          </a:p>
          <a:p>
            <a:pPr marL="800100" lvl="1"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Guidelines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that establish clear expectation regarding acceptable behavior by teams</a:t>
            </a:r>
          </a:p>
          <a:p>
            <a:pPr marL="800100" lvl="1"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Discussion to create it by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 team members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Develop Project Team </a:t>
            </a:r>
            <a:r>
              <a:rPr lang="en-US" sz="1800" smtClean="0">
                <a:latin typeface="Calibri" pitchFamily="34" charset="0"/>
              </a:rPr>
              <a:t>(Tools &amp; Techniques)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33500"/>
            <a:ext cx="7058044" cy="5257800"/>
          </a:xfrm>
        </p:spPr>
        <p:txBody>
          <a:bodyPr>
            <a:normAutofit/>
          </a:bodyPr>
          <a:lstStyle/>
          <a:p>
            <a:pPr marL="400050" eaLnBrk="1" hangingPunct="1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Co-location</a:t>
            </a:r>
          </a:p>
          <a:p>
            <a:pPr marL="800100" lvl="1"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Placing many or all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most active team members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the same physical location</a:t>
            </a:r>
          </a:p>
          <a:p>
            <a:pPr marL="800100" lvl="1"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Can be temporary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 strategy to enhance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communication &amp; build sense of community</a:t>
            </a:r>
          </a:p>
          <a:p>
            <a:pPr marL="400050" eaLnBrk="1" hangingPunct="1">
              <a:defRPr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Recognition &amp; reward</a:t>
            </a:r>
          </a:p>
          <a:p>
            <a:pPr marL="800100" lvl="1" eaLnBrk="1" hangingPunct="1"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 will only be effective if it is satisfies/valued by individual.</a:t>
            </a:r>
          </a:p>
          <a:p>
            <a:pPr marL="800100" lvl="1" eaLnBrk="1" hangingPunct="1"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Plans concerning how to do it are developed during Develop Human Resource Plan.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latin typeface="Calibri" pitchFamily="34" charset="0"/>
              </a:rPr>
              <a:t>Team Building Activities </a:t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>(Tools &amp; Techniques)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305800" cy="53340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Tuckman’s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stage of team formation and development:</a:t>
            </a:r>
          </a:p>
          <a:p>
            <a:pPr eaLnBrk="1" hangingPunct="1">
              <a:buFontTx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FORMING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The team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meets and learns about the project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what their roles and responsibilities.</a:t>
            </a:r>
          </a:p>
          <a:p>
            <a:pPr eaLnBrk="1" hangingPunct="1">
              <a:buFontTx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STORMING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Address the project work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technical decisions and the project management approach.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Conflict/disagreement may occurs.</a:t>
            </a:r>
          </a:p>
          <a:p>
            <a:pPr eaLnBrk="1" hangingPunct="1">
              <a:buFontTx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NORMING</a:t>
            </a:r>
          </a:p>
          <a:p>
            <a:pPr lvl="1" eaLnBrk="1" hangingPunct="1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Work together and adjust work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habits and behavior that support the team.</a:t>
            </a:r>
          </a:p>
          <a:p>
            <a:pPr eaLnBrk="1" hangingPunct="1">
              <a:buFontTx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PERFORMING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Being a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well-organized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unit</a:t>
            </a:r>
          </a:p>
          <a:p>
            <a:pPr eaLnBrk="1" hangingPunct="1">
              <a:buFontTx/>
              <a:buAutoNum type="arabicPeriod"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ADJOURNING</a:t>
            </a:r>
          </a:p>
          <a:p>
            <a:pPr lvl="1"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Team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completes the work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 move on from the project.</a:t>
            </a:r>
          </a:p>
          <a:p>
            <a:pPr eaLnBrk="1" hangingPunct="1">
              <a:buFontTx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 Rules</a:t>
            </a:r>
          </a:p>
          <a:p>
            <a:pPr eaLnBrk="1" hangingPunct="1">
              <a:buFontTx/>
              <a:buNone/>
            </a:pPr>
            <a:r>
              <a:rPr lang="en-US" sz="800" dirty="0" smtClean="0">
                <a:latin typeface="Arial" pitchFamily="34" charset="0"/>
                <a:cs typeface="Arial" pitchFamily="34" charset="0"/>
              </a:rPr>
              <a:t>..will establish clear expectation regarding acceptable behavior by project team members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latin typeface="Calibri" pitchFamily="34" charset="0"/>
              </a:rPr>
              <a:t>Team Building Activities </a:t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>(Tools &amp; Techniques)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228600" y="4357694"/>
            <a:ext cx="6915168" cy="1214446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Ground Rules</a:t>
            </a:r>
          </a:p>
          <a:p>
            <a:pPr eaLnBrk="1" hangingPunct="1">
              <a:buFontTx/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..will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establish clear expectation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regarding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acceptable behavior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by project team members </a:t>
            </a:r>
          </a:p>
        </p:txBody>
      </p:sp>
      <p:pic>
        <p:nvPicPr>
          <p:cNvPr id="52228" name="Picture 3" descr="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3116"/>
            <a:ext cx="7000924" cy="1643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142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latin typeface="Calibri" pitchFamily="34" charset="0"/>
              </a:rPr>
              <a:t>Motivation Theory: </a:t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>Maslow’s Hierarchy of Needs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928670"/>
            <a:ext cx="7270799" cy="5738830"/>
            <a:chOff x="304800" y="797020"/>
            <a:chExt cx="7547728" cy="5984780"/>
          </a:xfrm>
        </p:grpSpPr>
        <p:pic>
          <p:nvPicPr>
            <p:cNvPr id="53253" name="Picture 2" descr="http://theskooloflife.com/wordpress/wp-content/uploads/2009/05/maslows-hierarchy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94013" y="797020"/>
              <a:ext cx="6158515" cy="5342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4" name="TextBox 4"/>
            <p:cNvSpPr txBox="1">
              <a:spLocks noChangeArrowheads="1"/>
            </p:cNvSpPr>
            <p:nvPr/>
          </p:nvSpPr>
          <p:spPr bwMode="auto">
            <a:xfrm>
              <a:off x="304800" y="6550968"/>
              <a:ext cx="5029200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Image source: http://theskooloflife.com/wordpress/self-actualization-in-the-maslow-hierarchy/</a:t>
              </a:r>
            </a:p>
          </p:txBody>
        </p:sp>
        <p:sp>
          <p:nvSpPr>
            <p:cNvPr id="8" name="Down Arrow 7"/>
            <p:cNvSpPr/>
            <p:nvPr/>
          </p:nvSpPr>
          <p:spPr>
            <a:xfrm rot="10800000">
              <a:off x="685480" y="2056901"/>
              <a:ext cx="1143687" cy="3123996"/>
            </a:xfrm>
            <a:prstGeom prst="downArrow">
              <a:avLst/>
            </a:prstGeom>
            <a:gradFill flip="none" rotWithShape="0">
              <a:gsLst>
                <a:gs pos="0">
                  <a:srgbClr val="66CCFF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  <a:tileRect/>
            </a:gra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868" y="5411016"/>
              <a:ext cx="1522719" cy="3377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4">
                      <a:lumMod val="10000"/>
                    </a:schemeClr>
                  </a:solidFill>
                  <a:latin typeface="Comic Sans MS" pitchFamily="66" charset="0"/>
                </a:rPr>
                <a:t>Basic Needs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74" y="1396343"/>
              <a:ext cx="1446913" cy="58440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solidFill>
                    <a:schemeClr val="accent4">
                      <a:lumMod val="10000"/>
                    </a:schemeClr>
                  </a:solidFill>
                  <a:latin typeface="Comic Sans MS" pitchFamily="66" charset="0"/>
                </a:rPr>
                <a:t>Higher Level of Needs</a:t>
              </a:r>
            </a:p>
          </p:txBody>
        </p:sp>
      </p:grpSp>
      <p:pic>
        <p:nvPicPr>
          <p:cNvPr id="34820" name="Picture 4" descr="File:Abraham mas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1142984"/>
            <a:ext cx="1562100" cy="1982788"/>
          </a:xfrm>
          <a:prstGeom prst="rect">
            <a:avLst/>
          </a:prstGeom>
          <a:noFill/>
          <a:effectLst>
            <a:outerShdw blurRad="127000" dist="1016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8392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Calibri" pitchFamily="34" charset="0"/>
              </a:rPr>
              <a:t>Motivation Theory: </a:t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>McGregor’s X &amp; Y Theory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228600" y="1485900"/>
            <a:ext cx="6248400" cy="287179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endParaRPr lang="en-US" sz="2400" dirty="0" smtClean="0">
              <a:latin typeface="Arial Narrow" pitchFamily="34" charset="0"/>
            </a:endParaRPr>
          </a:p>
          <a:p>
            <a:pPr eaLnBrk="1" hangingPunct="1"/>
            <a:r>
              <a:rPr lang="en-US" sz="2400" b="1" dirty="0" smtClean="0">
                <a:latin typeface="Arial Narrow" pitchFamily="34" charset="0"/>
              </a:rPr>
              <a:t>Theory X</a:t>
            </a:r>
          </a:p>
          <a:p>
            <a:pPr lvl="1" eaLnBrk="1" hangingPunct="1"/>
            <a:r>
              <a:rPr lang="en-US" sz="2400" dirty="0" smtClean="0">
                <a:latin typeface="Arial Narrow" pitchFamily="34" charset="0"/>
              </a:rPr>
              <a:t>People tends to be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negative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passive</a:t>
            </a:r>
            <a:r>
              <a:rPr lang="en-US" sz="2400" dirty="0" smtClean="0">
                <a:latin typeface="Arial Narrow" pitchFamily="34" charset="0"/>
              </a:rPr>
              <a:t> e.g.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incapable</a:t>
            </a:r>
            <a:r>
              <a:rPr lang="en-US" sz="2400" dirty="0" smtClean="0">
                <a:latin typeface="Arial Narrow" pitchFamily="34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avoid responsibility</a:t>
            </a:r>
            <a:r>
              <a:rPr lang="en-US" sz="2400" dirty="0" smtClean="0">
                <a:latin typeface="Arial Narrow" pitchFamily="34" charset="0"/>
              </a:rPr>
              <a:t>, need to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be watched</a:t>
            </a:r>
          </a:p>
          <a:p>
            <a:pPr lvl="1" eaLnBrk="1" hangingPunct="1"/>
            <a:r>
              <a:rPr lang="en-US" sz="2600" b="1" dirty="0" smtClean="0">
                <a:solidFill>
                  <a:srgbClr val="0070C0"/>
                </a:solidFill>
                <a:latin typeface="Arial Narrow" pitchFamily="34" charset="0"/>
              </a:rPr>
              <a:t>Extrinsic </a:t>
            </a:r>
            <a:r>
              <a:rPr lang="en-US" sz="2600" b="1" dirty="0" smtClean="0">
                <a:solidFill>
                  <a:srgbClr val="0070C0"/>
                </a:solidFill>
                <a:latin typeface="Arial Narrow" pitchFamily="34" charset="0"/>
              </a:rPr>
              <a:t>Motivation</a:t>
            </a:r>
            <a:endParaRPr lang="id-ID" sz="26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pPr lvl="2"/>
            <a:r>
              <a:rPr lang="en-US" sz="2600" dirty="0" smtClean="0"/>
              <a:t>people to do something for a reward or to avoid a penalty.</a:t>
            </a:r>
            <a:endParaRPr lang="en-US" sz="2400" b="1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68610" name="Picture 2" descr="http://wingedspur01.files.wordpress.com/2008/09/douglas-mcgreg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688" y="1562100"/>
            <a:ext cx="1850461" cy="2652718"/>
          </a:xfrm>
          <a:prstGeom prst="rect">
            <a:avLst/>
          </a:prstGeom>
          <a:noFill/>
          <a:effectLst>
            <a:outerShdw blurRad="127000" dist="1016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3857644"/>
            <a:ext cx="7848600" cy="20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400" b="0" kern="0" dirty="0">
              <a:solidFill>
                <a:schemeClr val="accent4">
                  <a:lumMod val="10000"/>
                </a:schemeClr>
              </a:solidFill>
              <a:latin typeface="Arial Narrow" pitchFamily="34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Theory 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b="0" kern="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People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tends to be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positive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 e.g. want to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achieve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, willing to work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without supervision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Arial Narrow" pitchFamily="34" charset="0"/>
                <a:cs typeface="Times New Roman" pitchFamily="18" charset="0"/>
              </a:rPr>
              <a:t>, can direct their </a:t>
            </a: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own effort</a:t>
            </a:r>
            <a:endParaRPr lang="en-US" sz="2400" b="1" kern="0" dirty="0">
              <a:solidFill>
                <a:srgbClr val="0070C0"/>
              </a:solidFill>
              <a:latin typeface="Arial Narrow" pitchFamily="34" charset="0"/>
              <a:cs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b="1" dirty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Intrinsic </a:t>
            </a:r>
            <a:r>
              <a:rPr lang="en-US" sz="2400" b="1" dirty="0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Motivation</a:t>
            </a:r>
            <a:endParaRPr lang="id-ID" sz="2400" b="1" dirty="0" smtClean="0">
              <a:solidFill>
                <a:srgbClr val="0070C0"/>
              </a:solidFill>
              <a:latin typeface="Arial Narrow" pitchFamily="34" charset="0"/>
              <a:cs typeface="Times New Roman" pitchFamily="18" charset="0"/>
            </a:endParaRPr>
          </a:p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r>
              <a:rPr lang="en-US" sz="2400" dirty="0" smtClean="0"/>
              <a:t>people to participate in an activity for their own enjoyment.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5252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Calibri" pitchFamily="34" charset="0"/>
              </a:rPr>
              <a:t>Motivation Theory: </a:t>
            </a:r>
            <a:br>
              <a:rPr lang="en-US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>Acquired Needs Theory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001000" cy="99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>
                <a:latin typeface="Arial Narrow" pitchFamily="34" charset="0"/>
              </a:rPr>
              <a:t>David McClelland’s Theory</a:t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/>
            </a:r>
            <a:br>
              <a:rPr lang="en-US" sz="2400" dirty="0" smtClean="0">
                <a:latin typeface="Arial Narrow" pitchFamily="34" charset="0"/>
              </a:rPr>
            </a:br>
            <a:r>
              <a:rPr lang="en-US" sz="2400" dirty="0" smtClean="0">
                <a:latin typeface="Arial Narrow" pitchFamily="34" charset="0"/>
              </a:rPr>
              <a:t>People are </a:t>
            </a:r>
            <a:r>
              <a:rPr lang="en-US" sz="2600" b="1" dirty="0" smtClean="0">
                <a:solidFill>
                  <a:srgbClr val="0070C0"/>
                </a:solidFill>
                <a:latin typeface="Arial Narrow" pitchFamily="34" charset="0"/>
              </a:rPr>
              <a:t>motivated by one of the three needs</a:t>
            </a:r>
            <a:endParaRPr lang="en-US" sz="2400" b="1" dirty="0" smtClean="0">
              <a:solidFill>
                <a:srgbClr val="0070C0"/>
              </a:solidFill>
              <a:latin typeface="Arial Narrow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06" y="2438400"/>
          <a:ext cx="6610368" cy="3734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430"/>
                <a:gridCol w="4992938"/>
              </a:tblGrid>
              <a:tr h="40864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Narrow" pitchFamily="34" charset="0"/>
                        </a:rPr>
                        <a:t>Needs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Narrow" pitchFamily="34" charset="0"/>
                        </a:rPr>
                        <a:t>Behavioral</a:t>
                      </a:r>
                      <a:r>
                        <a:rPr lang="en-US" sz="1600" baseline="0" dirty="0" smtClean="0">
                          <a:latin typeface="Arial Narrow" pitchFamily="34" charset="0"/>
                        </a:rPr>
                        <a:t> Style</a:t>
                      </a:r>
                      <a:endParaRPr lang="en-US" sz="1600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007622">
                <a:tc>
                  <a:txBody>
                    <a:bodyPr/>
                    <a:lstStyle/>
                    <a:p>
                      <a:pPr marL="4763" lvl="1" indent="0" algn="ctr"/>
                      <a:r>
                        <a:rPr lang="en-US" sz="2000" b="1" dirty="0" smtClean="0">
                          <a:latin typeface="Arial Narrow" pitchFamily="34" charset="0"/>
                        </a:rPr>
                        <a:t>Achievement </a:t>
                      </a:r>
                      <a:br>
                        <a:rPr lang="en-US" sz="2000" b="1" dirty="0" smtClean="0">
                          <a:latin typeface="Arial Narrow" pitchFamily="34" charset="0"/>
                        </a:rPr>
                      </a:br>
                      <a:r>
                        <a:rPr lang="en-US" sz="2000" b="1" dirty="0" smtClean="0">
                          <a:latin typeface="Arial Narrow" pitchFamily="34" charset="0"/>
                        </a:rPr>
                        <a:t>(N-Ach)</a:t>
                      </a:r>
                    </a:p>
                    <a:p>
                      <a:pPr algn="ctr"/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2000" dirty="0" smtClean="0">
                          <a:latin typeface="Arial Narrow" pitchFamily="34" charset="0"/>
                        </a:rPr>
                        <a:t>These people</a:t>
                      </a:r>
                      <a:r>
                        <a:rPr lang="en-US" sz="2000" baseline="0" dirty="0" smtClean="0">
                          <a:latin typeface="Arial Narrow" pitchFamily="34" charset="0"/>
                        </a:rPr>
                        <a:t> should be given projects that are 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challenging but are reachable</a:t>
                      </a:r>
                    </a:p>
                    <a:p>
                      <a:pPr marL="231775" indent="-231775">
                        <a:buFont typeface="Wingdings" pitchFamily="2" charset="2"/>
                        <a:buChar char="§"/>
                      </a:pPr>
                      <a:r>
                        <a:rPr lang="en-US" sz="2000" baseline="0" dirty="0" smtClean="0">
                          <a:latin typeface="Arial Narrow" pitchFamily="34" charset="0"/>
                        </a:rPr>
                        <a:t>They like </a:t>
                      </a:r>
                      <a:r>
                        <a:rPr lang="en-US" sz="2000" b="1" i="1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</a:rPr>
                        <a:t>recognition</a:t>
                      </a:r>
                      <a:endParaRPr lang="en-US" sz="2000" b="1" i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00762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 Narrow" pitchFamily="34" charset="0"/>
                        </a:rPr>
                        <a:t>Affiliation </a:t>
                      </a:r>
                      <a:br>
                        <a:rPr lang="en-US" sz="2000" b="1" dirty="0" smtClean="0">
                          <a:latin typeface="Arial Narrow" pitchFamily="34" charset="0"/>
                        </a:rPr>
                      </a:br>
                      <a:r>
                        <a:rPr lang="en-US" sz="2000" b="1" dirty="0" smtClean="0">
                          <a:latin typeface="Arial Narrow" pitchFamily="34" charset="0"/>
                        </a:rPr>
                        <a:t>(N-Affil)</a:t>
                      </a:r>
                    </a:p>
                    <a:p>
                      <a:pPr algn="ctr"/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1775" indent="-23177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These people work best when </a:t>
                      </a:r>
                      <a:r>
                        <a:rPr lang="en-US" sz="2000" b="1" i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cooperating with others</a:t>
                      </a:r>
                    </a:p>
                    <a:p>
                      <a:pPr marL="231775" indent="-23177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They seek </a:t>
                      </a:r>
                      <a:r>
                        <a:rPr lang="en-US" sz="2000" b="1" i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approval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rather than recognition</a:t>
                      </a:r>
                    </a:p>
                  </a:txBody>
                  <a:tcPr/>
                </a:tc>
              </a:tr>
              <a:tr h="1309909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 Narrow" pitchFamily="34" charset="0"/>
                        </a:rPr>
                        <a:t>Power </a:t>
                      </a:r>
                      <a:br>
                        <a:rPr lang="en-US" sz="2000" b="1" dirty="0" smtClean="0">
                          <a:latin typeface="Arial Narrow" pitchFamily="34" charset="0"/>
                        </a:rPr>
                      </a:br>
                      <a:r>
                        <a:rPr lang="en-US" sz="2000" b="1" dirty="0" smtClean="0">
                          <a:latin typeface="Arial Narrow" pitchFamily="34" charset="0"/>
                        </a:rPr>
                        <a:t>(N-</a:t>
                      </a:r>
                      <a:r>
                        <a:rPr lang="en-US" sz="2000" b="1" dirty="0" err="1" smtClean="0">
                          <a:latin typeface="Arial Narrow" pitchFamily="34" charset="0"/>
                        </a:rPr>
                        <a:t>Pow</a:t>
                      </a:r>
                      <a:r>
                        <a:rPr lang="en-US" sz="2000" b="1" dirty="0" smtClean="0">
                          <a:latin typeface="Arial Narrow" pitchFamily="34" charset="0"/>
                        </a:rPr>
                        <a:t>)</a:t>
                      </a:r>
                    </a:p>
                    <a:p>
                      <a:pPr algn="ctr"/>
                      <a:endParaRPr lang="en-US" sz="2000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31775" indent="-23177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People whose </a:t>
                      </a:r>
                      <a:r>
                        <a:rPr lang="en-US" sz="2000" b="1" i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need for power 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is socially oriented, should be allowed to </a:t>
                      </a:r>
                      <a:r>
                        <a:rPr lang="en-US" sz="2000" b="1" i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manage</a:t>
                      </a:r>
                      <a:r>
                        <a:rPr lang="id-ID" sz="2000" b="1" i="1" kern="1200" baseline="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others</a:t>
                      </a:r>
                    </a:p>
                    <a:p>
                      <a:pPr marL="231775" indent="-231775" algn="l" defTabSz="914400" rtl="0" eaLnBrk="1" latinLnBrk="0" hangingPunct="1">
                        <a:buFont typeface="Wingdings" pitchFamily="2" charset="2"/>
                        <a:buChar char="§"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These people like to </a:t>
                      </a:r>
                      <a:r>
                        <a:rPr lang="en-US" sz="2000" b="1" i="1" kern="1200" dirty="0" smtClean="0">
                          <a:solidFill>
                            <a:srgbClr val="FF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organize and influence others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0658" name="Picture 2" descr="http://www.visualstatistics.net/East-West/Quantitative%20History/Clel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9900" y="1409700"/>
            <a:ext cx="1560513" cy="2057400"/>
          </a:xfrm>
          <a:prstGeom prst="rect">
            <a:avLst/>
          </a:prstGeom>
          <a:noFill/>
          <a:effectLst>
            <a:outerShdw blurRad="114300" dist="1778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05752" cy="11810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Calibri" pitchFamily="34" charset="0"/>
              </a:rPr>
              <a:t>Motivation Theory:</a:t>
            </a:r>
            <a:r>
              <a:rPr lang="id-ID" sz="4000" dirty="0" smtClean="0">
                <a:latin typeface="Calibri" pitchFamily="34" charset="0"/>
              </a:rPr>
              <a:t/>
            </a:r>
            <a:br>
              <a:rPr lang="id-ID" sz="4000" dirty="0" smtClean="0">
                <a:latin typeface="Calibri" pitchFamily="34" charset="0"/>
              </a:rPr>
            </a:br>
            <a:r>
              <a:rPr lang="en-US" sz="4000" dirty="0" smtClean="0">
                <a:latin typeface="Calibri" pitchFamily="34" charset="0"/>
              </a:rPr>
              <a:t>Two Factors Theory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228600" y="1409700"/>
            <a:ext cx="8001000" cy="53340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 Narrow" pitchFamily="34" charset="0"/>
              </a:rPr>
              <a:t>Herzberg’s Theory</a:t>
            </a: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Job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dissatisfaction</a:t>
            </a:r>
            <a:r>
              <a:rPr lang="en-US" sz="2000" dirty="0" smtClean="0">
                <a:latin typeface="Arial Narrow" pitchFamily="34" charset="0"/>
              </a:rPr>
              <a:t> due to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lack of hygiene factors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 eaLnBrk="1" hangingPunct="1"/>
            <a:r>
              <a:rPr lang="en-US" sz="2000" dirty="0" smtClean="0">
                <a:latin typeface="Arial Narrow" pitchFamily="34" charset="0"/>
              </a:rPr>
              <a:t>Job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satisfaction</a:t>
            </a:r>
            <a:r>
              <a:rPr lang="en-US" sz="2000" dirty="0" smtClean="0">
                <a:latin typeface="Arial Narrow" pitchFamily="34" charset="0"/>
              </a:rPr>
              <a:t> due to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motivation factors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72706" name="Picture 2" descr="http://4.bp.blogspot.com/_781ZOfSJnxQ/Ss6HJDrHORI/AAAAAAAAABw/6AStyIBp9Co/s320/interior_herzb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699" y="1714500"/>
            <a:ext cx="1850433" cy="2643194"/>
          </a:xfrm>
          <a:prstGeom prst="rect">
            <a:avLst/>
          </a:prstGeom>
          <a:noFill/>
          <a:effectLst>
            <a:outerShdw blurRad="190500" dist="1270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Diagram 5"/>
          <p:cNvGraphicFramePr/>
          <p:nvPr/>
        </p:nvGraphicFramePr>
        <p:xfrm>
          <a:off x="0" y="3082948"/>
          <a:ext cx="72390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228600" y="3179763"/>
            <a:ext cx="8686800" cy="2881312"/>
          </a:xfrm>
          <a:prstGeom prst="rightArrow">
            <a:avLst>
              <a:gd name="adj1" fmla="val 70438"/>
              <a:gd name="adj2" fmla="val 27493"/>
            </a:avLst>
          </a:prstGeom>
          <a:solidFill>
            <a:srgbClr val="CC66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347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9.4 Manage Project Team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342900" y="1214422"/>
            <a:ext cx="7015182" cy="149067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The process of tracking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team member performance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providing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feedback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resolving issues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and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managing changes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 optimize project performance.</a:t>
            </a:r>
          </a:p>
        </p:txBody>
      </p:sp>
      <p:graphicFrame>
        <p:nvGraphicFramePr>
          <p:cNvPr id="9" name="Group 59"/>
          <p:cNvGraphicFramePr>
            <a:graphicFrameLocks noGrp="1"/>
          </p:cNvGraphicFramePr>
          <p:nvPr/>
        </p:nvGraphicFramePr>
        <p:xfrm>
          <a:off x="533400" y="2900363"/>
          <a:ext cx="2209800" cy="3724406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68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Inputs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1385863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staff assignments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Human resource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management plan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Team performance assessments</a:t>
                      </a:r>
                      <a:endParaRPr kumimoji="0" lang="id-ID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Issue log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Work 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Performance reports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Group 60"/>
          <p:cNvGraphicFramePr>
            <a:graphicFrameLocks noGrp="1"/>
          </p:cNvGraphicFramePr>
          <p:nvPr/>
        </p:nvGraphicFramePr>
        <p:xfrm>
          <a:off x="3124200" y="2900363"/>
          <a:ext cx="2209800" cy="2401824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6478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Tools &amp; Techniques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790514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Observation and conversation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performance appraisals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Conflict management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Interpersonal skills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Group 61"/>
          <p:cNvGraphicFramePr>
            <a:graphicFrameLocks noGrp="1"/>
          </p:cNvGraphicFramePr>
          <p:nvPr/>
        </p:nvGraphicFramePr>
        <p:xfrm>
          <a:off x="5791200" y="2900363"/>
          <a:ext cx="2209800" cy="3726720"/>
        </p:xfrm>
        <a:graphic>
          <a:graphicData uri="http://schemas.openxmlformats.org/drawingml/2006/table">
            <a:tbl>
              <a:tblPr/>
              <a:tblGrid>
                <a:gridCol w="2209800"/>
              </a:tblGrid>
              <a:tr h="709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urier New" pitchFamily="49" charset="0"/>
                          <a:ea typeface="+mn-ea"/>
                          <a:cs typeface="Courier New" pitchFamily="49" charset="0"/>
                        </a:rPr>
                        <a:t>Outputs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99"/>
                    </a:solidFill>
                  </a:tcPr>
                </a:tc>
              </a:tr>
              <a:tr h="536805">
                <a:tc>
                  <a:txBody>
                    <a:bodyPr/>
                    <a:lstStyle/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Enterprise environmental factors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Organizational process assets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updates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Change requests</a:t>
                      </a: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management plan updates</a:t>
                      </a:r>
                      <a:endParaRPr kumimoji="0" lang="id-ID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+mn-ea"/>
                        <a:cs typeface="+mn-cs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Project </a:t>
                      </a:r>
                      <a:r>
                        <a:rPr kumimoji="0" lang="id-ID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document</a:t>
                      </a:r>
                      <a:r>
                        <a:rPr kumimoji="0" 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 updates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225425" marR="0" lvl="0" indent="-2254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+mj-lt"/>
                        <a:buAutoNum type="arabicPeriod"/>
                        <a:tabLst/>
                        <a:defRPr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57373" name="TextBox 7"/>
          <p:cNvSpPr txBox="1">
            <a:spLocks noChangeArrowheads="1"/>
          </p:cNvSpPr>
          <p:nvPr/>
        </p:nvSpPr>
        <p:spPr bwMode="auto">
          <a:xfrm>
            <a:off x="457200" y="6396038"/>
            <a:ext cx="7467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0070C0"/>
                </a:solidFill>
                <a:latin typeface="FG Deanna's Han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0" y="285728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Calibri" pitchFamily="34" charset="0"/>
              </a:rPr>
              <a:t>Conflict Management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8001000" cy="472442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Conflicts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can be beneficial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(an opportunities for improvement)</a:t>
            </a:r>
          </a:p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Conflicts is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an inevitable consequence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of organizational interactions.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Conflicts in the team are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caused due to the following reasons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decreasing order of occurrences.</a:t>
            </a:r>
          </a:p>
          <a:p>
            <a:pPr marL="857250" lvl="1" indent="-457200" eaLnBrk="1" hangingPunct="1">
              <a:buFontTx/>
              <a:buAutoNum type="arabi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Schedules</a:t>
            </a:r>
          </a:p>
          <a:p>
            <a:pPr marL="857250" lvl="1" indent="-457200" eaLnBrk="1" hangingPunct="1"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Project priorities</a:t>
            </a:r>
          </a:p>
          <a:p>
            <a:pPr marL="857250" lvl="1" indent="-457200" eaLnBrk="1" hangingPunct="1"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Resources</a:t>
            </a:r>
          </a:p>
          <a:p>
            <a:pPr marL="857250" lvl="1" indent="-457200" eaLnBrk="1" hangingPunct="1">
              <a:buFontTx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Technical opinions</a:t>
            </a:r>
          </a:p>
          <a:p>
            <a:pPr eaLnBrk="1" hangingPunct="1"/>
            <a:r>
              <a:rPr lang="en-US" sz="2000" dirty="0" smtClean="0">
                <a:latin typeface="Arial" pitchFamily="34" charset="0"/>
                <a:cs typeface="Arial" pitchFamily="34" charset="0"/>
              </a:rPr>
              <a:t>Conflict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best resolved by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those involved in the conflict.</a:t>
            </a:r>
          </a:p>
          <a:p>
            <a:pPr eaLnBrk="1" hangingPunct="1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5857892"/>
            <a:ext cx="7858180" cy="83099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latin typeface="Arial Narrow" pitchFamily="34" charset="0"/>
              </a:rPr>
              <a:t>“</a:t>
            </a:r>
            <a:r>
              <a:rPr lang="en-US" sz="2400" b="1" dirty="0" smtClean="0">
                <a:latin typeface="Arial Narrow" pitchFamily="34" charset="0"/>
              </a:rPr>
              <a:t>The most common cause of conflicts in projects are issues related to schedules (not personality differences)</a:t>
            </a:r>
            <a:r>
              <a:rPr lang="id-ID" sz="2400" b="1" dirty="0" smtClean="0">
                <a:latin typeface="Arial Narrow" pitchFamily="34" charset="0"/>
              </a:rPr>
              <a:t>”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6447501" cy="714356"/>
          </a:xfrm>
        </p:spPr>
        <p:txBody>
          <a:bodyPr/>
          <a:lstStyle/>
          <a:p>
            <a:r>
              <a:rPr lang="id-ID" dirty="0" smtClean="0"/>
              <a:t>Introduction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30951"/>
            <a:ext cx="7493023" cy="4612627"/>
          </a:xfrm>
        </p:spPr>
        <p:txBody>
          <a:bodyPr>
            <a:noAutofit/>
          </a:bodyPr>
          <a:lstStyle/>
          <a:p>
            <a:r>
              <a:rPr lang="id-ID" sz="2400" b="1" dirty="0" smtClean="0"/>
              <a:t>If </a:t>
            </a:r>
            <a:r>
              <a:rPr lang="id-ID" sz="2400" b="1" dirty="0" smtClean="0"/>
              <a:t>people </a:t>
            </a:r>
            <a:r>
              <a:rPr lang="en-US" sz="2400" b="1" dirty="0" smtClean="0"/>
              <a:t>truly </a:t>
            </a:r>
            <a:r>
              <a:rPr lang="en-US" sz="2400" b="1" dirty="0" smtClean="0"/>
              <a:t>are their </a:t>
            </a:r>
            <a:r>
              <a:rPr lang="en-US" sz="2400" b="1" dirty="0" smtClean="0">
                <a:solidFill>
                  <a:srgbClr val="00B050"/>
                </a:solidFill>
              </a:rPr>
              <a:t>greatest asset, </a:t>
            </a:r>
            <a:r>
              <a:rPr lang="en-US" sz="2400" b="1" dirty="0" smtClean="0"/>
              <a:t>organizations must work </a:t>
            </a:r>
            <a:r>
              <a:rPr lang="en-US" sz="2400" b="1" u="sng" dirty="0" smtClean="0">
                <a:solidFill>
                  <a:srgbClr val="00B050"/>
                </a:solidFill>
              </a:rPr>
              <a:t>to fulfill their human </a:t>
            </a:r>
            <a:r>
              <a:rPr lang="en-US" sz="2400" b="1" u="sng" dirty="0" smtClean="0">
                <a:solidFill>
                  <a:srgbClr val="00B050"/>
                </a:solidFill>
              </a:rPr>
              <a:t>resource</a:t>
            </a:r>
            <a:r>
              <a:rPr lang="id-ID" sz="2400" b="1" u="sng" dirty="0" smtClean="0">
                <a:solidFill>
                  <a:srgbClr val="00B050"/>
                </a:solidFill>
              </a:rPr>
              <a:t> needs</a:t>
            </a:r>
          </a:p>
          <a:p>
            <a:r>
              <a:rPr lang="en-US" sz="2400" dirty="0" smtClean="0"/>
              <a:t>Fortune </a:t>
            </a:r>
            <a:r>
              <a:rPr lang="en-US" sz="2400" dirty="0" smtClean="0"/>
              <a:t>magazine lists IT as the number one </a:t>
            </a:r>
            <a:r>
              <a:rPr lang="en-US" sz="2400" b="1" dirty="0" smtClean="0">
                <a:solidFill>
                  <a:srgbClr val="FF0000"/>
                </a:solidFill>
              </a:rPr>
              <a:t>“hot career for 2012 </a:t>
            </a:r>
            <a:r>
              <a:rPr lang="en-US" sz="2400" b="1" dirty="0" smtClean="0">
                <a:solidFill>
                  <a:srgbClr val="FF0000"/>
                </a:solidFill>
              </a:rPr>
              <a:t>and</a:t>
            </a:r>
            <a:r>
              <a:rPr lang="id-ID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beyond</a:t>
            </a:r>
            <a:r>
              <a:rPr lang="en-US" sz="2400" b="1" dirty="0" smtClean="0">
                <a:solidFill>
                  <a:srgbClr val="FF0000"/>
                </a:solidFill>
              </a:rPr>
              <a:t>” </a:t>
            </a:r>
            <a:r>
              <a:rPr lang="en-US" sz="2400" dirty="0" smtClean="0"/>
              <a:t>in the United States</a:t>
            </a:r>
            <a:r>
              <a:rPr lang="en-US" sz="2400" dirty="0" smtClean="0"/>
              <a:t>.</a:t>
            </a:r>
            <a:endParaRPr lang="id-ID" sz="2400" dirty="0" smtClean="0"/>
          </a:p>
          <a:p>
            <a:r>
              <a:rPr lang="en-US" sz="2400" dirty="0" smtClean="0"/>
              <a:t>Openings </a:t>
            </a:r>
            <a:r>
              <a:rPr lang="en-US" sz="2400" dirty="0" smtClean="0"/>
              <a:t>for software application developers are projected </a:t>
            </a:r>
            <a:r>
              <a:rPr lang="en-US" sz="2400" dirty="0" smtClean="0"/>
              <a:t>to</a:t>
            </a:r>
            <a:r>
              <a:rPr lang="id-ID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increase </a:t>
            </a:r>
            <a:r>
              <a:rPr lang="en-US" sz="2400" b="1" dirty="0" smtClean="0">
                <a:solidFill>
                  <a:srgbClr val="FF0000"/>
                </a:solidFill>
              </a:rPr>
              <a:t>by 34 percent by 2018</a:t>
            </a:r>
            <a:r>
              <a:rPr lang="en-US" sz="2400" dirty="0" smtClean="0"/>
              <a:t>, while companies will </a:t>
            </a:r>
            <a:r>
              <a:rPr lang="en-US" sz="2400" b="1" dirty="0" smtClean="0">
                <a:solidFill>
                  <a:srgbClr val="FF0000"/>
                </a:solidFill>
              </a:rPr>
              <a:t>hire 20 percent </a:t>
            </a:r>
            <a:r>
              <a:rPr lang="en-US" sz="2400" dirty="0" smtClean="0"/>
              <a:t>more</a:t>
            </a:r>
            <a:r>
              <a:rPr lang="id-ID" sz="2400" dirty="0" smtClean="0"/>
              <a:t> </a:t>
            </a:r>
            <a:r>
              <a:rPr lang="en-US" sz="2400" dirty="0" smtClean="0"/>
              <a:t>computer </a:t>
            </a:r>
            <a:r>
              <a:rPr lang="en-US" sz="2400" dirty="0" smtClean="0"/>
              <a:t>systems analysts. </a:t>
            </a:r>
            <a:endParaRPr lang="id-ID" sz="2400" dirty="0" smtClean="0"/>
          </a:p>
          <a:p>
            <a:r>
              <a:rPr lang="id-ID" sz="2400" dirty="0" smtClean="0"/>
              <a:t>people should </a:t>
            </a:r>
            <a:r>
              <a:rPr lang="id-ID" sz="2400" b="1" dirty="0" smtClean="0">
                <a:solidFill>
                  <a:srgbClr val="FF0000"/>
                </a:solidFill>
              </a:rPr>
              <a:t>upgrade </a:t>
            </a:r>
            <a:r>
              <a:rPr lang="id-ID" sz="2400" b="1" dirty="0" smtClean="0">
                <a:solidFill>
                  <a:srgbClr val="FF0000"/>
                </a:solidFill>
              </a:rPr>
              <a:t>their </a:t>
            </a:r>
            <a:r>
              <a:rPr lang="en-US" sz="2400" b="1" dirty="0" smtClean="0">
                <a:solidFill>
                  <a:srgbClr val="FF0000"/>
                </a:solidFill>
              </a:rPr>
              <a:t>skills </a:t>
            </a:r>
            <a:r>
              <a:rPr lang="en-US" sz="2400" dirty="0" smtClean="0"/>
              <a:t>to remain marketable and </a:t>
            </a:r>
            <a:r>
              <a:rPr lang="en-US" sz="2400" dirty="0" smtClean="0"/>
              <a:t>flexible</a:t>
            </a:r>
            <a:r>
              <a:rPr lang="id-ID" sz="2400" dirty="0" smtClean="0"/>
              <a:t> </a:t>
            </a:r>
            <a:r>
              <a:rPr lang="id-ID" sz="2400" dirty="0" smtClean="0">
                <a:sym typeface="Wingdings" pitchFamily="2" charset="2"/>
              </a:rPr>
              <a:t></a:t>
            </a:r>
            <a:r>
              <a:rPr lang="id-ID" sz="2800" b="1" u="sng" dirty="0" smtClean="0">
                <a:solidFill>
                  <a:srgbClr val="FF0000"/>
                </a:solidFill>
              </a:rPr>
              <a:t>Negotiation and </a:t>
            </a:r>
            <a:r>
              <a:rPr lang="id-ID" sz="2800" b="1" u="sng" dirty="0" smtClean="0">
                <a:solidFill>
                  <a:srgbClr val="FF0000"/>
                </a:solidFill>
              </a:rPr>
              <a:t>presentation skills</a:t>
            </a:r>
            <a:endParaRPr lang="id-ID" sz="2400" b="1" u="sng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Conflict Management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500034" y="928670"/>
            <a:ext cx="8001000" cy="59531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 Narrow" pitchFamily="34" charset="0"/>
              </a:rPr>
              <a:t>General techniques to resolve conflict</a:t>
            </a:r>
          </a:p>
          <a:p>
            <a:pPr eaLnBrk="1" hangingPunct="1"/>
            <a:endParaRPr lang="en-US" sz="1800" dirty="0" smtClean="0">
              <a:latin typeface="Arial Narrow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6096000" y="3785616"/>
            <a:ext cx="2438399" cy="2133600"/>
            <a:chOff x="1540195" y="1312544"/>
            <a:chExt cx="2787009" cy="1337310"/>
          </a:xfrm>
          <a:solidFill>
            <a:srgbClr val="66FF66"/>
          </a:solidFill>
        </p:grpSpPr>
        <p:sp>
          <p:nvSpPr>
            <p:cNvPr id="9" name="Rounded Rectangle 8"/>
            <p:cNvSpPr/>
            <p:nvPr/>
          </p:nvSpPr>
          <p:spPr>
            <a:xfrm>
              <a:off x="1540195" y="1312544"/>
              <a:ext cx="2787009" cy="1337310"/>
            </a:xfrm>
            <a:prstGeom prst="roundRect">
              <a:avLst/>
            </a:prstGeom>
            <a:solidFill>
              <a:srgbClr val="FFFF00"/>
            </a:solidFill>
            <a:ln w="57150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1605477" y="1377826"/>
              <a:ext cx="2656445" cy="1206746"/>
            </a:xfrm>
            <a:prstGeom prst="rect">
              <a:avLst/>
            </a:prstGeom>
            <a:noFill/>
            <a:ln w="571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latin typeface="Arial Narrow" pitchFamily="34" charset="0"/>
                </a:rPr>
                <a:t>Confronting &amp; Problem Solving</a:t>
              </a:r>
              <a:br>
                <a:rPr lang="en-US" sz="1600" dirty="0">
                  <a:latin typeface="Arial Narrow" pitchFamily="34" charset="0"/>
                </a:rPr>
              </a:br>
              <a:r>
                <a:rPr lang="en-US" sz="1600" dirty="0">
                  <a:latin typeface="Arial Narrow" pitchFamily="34" charset="0"/>
                </a:rPr>
                <a:t/>
              </a:r>
              <a:br>
                <a:rPr lang="en-US" sz="1600" dirty="0">
                  <a:latin typeface="Arial Narrow" pitchFamily="34" charset="0"/>
                </a:rPr>
              </a:br>
              <a:r>
                <a:rPr lang="en-US" sz="1600" dirty="0">
                  <a:latin typeface="Arial Narrow" pitchFamily="34" charset="0"/>
                </a:rPr>
                <a:t>Treating conflict as problem to be solved by examining alternatives; </a:t>
              </a:r>
              <a:br>
                <a:rPr lang="en-US" sz="1600" dirty="0">
                  <a:latin typeface="Arial Narrow" pitchFamily="34" charset="0"/>
                </a:rPr>
              </a:br>
              <a:r>
                <a:rPr lang="en-US" sz="1600" dirty="0">
                  <a:latin typeface="Arial Narrow" pitchFamily="34" charset="0"/>
                </a:rPr>
                <a:t/>
              </a:r>
              <a:br>
                <a:rPr lang="en-US" sz="1600" dirty="0">
                  <a:latin typeface="Arial Narrow" pitchFamily="34" charset="0"/>
                </a:rPr>
              </a:br>
              <a:r>
                <a:rPr lang="en-US" sz="1600" dirty="0">
                  <a:latin typeface="Arial Narrow" pitchFamily="34" charset="0"/>
                </a:rPr>
                <a:t>Requires a give and take attitude and open dialogue.</a:t>
              </a:r>
              <a:endParaRPr lang="en-US" sz="1600" dirty="0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81000" y="4114800"/>
            <a:ext cx="2438400" cy="2057400"/>
            <a:chOff x="304800" y="2838856"/>
            <a:chExt cx="4114800" cy="3657600"/>
          </a:xfrm>
        </p:grpSpPr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-1522660" y="4666316"/>
              <a:ext cx="3657600" cy="2680"/>
            </a:xfrm>
            <a:prstGeom prst="straightConnector1">
              <a:avLst/>
            </a:prstGeom>
            <a:ln w="38100">
              <a:solidFill>
                <a:schemeClr val="bg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304800" y="6476701"/>
              <a:ext cx="4114800" cy="2821"/>
            </a:xfrm>
            <a:prstGeom prst="straightConnector1">
              <a:avLst/>
            </a:prstGeom>
            <a:ln w="38100">
              <a:solidFill>
                <a:schemeClr val="bg1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Diagram 3"/>
          <p:cNvGraphicFramePr/>
          <p:nvPr/>
        </p:nvGraphicFramePr>
        <p:xfrm>
          <a:off x="685800" y="1600200"/>
          <a:ext cx="5105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5984" y="6072206"/>
            <a:ext cx="2328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Behaviors that focused on others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874431" y="3231861"/>
            <a:ext cx="2333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/>
              <a:t>Behaviors that focused on self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6553200"/>
            <a:ext cx="82296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4">
                    <a:lumMod val="10000"/>
                  </a:schemeClr>
                </a:solidFill>
              </a:rPr>
              <a:t>http://www.agmrc.org/business_development/getting_prepared/business_skills/articles/solving_conflicts_between_business_associates_.cfm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90500" y="427038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alibri" pitchFamily="34" charset="0"/>
              </a:rPr>
              <a:t>Exercise: Conflict Management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181100"/>
          <a:ext cx="7696200" cy="5381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  <a:gridCol w="1828800"/>
              </a:tblGrid>
              <a:tr h="3948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Description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Type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of Resolving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3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“It seems that the real problem here is not a lack of communication, but a lack of knowledge  of what needs to be done and when. Here is a copy of the project schedule.  It should help you understand what you need to know.”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Confronting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"Do  it my way!"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Forcing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"Let's calm down and get the  job done!"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Smoothing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“Let  us do a little of what both of you suggest”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Compromising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7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“Let's deal with this issue next week"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Withdrawal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3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“Sandy  and Amanda, both of you want this project to cause  as  little distraction to your departments as possible. With that in mind, I am sure we can come  to an agreement  on the purchase of equipment  and what is best for  the project."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Smoothing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74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“We  have talked about new computers enough. I do not want to get the computers,  and that is it!"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Forcing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93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"Sandy, you say that the project should include the purchase of new computers,  and Amanda, you say that the project can use existing equipment. I suggest we perform the following test on the existing equipment  to determine if it needs to be replaced."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itchFamily="34" charset="0"/>
                        </a:rPr>
                        <a:t>Confronting 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 Narrow" pitchFamily="34" charset="0"/>
                        </a:rPr>
                        <a:t>“Let's what everyone thinks,  and try to reach a  consensus”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 Narrow" pitchFamily="34" charset="0"/>
                        </a:rPr>
                        <a:t>Collaborating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Problem Solving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71406" y="1285860"/>
            <a:ext cx="7772424" cy="492922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The important thing  to realize about problems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 eaLnBrk="1" hangingPunct="1">
              <a:buNone/>
            </a:pPr>
            <a:r>
              <a:rPr lang="id-ID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they  are not solved completely,  they  just return again and 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again</a:t>
            </a:r>
            <a:r>
              <a:rPr lang="id-ID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en-US" sz="24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600" dirty="0" smtClean="0">
                <a:latin typeface="Arial" pitchFamily="34" charset="0"/>
                <a:cs typeface="Arial" pitchFamily="34" charset="0"/>
              </a:rPr>
              <a:t>The process of problem solving has these steps 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19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Define the cause of the problem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19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Analyze the problem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19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Identify solution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19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Implement a decision</a:t>
            </a:r>
          </a:p>
          <a:p>
            <a:pPr marL="914400" lvl="1" indent="-457200" eaLnBrk="1" hangingPunct="1">
              <a:buFontTx/>
              <a:buAutoNum type="arabicPeriod"/>
            </a:pPr>
            <a:r>
              <a:rPr lang="en-US" sz="19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Review the decision, and confirm that the problem is solved.</a:t>
            </a:r>
          </a:p>
          <a:p>
            <a:pPr eaLnBrk="1" hangingPunct="1"/>
            <a:endParaRPr lang="en-US" sz="2400" dirty="0" smtClean="0">
              <a:latin typeface="Arial Narrow" pitchFamily="34" charset="0"/>
            </a:endParaRPr>
          </a:p>
          <a:p>
            <a:pPr eaLnBrk="1" hangingPunct="1"/>
            <a:endParaRPr lang="en-US" sz="24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76200" y="427038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Project Manager Power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228600" y="1000108"/>
            <a:ext cx="7415234" cy="4143392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sz="2000" dirty="0" smtClean="0">
                <a:latin typeface="Arial Narrow" pitchFamily="34" charset="0"/>
              </a:rPr>
              <a:t>A Project Manager may yield authority over the project team in one of the following ways </a:t>
            </a:r>
          </a:p>
          <a:p>
            <a:pPr lvl="1" eaLnBrk="1" hangingPunct="1"/>
            <a:r>
              <a:rPr lang="en-US" sz="2400" b="1" dirty="0" smtClean="0">
                <a:latin typeface="Arial Narrow" pitchFamily="34" charset="0"/>
              </a:rPr>
              <a:t>Formal (Legitimate) </a:t>
            </a:r>
            <a:r>
              <a:rPr lang="en-US" sz="2400" dirty="0" smtClean="0">
                <a:latin typeface="Arial Narrow" pitchFamily="34" charset="0"/>
              </a:rPr>
              <a:t>- </a:t>
            </a:r>
            <a:r>
              <a:rPr lang="en-US" sz="1600" dirty="0" smtClean="0">
                <a:latin typeface="Arial Narrow" pitchFamily="34" charset="0"/>
              </a:rPr>
              <a:t>Power due to Project Managers position</a:t>
            </a:r>
            <a:endParaRPr lang="en-US" sz="2400" dirty="0" smtClean="0">
              <a:latin typeface="Arial Narrow" pitchFamily="34" charset="0"/>
            </a:endParaRPr>
          </a:p>
          <a:p>
            <a:pPr lvl="1" eaLnBrk="1" hangingPunct="1"/>
            <a:r>
              <a:rPr lang="en-US" sz="2400" b="1" dirty="0" smtClean="0">
                <a:latin typeface="Arial Narrow" pitchFamily="34" charset="0"/>
              </a:rPr>
              <a:t>Reward</a:t>
            </a:r>
            <a:r>
              <a:rPr lang="en-US" sz="2400" dirty="0" smtClean="0">
                <a:latin typeface="Arial Narrow" pitchFamily="34" charset="0"/>
              </a:rPr>
              <a:t> – </a:t>
            </a:r>
            <a:r>
              <a:rPr lang="en-US" sz="1600" dirty="0" smtClean="0">
                <a:latin typeface="Arial Narrow" pitchFamily="34" charset="0"/>
              </a:rPr>
              <a:t>Power stems from giving rewards.</a:t>
            </a:r>
            <a:endParaRPr lang="en-US" sz="2400" dirty="0" smtClean="0">
              <a:latin typeface="Arial Narrow" pitchFamily="34" charset="0"/>
            </a:endParaRPr>
          </a:p>
          <a:p>
            <a:pPr lvl="1" eaLnBrk="1" hangingPunct="1"/>
            <a:r>
              <a:rPr lang="en-US" sz="2400" b="1" dirty="0" smtClean="0">
                <a:latin typeface="Arial Narrow" pitchFamily="34" charset="0"/>
              </a:rPr>
              <a:t>Penalty (Coercive) </a:t>
            </a:r>
            <a:r>
              <a:rPr lang="en-US" sz="2400" dirty="0" smtClean="0">
                <a:latin typeface="Arial Narrow" pitchFamily="34" charset="0"/>
              </a:rPr>
              <a:t>– </a:t>
            </a:r>
            <a:r>
              <a:rPr lang="en-US" sz="1600" dirty="0" smtClean="0">
                <a:latin typeface="Arial Narrow" pitchFamily="34" charset="0"/>
              </a:rPr>
              <a:t>Power due to afraid of the power the Project Manager holds.</a:t>
            </a:r>
            <a:endParaRPr lang="en-US" sz="2400" dirty="0" smtClean="0">
              <a:latin typeface="Arial Narrow" pitchFamily="34" charset="0"/>
            </a:endParaRPr>
          </a:p>
          <a:p>
            <a:pPr lvl="1" eaLnBrk="1" hangingPunct="1"/>
            <a:r>
              <a:rPr lang="en-US" sz="2400" b="1" dirty="0" smtClean="0">
                <a:latin typeface="Arial Narrow" pitchFamily="34" charset="0"/>
              </a:rPr>
              <a:t>Expert (Technical)</a:t>
            </a:r>
            <a:r>
              <a:rPr lang="en-US" sz="2400" dirty="0" smtClean="0">
                <a:latin typeface="Arial Narrow" pitchFamily="34" charset="0"/>
              </a:rPr>
              <a:t> – </a:t>
            </a:r>
            <a:r>
              <a:rPr lang="en-US" sz="1600" dirty="0" smtClean="0">
                <a:latin typeface="Arial Narrow" pitchFamily="34" charset="0"/>
              </a:rPr>
              <a:t>Comes from being technical or project management expert.</a:t>
            </a:r>
            <a:endParaRPr lang="en-US" sz="2400" dirty="0" smtClean="0">
              <a:latin typeface="Arial Narrow" pitchFamily="34" charset="0"/>
            </a:endParaRPr>
          </a:p>
          <a:p>
            <a:pPr lvl="1" eaLnBrk="1" hangingPunct="1"/>
            <a:r>
              <a:rPr lang="en-US" sz="2400" b="1" dirty="0" smtClean="0">
                <a:latin typeface="Arial Narrow" pitchFamily="34" charset="0"/>
              </a:rPr>
              <a:t>Referent</a:t>
            </a:r>
            <a:r>
              <a:rPr lang="en-US" sz="2400" dirty="0" smtClean="0">
                <a:latin typeface="Arial Narrow" pitchFamily="34" charset="0"/>
              </a:rPr>
              <a:t> – </a:t>
            </a:r>
            <a:r>
              <a:rPr lang="en-US" sz="1600" dirty="0" smtClean="0">
                <a:latin typeface="Arial Narrow" pitchFamily="34" charset="0"/>
              </a:rPr>
              <a:t>Power of charisma and fame. Make another person liking/respecting the Project Manager.</a:t>
            </a:r>
            <a:endParaRPr lang="en-US" sz="2400" dirty="0" smtClean="0">
              <a:latin typeface="Arial Narrow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4986338"/>
            <a:ext cx="8305800" cy="1414462"/>
            <a:chOff x="381000" y="4267201"/>
            <a:chExt cx="8305800" cy="2057400"/>
          </a:xfrm>
          <a:solidFill>
            <a:srgbClr val="FFFF00"/>
          </a:solidFill>
        </p:grpSpPr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381000" y="4267201"/>
              <a:ext cx="8305800" cy="2057400"/>
            </a:xfrm>
            <a:prstGeom prst="rect">
              <a:avLst/>
            </a:prstGeom>
            <a:grpFill/>
            <a:ln w="28575">
              <a:solidFill>
                <a:srgbClr val="00B050"/>
              </a:solidFill>
              <a:prstDash val="sysDash"/>
              <a:miter lim="800000"/>
              <a:headEnd/>
              <a:tailEnd/>
            </a:ln>
            <a:effectLst/>
          </p:spPr>
          <p:txBody>
            <a:bodyPr/>
            <a:lstStyle/>
            <a:p>
              <a:pPr marL="520700" lvl="1" indent="-11113">
                <a:spcBef>
                  <a:spcPct val="20000"/>
                </a:spcBef>
                <a:defRPr/>
              </a:pPr>
              <a:r>
                <a:rPr lang="en-US" sz="2000" b="1" kern="0" dirty="0">
                  <a:solidFill>
                    <a:srgbClr val="7030A0"/>
                  </a:solidFill>
                  <a:latin typeface="Arial Narrow" pitchFamily="34" charset="0"/>
                  <a:cs typeface="Times New Roman" pitchFamily="18" charset="0"/>
                </a:rPr>
                <a:t>The best forms of power: EXPERT and REWARD. </a:t>
              </a:r>
              <a:r>
                <a:rPr lang="en-US" b="0" kern="0" dirty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/>
              </a:r>
              <a:br>
                <a:rPr lang="en-US" b="0" kern="0" dirty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Times New Roman" pitchFamily="18" charset="0"/>
                </a:rPr>
              </a:br>
              <a:r>
                <a:rPr lang="en-US" b="0" kern="0" dirty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Earned on </a:t>
              </a:r>
              <a:r>
                <a:rPr lang="en-US" kern="0" dirty="0">
                  <a:solidFill>
                    <a:schemeClr val="accent4">
                      <a:lumMod val="10000"/>
                    </a:schemeClr>
                  </a:solidFill>
                  <a:latin typeface="Arial Narrow" pitchFamily="34" charset="0"/>
                  <a:cs typeface="Times New Roman" pitchFamily="18" charset="0"/>
                </a:rPr>
                <a:t>your own: EXPERT </a:t>
              </a:r>
            </a:p>
            <a:p>
              <a:pPr marL="520700" lvl="1" indent="-11113">
                <a:spcBef>
                  <a:spcPct val="20000"/>
                </a:spcBef>
                <a:defRPr/>
              </a:pPr>
              <a:r>
                <a:rPr lang="en-US" b="1" kern="0" dirty="0">
                  <a:solidFill>
                    <a:srgbClr val="FF0000"/>
                  </a:solidFill>
                  <a:latin typeface="Arial Narrow" pitchFamily="34" charset="0"/>
                  <a:cs typeface="Times New Roman" pitchFamily="18" charset="0"/>
                </a:rPr>
                <a:t>The worst choice: PENALTY</a:t>
              </a:r>
            </a:p>
            <a:p>
              <a:pPr marL="520700" lvl="1" indent="-11113">
                <a:spcBef>
                  <a:spcPct val="20000"/>
                </a:spcBef>
                <a:defRPr/>
              </a:pPr>
              <a:r>
                <a:rPr lang="en-US" b="1" kern="0" dirty="0">
                  <a:solidFill>
                    <a:srgbClr val="00B050"/>
                  </a:solidFill>
                  <a:latin typeface="Arial Narrow" pitchFamily="34" charset="0"/>
                  <a:cs typeface="Times New Roman" pitchFamily="18" charset="0"/>
                </a:rPr>
                <a:t>Derived from position in the company: FORMAL, REWARD and PENALTY.</a:t>
              </a:r>
            </a:p>
          </p:txBody>
        </p:sp>
        <p:pic>
          <p:nvPicPr>
            <p:cNvPr id="62470" name="Picture 6" descr="http://arpidojo.netfirms.com/attention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39044" y="4287998"/>
              <a:ext cx="1190628" cy="140409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alibri" pitchFamily="34" charset="0"/>
              </a:rPr>
              <a:t>Management &amp; Leadership Style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1409700"/>
            <a:ext cx="7343796" cy="3886200"/>
          </a:xfrm>
        </p:spPr>
        <p:txBody>
          <a:bodyPr>
            <a:noAutofit/>
          </a:bodyPr>
          <a:lstStyle/>
          <a:p>
            <a:pPr marL="341313" indent="-341313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Autocratic</a:t>
            </a:r>
          </a:p>
          <a:p>
            <a:pPr marL="741363" lvl="1" indent="-341313" eaLnBrk="1" hangingPunct="1"/>
            <a:r>
              <a:rPr lang="en-US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 down approach.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The manager has power to </a:t>
            </a:r>
            <a:r>
              <a:rPr lang="en-US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 whatever she/he wants.</a:t>
            </a:r>
          </a:p>
          <a:p>
            <a:pPr marL="741363" lvl="1" indent="-341313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Sometime appropriate when decisions must be made </a:t>
            </a:r>
            <a:r>
              <a:rPr lang="en-US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emergency situation or time pressure.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341313" indent="-341313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Democratic/Participative</a:t>
            </a:r>
          </a:p>
          <a:p>
            <a:pPr marL="741363" lvl="1" indent="-341313" eaLnBrk="1" hangingPunct="1"/>
            <a:r>
              <a:rPr lang="en-US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Encouraging team participation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 the decision making process</a:t>
            </a:r>
          </a:p>
          <a:p>
            <a:pPr marL="741363" lvl="1" indent="-341313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Best used for people </a:t>
            </a:r>
            <a:r>
              <a:rPr lang="en-US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whose behavior fit with theory 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endPara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1313" indent="-341313" eaLnBrk="1" hangingPunct="1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Laissez-faire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- a French term means “leave alone”</a:t>
            </a:r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41363" lvl="1" indent="-341313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The manager </a:t>
            </a:r>
            <a:r>
              <a:rPr lang="en-US" sz="1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not directly involve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in the work of the team.</a:t>
            </a:r>
          </a:p>
          <a:p>
            <a:pPr marL="741363" lvl="1" indent="-341313" eaLnBrk="1" hangingPunct="1"/>
            <a:r>
              <a:rPr lang="en-US" sz="1800" dirty="0" smtClean="0">
                <a:latin typeface="Arial" pitchFamily="34" charset="0"/>
                <a:cs typeface="Arial" pitchFamily="34" charset="0"/>
              </a:rPr>
              <a:t>Effective for highly skilled team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6553200"/>
            <a:ext cx="4572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4">
                    <a:lumMod val="10000"/>
                  </a:schemeClr>
                </a:solidFill>
              </a:rPr>
              <a:t>See other leadership styles in PMP Exam Prep Book p.327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Important Terms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228600" y="1409700"/>
            <a:ext cx="720092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Perquisites (Perks)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latin typeface="Arial" pitchFamily="34" charset="0"/>
                <a:cs typeface="Arial" pitchFamily="34" charset="0"/>
              </a:rPr>
              <a:t>Some employees </a:t>
            </a: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receives special rewards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e.g. parking spaces, corner offices, executive dining.</a:t>
            </a: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Fringe Benefits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Standard benefits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formally given to all employees, such as insurance, education benefits and profit benefits.</a:t>
            </a:r>
          </a:p>
          <a:p>
            <a:pPr eaLnBrk="1" hangingPunct="1">
              <a:buFontTx/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latin typeface="Calibri" pitchFamily="34" charset="0"/>
              </a:rPr>
              <a:t>Important Terms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228600" y="1409700"/>
            <a:ext cx="7772424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Halo Effect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The assumption that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because the person is good at technical, he will be good as a project manager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Arbitration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A method to resolve conflict.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neutral party hears and resolve a dispute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id-ID" sz="2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endParaRPr lang="en-US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Expectancy Theory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- Victor H. Vroom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This is a motivation factor. People put in 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efforts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because they accept to be</a:t>
            </a:r>
            <a:r>
              <a:rPr lang="en-US" sz="2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rewarded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their efforts.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Tx/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590800"/>
            <a:ext cx="7772400" cy="1362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BaCKUP</a:t>
            </a:r>
            <a:r>
              <a:rPr lang="en-US" dirty="0" smtClean="0">
                <a:solidFill>
                  <a:schemeClr val="tx1"/>
                </a:solidFill>
              </a:rPr>
              <a:t> SLIDES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04800" y="571500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alibri" pitchFamily="34" charset="0"/>
              </a:rPr>
              <a:t>PM Responsibilities (PMI-ism)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557978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Determine </a:t>
            </a:r>
            <a:r>
              <a:rPr lang="en-US" sz="2000" b="1" i="1" dirty="0" smtClean="0">
                <a:solidFill>
                  <a:srgbClr val="FF0000"/>
                </a:solidFill>
              </a:rPr>
              <a:t>what resources </a:t>
            </a:r>
            <a:r>
              <a:rPr lang="en-US" sz="2000" dirty="0" smtClean="0"/>
              <a:t>you will need</a:t>
            </a:r>
          </a:p>
          <a:p>
            <a:pPr eaLnBrk="1" hangingPunct="1"/>
            <a:r>
              <a:rPr lang="en-US" sz="2000" dirty="0" smtClean="0"/>
              <a:t>Negotiate with</a:t>
            </a:r>
            <a:r>
              <a:rPr lang="en-US" sz="2000" b="1" i="1" dirty="0" smtClean="0">
                <a:solidFill>
                  <a:srgbClr val="FF0000"/>
                </a:solidFill>
              </a:rPr>
              <a:t> resource manager for optimal available resources</a:t>
            </a:r>
          </a:p>
          <a:p>
            <a:pPr eaLnBrk="1" hangingPunct="1"/>
            <a:r>
              <a:rPr lang="en-US" sz="2000" dirty="0" smtClean="0"/>
              <a:t>Create a </a:t>
            </a:r>
            <a:r>
              <a:rPr lang="en-US" sz="2000" b="1" i="1" dirty="0" smtClean="0">
                <a:solidFill>
                  <a:srgbClr val="FF0000"/>
                </a:solidFill>
              </a:rPr>
              <a:t>project team directory</a:t>
            </a:r>
          </a:p>
          <a:p>
            <a:pPr eaLnBrk="1" hangingPunct="1"/>
            <a:r>
              <a:rPr lang="en-US" sz="2000" dirty="0" smtClean="0"/>
              <a:t>Create project </a:t>
            </a:r>
            <a:r>
              <a:rPr lang="en-US" sz="2000" b="1" i="1" dirty="0" smtClean="0">
                <a:solidFill>
                  <a:srgbClr val="FF0000"/>
                </a:solidFill>
              </a:rPr>
              <a:t>job descriptions </a:t>
            </a:r>
            <a:r>
              <a:rPr lang="en-US" sz="2000" dirty="0" smtClean="0"/>
              <a:t>for team members and other stakeholders</a:t>
            </a:r>
          </a:p>
          <a:p>
            <a:pPr eaLnBrk="1" hangingPunct="1"/>
            <a:r>
              <a:rPr lang="en-US" sz="2000" dirty="0" smtClean="0"/>
              <a:t>Make sure all </a:t>
            </a:r>
            <a:r>
              <a:rPr lang="en-US" sz="2000" b="1" i="1" dirty="0" smtClean="0">
                <a:solidFill>
                  <a:srgbClr val="FF0000"/>
                </a:solidFill>
              </a:rPr>
              <a:t>roles and responsibilities </a:t>
            </a:r>
            <a:r>
              <a:rPr lang="en-US" sz="2000" dirty="0" smtClean="0"/>
              <a:t>on the project are </a:t>
            </a:r>
            <a:r>
              <a:rPr lang="en-US" sz="2000" b="1" i="1" dirty="0" smtClean="0">
                <a:solidFill>
                  <a:srgbClr val="FF0000"/>
                </a:solidFill>
              </a:rPr>
              <a:t>clearly assigned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304800" y="571500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alibri" pitchFamily="34" charset="0"/>
              </a:rPr>
              <a:t>PM Responsibilities (PMI-ism)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612935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Understand </a:t>
            </a:r>
            <a:r>
              <a:rPr lang="en-US" sz="2000" b="1" i="1" dirty="0" smtClean="0">
                <a:solidFill>
                  <a:srgbClr val="FF0000"/>
                </a:solidFill>
              </a:rPr>
              <a:t>team members’ needs for training </a:t>
            </a:r>
            <a:r>
              <a:rPr lang="en-US" sz="2000" dirty="0" smtClean="0"/>
              <a:t>related to their work on the project, and </a:t>
            </a:r>
            <a:r>
              <a:rPr lang="en-US" sz="2000" b="1" i="1" dirty="0" smtClean="0">
                <a:solidFill>
                  <a:srgbClr val="FF0000"/>
                </a:solidFill>
              </a:rPr>
              <a:t>make sure they get the training.</a:t>
            </a:r>
          </a:p>
          <a:p>
            <a:pPr eaLnBrk="1" hangingPunct="1"/>
            <a:r>
              <a:rPr lang="en-US" sz="2000" b="1" i="1" dirty="0" smtClean="0">
                <a:solidFill>
                  <a:srgbClr val="FF0000"/>
                </a:solidFill>
              </a:rPr>
              <a:t>Insert reports </a:t>
            </a:r>
            <a:r>
              <a:rPr lang="en-US" sz="2000" dirty="0" smtClean="0"/>
              <a:t>of team members’ performance</a:t>
            </a:r>
          </a:p>
          <a:p>
            <a:pPr eaLnBrk="1" hangingPunct="1"/>
            <a:r>
              <a:rPr lang="en-US" sz="2000" dirty="0" smtClean="0"/>
              <a:t>Send out letters of </a:t>
            </a:r>
            <a:r>
              <a:rPr lang="en-US" sz="2000" b="1" i="1" dirty="0" smtClean="0">
                <a:solidFill>
                  <a:srgbClr val="FF0000"/>
                </a:solidFill>
              </a:rPr>
              <a:t>commendation to team members and their bosses</a:t>
            </a:r>
          </a:p>
          <a:p>
            <a:pPr eaLnBrk="1" hangingPunct="1"/>
            <a:r>
              <a:rPr lang="en-US" sz="2000" dirty="0" smtClean="0"/>
              <a:t>Make sure team </a:t>
            </a:r>
            <a:r>
              <a:rPr lang="en-US" sz="2000" b="1" i="1" dirty="0" smtClean="0">
                <a:solidFill>
                  <a:srgbClr val="FF0000"/>
                </a:solidFill>
              </a:rPr>
              <a:t>members’ needs are taken care </a:t>
            </a:r>
            <a:r>
              <a:rPr lang="en-US" sz="2000" dirty="0" smtClean="0"/>
              <a:t>of</a:t>
            </a:r>
          </a:p>
          <a:p>
            <a:pPr eaLnBrk="1" hangingPunct="1"/>
            <a:r>
              <a:rPr lang="en-US" sz="2000" dirty="0" smtClean="0"/>
              <a:t>Create </a:t>
            </a:r>
            <a:r>
              <a:rPr lang="en-US" sz="2000" b="1" i="1" dirty="0" smtClean="0">
                <a:solidFill>
                  <a:srgbClr val="FF0000"/>
                </a:solidFill>
              </a:rPr>
              <a:t>recognition &amp; rewards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52"/>
            <a:ext cx="6447501" cy="928670"/>
          </a:xfrm>
        </p:spPr>
        <p:txBody>
          <a:bodyPr/>
          <a:lstStyle/>
          <a:p>
            <a:r>
              <a:rPr lang="id-ID" dirty="0" smtClean="0"/>
              <a:t>Introduction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214422"/>
            <a:ext cx="6921519" cy="482694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Senior managers realize that </a:t>
            </a:r>
            <a:r>
              <a:rPr lang="en-US" sz="2400" b="1" dirty="0" smtClean="0">
                <a:solidFill>
                  <a:srgbClr val="FF0000"/>
                </a:solidFill>
              </a:rPr>
              <a:t>they must invest in human resources </a:t>
            </a:r>
            <a:r>
              <a:rPr lang="en-US" sz="2400" dirty="0" smtClean="0"/>
              <a:t>to attract, hire, </a:t>
            </a:r>
            <a:r>
              <a:rPr lang="en-US" sz="2400" dirty="0" smtClean="0"/>
              <a:t>and</a:t>
            </a:r>
            <a:r>
              <a:rPr lang="id-ID" sz="2400" dirty="0" smtClean="0"/>
              <a:t> retain </a:t>
            </a:r>
            <a:r>
              <a:rPr lang="id-ID" sz="2400" dirty="0" smtClean="0"/>
              <a:t>qualified staff</a:t>
            </a:r>
            <a:r>
              <a:rPr lang="id-ID" sz="2400" dirty="0" smtClean="0"/>
              <a:t>.</a:t>
            </a:r>
          </a:p>
          <a:p>
            <a:r>
              <a:rPr lang="en-US" sz="2400" dirty="0" smtClean="0"/>
              <a:t>Hewlett-Packard (HP) employed </a:t>
            </a:r>
            <a:r>
              <a:rPr lang="en-US" sz="2400" b="1" dirty="0" smtClean="0">
                <a:solidFill>
                  <a:srgbClr val="FF0000"/>
                </a:solidFill>
              </a:rPr>
              <a:t>only six </a:t>
            </a:r>
            <a:r>
              <a:rPr lang="en-US" sz="2400" dirty="0" smtClean="0"/>
              <a:t>registered Project </a:t>
            </a:r>
            <a:r>
              <a:rPr lang="en-US" sz="2400" dirty="0" smtClean="0"/>
              <a:t>Management</a:t>
            </a:r>
            <a:r>
              <a:rPr lang="id-ID" sz="2400" dirty="0" smtClean="0"/>
              <a:t> </a:t>
            </a:r>
            <a:r>
              <a:rPr lang="en-US" sz="2400" dirty="0" smtClean="0"/>
              <a:t>Professionals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PMPs</a:t>
            </a:r>
            <a:r>
              <a:rPr lang="en-US" sz="2400" dirty="0" smtClean="0"/>
              <a:t>) in 1997, but by August 2004, it employed </a:t>
            </a:r>
            <a:r>
              <a:rPr lang="en-US" sz="2400" b="1" dirty="0" smtClean="0">
                <a:solidFill>
                  <a:srgbClr val="FF0000"/>
                </a:solidFill>
              </a:rPr>
              <a:t>more than 1,500 PMPs </a:t>
            </a:r>
            <a:r>
              <a:rPr lang="en-US" sz="2400" dirty="0" smtClean="0"/>
              <a:t>and</a:t>
            </a:r>
            <a:r>
              <a:rPr lang="id-ID" sz="2400" dirty="0" smtClean="0"/>
              <a:t> </a:t>
            </a:r>
            <a:r>
              <a:rPr lang="en-US" sz="2400" dirty="0" smtClean="0"/>
              <a:t>was </a:t>
            </a:r>
            <a:r>
              <a:rPr lang="en-US" sz="2400" b="1" dirty="0" smtClean="0">
                <a:solidFill>
                  <a:srgbClr val="FF0000"/>
                </a:solidFill>
              </a:rPr>
              <a:t>adding 500 </a:t>
            </a:r>
            <a:r>
              <a:rPr lang="en-US" sz="2400" dirty="0" smtClean="0"/>
              <a:t>more per </a:t>
            </a:r>
            <a:r>
              <a:rPr lang="en-US" sz="2400" dirty="0" smtClean="0"/>
              <a:t>year.</a:t>
            </a:r>
            <a:endParaRPr lang="id-ID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latin typeface="Calibri" pitchFamily="34" charset="0"/>
              </a:rPr>
              <a:t>Project Manager Interpersonal Skills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001000" cy="3886200"/>
          </a:xfrm>
        </p:spPr>
        <p:txBody>
          <a:bodyPr>
            <a:noAutofit/>
          </a:bodyPr>
          <a:lstStyle/>
          <a:p>
            <a:pPr marL="341313" indent="-341313" eaLnBrk="1" hangingPunct="1"/>
            <a:r>
              <a:rPr lang="en-US" sz="2800" dirty="0" smtClean="0">
                <a:latin typeface="Arial Narrow" pitchFamily="34" charset="0"/>
              </a:rPr>
              <a:t>Leadership</a:t>
            </a:r>
          </a:p>
          <a:p>
            <a:pPr marL="341313" indent="-341313" eaLnBrk="1" hangingPunct="1"/>
            <a:r>
              <a:rPr lang="en-US" sz="2800" dirty="0" smtClean="0">
                <a:latin typeface="Arial Narrow" pitchFamily="34" charset="0"/>
              </a:rPr>
              <a:t>Team building</a:t>
            </a:r>
          </a:p>
          <a:p>
            <a:pPr marL="341313" indent="-341313" eaLnBrk="1" hangingPunct="1"/>
            <a:r>
              <a:rPr lang="en-US" sz="2800" dirty="0" smtClean="0">
                <a:latin typeface="Arial Narrow" pitchFamily="34" charset="0"/>
              </a:rPr>
              <a:t>Motivation</a:t>
            </a:r>
          </a:p>
          <a:p>
            <a:pPr marL="341313" indent="-341313" eaLnBrk="1" hangingPunct="1"/>
            <a:r>
              <a:rPr lang="en-US" sz="2800" dirty="0" smtClean="0">
                <a:latin typeface="Arial Narrow" pitchFamily="34" charset="0"/>
              </a:rPr>
              <a:t>Communicating</a:t>
            </a:r>
          </a:p>
          <a:p>
            <a:pPr marL="341313" indent="-341313" eaLnBrk="1" hangingPunct="1"/>
            <a:r>
              <a:rPr lang="en-US" sz="2800" dirty="0" smtClean="0">
                <a:latin typeface="Arial Narrow" pitchFamily="34" charset="0"/>
              </a:rPr>
              <a:t>Influencing</a:t>
            </a:r>
          </a:p>
          <a:p>
            <a:pPr marL="341313" indent="-341313" eaLnBrk="1" hangingPunct="1"/>
            <a:r>
              <a:rPr lang="en-US" sz="2800" dirty="0" smtClean="0">
                <a:latin typeface="Arial Narrow" pitchFamily="34" charset="0"/>
              </a:rPr>
              <a:t>Decision Making</a:t>
            </a:r>
          </a:p>
          <a:p>
            <a:pPr marL="341313" indent="-341313" eaLnBrk="1" hangingPunct="1"/>
            <a:r>
              <a:rPr lang="en-US" sz="2800" dirty="0" smtClean="0">
                <a:latin typeface="Arial Narrow" pitchFamily="34" charset="0"/>
              </a:rPr>
              <a:t>Political and cultural awareness</a:t>
            </a:r>
          </a:p>
          <a:p>
            <a:pPr marL="341313" indent="-341313" eaLnBrk="1" hangingPunct="1"/>
            <a:r>
              <a:rPr lang="en-US" sz="2800" dirty="0" smtClean="0">
                <a:latin typeface="Arial Narrow" pitchFamily="34" charset="0"/>
              </a:rPr>
              <a:t>Negotiation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553200"/>
            <a:ext cx="4572000" cy="18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chemeClr val="accent4">
                    <a:lumMod val="10000"/>
                  </a:schemeClr>
                </a:solidFill>
              </a:rPr>
              <a:t>See interpersonal skills detail in PMP Exam Prep </a:t>
            </a:r>
            <a:r>
              <a:rPr lang="en-US" sz="600">
                <a:solidFill>
                  <a:schemeClr val="accent4">
                    <a:lumMod val="10000"/>
                  </a:schemeClr>
                </a:solidFill>
              </a:rPr>
              <a:t>Book Appendix-G</a:t>
            </a:r>
            <a:endParaRPr lang="en-US" sz="6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Life at Google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4143380"/>
            <a:ext cx="7778775" cy="2040859"/>
          </a:xfr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Google, </a:t>
            </a:r>
            <a:r>
              <a:rPr lang="en-US" dirty="0" smtClean="0"/>
              <a:t>the winner of Fortune’s 100 </a:t>
            </a:r>
            <a:r>
              <a:rPr lang="en-US" b="1" dirty="0" smtClean="0"/>
              <a:t>Best</a:t>
            </a:r>
            <a:r>
              <a:rPr lang="id-ID" b="1" dirty="0" smtClean="0"/>
              <a:t> </a:t>
            </a:r>
            <a:r>
              <a:rPr lang="en-US" b="1" dirty="0" smtClean="0"/>
              <a:t>Companies </a:t>
            </a:r>
            <a:r>
              <a:rPr lang="en-US" b="1" dirty="0" smtClean="0"/>
              <a:t>award in 2007, 2008, and </a:t>
            </a:r>
            <a:r>
              <a:rPr lang="en-US" b="1" dirty="0" smtClean="0"/>
              <a:t>2012</a:t>
            </a:r>
            <a:endParaRPr lang="id-ID" b="1" dirty="0" smtClean="0"/>
          </a:p>
          <a:p>
            <a:r>
              <a:rPr lang="en-US" dirty="0" smtClean="0"/>
              <a:t>provides </a:t>
            </a:r>
            <a:r>
              <a:rPr lang="en-US" dirty="0" smtClean="0"/>
              <a:t>employees with </a:t>
            </a:r>
            <a:r>
              <a:rPr lang="en-US" b="1" dirty="0" smtClean="0"/>
              <a:t>free gourmet </a:t>
            </a:r>
            <a:r>
              <a:rPr lang="en-US" b="1" dirty="0" smtClean="0"/>
              <a:t>meals</a:t>
            </a:r>
            <a:r>
              <a:rPr lang="id-ID" b="1" dirty="0" smtClean="0"/>
              <a:t> </a:t>
            </a:r>
            <a:r>
              <a:rPr lang="en-US" b="1" dirty="0" smtClean="0"/>
              <a:t>and </a:t>
            </a:r>
            <a:r>
              <a:rPr lang="en-US" b="1" dirty="0" smtClean="0"/>
              <a:t>doctors on site, a swimming spa and corporate gym, beach volleyball, Foosball, </a:t>
            </a:r>
            <a:r>
              <a:rPr lang="en-US" b="1" dirty="0" smtClean="0"/>
              <a:t>video</a:t>
            </a:r>
            <a:r>
              <a:rPr lang="id-ID" b="1" dirty="0" smtClean="0"/>
              <a:t> </a:t>
            </a:r>
            <a:r>
              <a:rPr lang="en-US" b="1" dirty="0" smtClean="0"/>
              <a:t>games, pool tables, ping-pong, roller hockey, and weekly Thank Goodness It’s </a:t>
            </a:r>
            <a:r>
              <a:rPr lang="en-US" b="1" dirty="0" smtClean="0"/>
              <a:t>Friday</a:t>
            </a:r>
            <a:r>
              <a:rPr lang="id-ID" b="1" dirty="0" smtClean="0"/>
              <a:t> (TGIF</a:t>
            </a:r>
            <a:r>
              <a:rPr lang="id-ID" b="1" dirty="0" smtClean="0"/>
              <a:t>) parties!</a:t>
            </a:r>
            <a:endParaRPr lang="id-ID" b="1" dirty="0"/>
          </a:p>
        </p:txBody>
      </p:sp>
      <p:pic>
        <p:nvPicPr>
          <p:cNvPr id="1026" name="Picture 2" descr="http://zmart.co/wp-content/uploads/2015/04/google-office-interior-with-google-office-interior-2-936x62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00174"/>
            <a:ext cx="3029004" cy="2019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736"/>
            <a:ext cx="2972058" cy="2147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1" y="1214422"/>
            <a:ext cx="3435133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/>
          <a:srcRect r="18782"/>
          <a:stretch>
            <a:fillRect/>
          </a:stretch>
        </p:blipFill>
        <p:spPr bwMode="auto">
          <a:xfrm>
            <a:off x="6786578" y="2163618"/>
            <a:ext cx="2357422" cy="469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Google built a large, outdoor sports complex in 2011 to help keep </a:t>
            </a:r>
            <a:r>
              <a:rPr lang="en-US" sz="2400" dirty="0" smtClean="0"/>
              <a:t>its</a:t>
            </a:r>
            <a:r>
              <a:rPr lang="id-ID" sz="2400" dirty="0" smtClean="0"/>
              <a:t> </a:t>
            </a:r>
            <a:r>
              <a:rPr lang="en-US" sz="2400" b="1" dirty="0" smtClean="0"/>
              <a:t>employees </a:t>
            </a:r>
            <a:r>
              <a:rPr lang="en-US" sz="2400" b="1" dirty="0" smtClean="0"/>
              <a:t>in shape. </a:t>
            </a:r>
            <a:endParaRPr lang="id-ID" sz="2400" b="1" dirty="0" smtClean="0"/>
          </a:p>
          <a:p>
            <a:r>
              <a:rPr lang="id-ID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/>
              <a:t>generous amount of leave for new parents—</a:t>
            </a:r>
            <a:r>
              <a:rPr lang="en-US" sz="2400" b="1" dirty="0" smtClean="0">
                <a:solidFill>
                  <a:schemeClr val="tx1"/>
                </a:solidFill>
              </a:rPr>
              <a:t>18 weeks </a:t>
            </a:r>
            <a:r>
              <a:rPr lang="en-US" sz="2400" b="1" dirty="0" smtClean="0">
                <a:solidFill>
                  <a:schemeClr val="tx1"/>
                </a:solidFill>
              </a:rPr>
              <a:t>for</a:t>
            </a:r>
            <a:r>
              <a:rPr lang="id-ID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mothers</a:t>
            </a:r>
            <a:r>
              <a:rPr lang="en-US" sz="2400" dirty="0" smtClean="0"/>
              <a:t>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chemeClr val="tx1"/>
                </a:solidFill>
              </a:rPr>
              <a:t>12 weeks for fathers</a:t>
            </a:r>
            <a:r>
              <a:rPr lang="en-US" sz="2400" dirty="0" smtClean="0"/>
              <a:t>—as well as </a:t>
            </a:r>
            <a:r>
              <a:rPr lang="en-US" sz="2400" b="1" dirty="0" smtClean="0">
                <a:solidFill>
                  <a:schemeClr val="tx1"/>
                </a:solidFill>
              </a:rPr>
              <a:t>$500 worth of “baby bonding bucks</a:t>
            </a:r>
            <a:r>
              <a:rPr lang="en-US" sz="2400" b="1" dirty="0" smtClean="0">
                <a:solidFill>
                  <a:schemeClr val="tx1"/>
                </a:solidFill>
              </a:rPr>
              <a:t>.”</a:t>
            </a:r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id-ID" sz="2400" b="1" i="1" dirty="0" smtClean="0"/>
              <a:t>“</a:t>
            </a:r>
            <a:r>
              <a:rPr lang="en-US" sz="2400" b="1" i="1" dirty="0" smtClean="0"/>
              <a:t>Google </a:t>
            </a:r>
            <a:r>
              <a:rPr lang="en-US" sz="2400" b="1" i="1" dirty="0" smtClean="0"/>
              <a:t>received 75,000 applications for 6,000 jobs in </a:t>
            </a:r>
            <a:r>
              <a:rPr lang="en-US" sz="2400" b="1" i="1" dirty="0" smtClean="0"/>
              <a:t>2011.6</a:t>
            </a:r>
            <a:r>
              <a:rPr lang="id-ID" sz="2400" b="1" i="1" dirty="0" smtClean="0"/>
              <a:t>”</a:t>
            </a:r>
            <a:endParaRPr lang="id-ID" sz="2400" b="1" i="1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0"/>
            <a:ext cx="5138542" cy="19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5720" y="1643050"/>
          <a:ext cx="827884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76200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latin typeface="Calibri" pitchFamily="34" charset="0"/>
              </a:rPr>
              <a:t>Project</a:t>
            </a:r>
            <a:r>
              <a:rPr lang="en-US" sz="3600" dirty="0" smtClean="0">
                <a:latin typeface="Calibri" pitchFamily="34" charset="0"/>
              </a:rPr>
              <a:t> Human Resource Management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04800" y="4343400"/>
          <a:ext cx="8305800" cy="2093741"/>
        </p:xfrm>
        <a:graphic>
          <a:graphicData uri="http://schemas.openxmlformats.org/drawingml/2006/table">
            <a:tbl>
              <a:tblPr/>
              <a:tblGrid>
                <a:gridCol w="1371600"/>
                <a:gridCol w="990600"/>
                <a:gridCol w="1981200"/>
                <a:gridCol w="1981200"/>
                <a:gridCol w="1143000"/>
                <a:gridCol w="838200"/>
              </a:tblGrid>
              <a:tr h="32824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Knowledge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Process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  <a:cs typeface="Courier New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75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Initiating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Planning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Executing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Monitoring &amp; </a:t>
                      </a: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Contol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Arial Narrow" pitchFamily="34" charset="0"/>
                        <a:cs typeface="Courier New" pitchFamily="49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latin typeface="Arial Narrow" pitchFamily="34" charset="0"/>
                          <a:cs typeface="Courier New" pitchFamily="49" charset="0"/>
                        </a:rPr>
                        <a:t>Closing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24733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Human</a:t>
                      </a:r>
                    </a:p>
                    <a:p>
                      <a:pPr algn="ct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Resource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15888" indent="-115888" algn="l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Develop Human Resource Plan</a:t>
                      </a:r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Acquire Project Team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Develop Project Team</a:t>
                      </a:r>
                      <a:b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</a:br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Manage Project Team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l" fontAlgn="t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US" sz="1400" b="1" i="0" u="none" strike="noStrike" kern="1200" dirty="0">
                        <a:solidFill>
                          <a:srgbClr val="000000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914400" y="914400"/>
            <a:ext cx="6661150" cy="3276600"/>
            <a:chOff x="502170" y="761999"/>
            <a:chExt cx="6736830" cy="3352801"/>
          </a:xfrm>
        </p:grpSpPr>
        <p:sp>
          <p:nvSpPr>
            <p:cNvPr id="35" name="Oval 34"/>
            <p:cNvSpPr/>
            <p:nvPr/>
          </p:nvSpPr>
          <p:spPr>
            <a:xfrm>
              <a:off x="1600357" y="761999"/>
              <a:ext cx="4572567" cy="3352801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02170" y="2209357"/>
              <a:ext cx="1218603" cy="761852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accent4">
                      <a:lumMod val="10000"/>
                    </a:schemeClr>
                  </a:solidFill>
                </a:rPr>
                <a:t>Enter phase/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accent4">
                      <a:lumMod val="10000"/>
                    </a:schemeClr>
                  </a:solidFill>
                </a:rPr>
                <a:t>Start project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6020399" y="2209357"/>
              <a:ext cx="1218601" cy="761852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accent4">
                      <a:lumMod val="10000"/>
                    </a:schemeClr>
                  </a:solidFill>
                </a:rPr>
                <a:t>Exit phase/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chemeClr val="accent4">
                      <a:lumMod val="10000"/>
                    </a:schemeClr>
                  </a:solidFill>
                </a:rPr>
                <a:t>End project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1752883" y="2209357"/>
              <a:ext cx="1218601" cy="761852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Initiating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Processes</a:t>
              </a:r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769685" y="2209357"/>
              <a:ext cx="1218603" cy="761852"/>
            </a:xfrm>
            <a:prstGeom prst="rightArrow">
              <a:avLst>
                <a:gd name="adj1" fmla="val 69672"/>
                <a:gd name="adj2" fmla="val 50000"/>
              </a:avLst>
            </a:prstGeom>
            <a:solidFill>
              <a:srgbClr val="0070C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Closing</a:t>
              </a:r>
            </a:p>
            <a:p>
              <a:pPr algn="ctr">
                <a:defRPr/>
              </a:pPr>
              <a:r>
                <a:rPr lang="en-US" sz="1050" dirty="0">
                  <a:solidFill>
                    <a:schemeClr val="tx1"/>
                  </a:solidFill>
                </a:rPr>
                <a:t>Processes</a:t>
              </a:r>
            </a:p>
          </p:txBody>
        </p:sp>
        <p:sp>
          <p:nvSpPr>
            <p:cNvPr id="30" name="U-Turn Arrow 29"/>
            <p:cNvSpPr/>
            <p:nvPr/>
          </p:nvSpPr>
          <p:spPr>
            <a:xfrm>
              <a:off x="2971485" y="1218461"/>
              <a:ext cx="1905772" cy="1525329"/>
            </a:xfrm>
            <a:prstGeom prst="uturnArrow">
              <a:avLst>
                <a:gd name="adj1" fmla="val 33369"/>
                <a:gd name="adj2" fmla="val 25000"/>
                <a:gd name="adj3" fmla="val 22049"/>
                <a:gd name="adj4" fmla="val 43750"/>
                <a:gd name="adj5" fmla="val 75000"/>
              </a:avLst>
            </a:prstGeom>
            <a:solidFill>
              <a:srgbClr val="00B05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U-Turn Arrow 30"/>
            <p:cNvSpPr/>
            <p:nvPr/>
          </p:nvSpPr>
          <p:spPr>
            <a:xfrm rot="10800000">
              <a:off x="2804509" y="2392916"/>
              <a:ext cx="1920221" cy="1523705"/>
            </a:xfrm>
            <a:prstGeom prst="uturnArrow">
              <a:avLst>
                <a:gd name="adj1" fmla="val 31308"/>
                <a:gd name="adj2" fmla="val 25000"/>
                <a:gd name="adj3" fmla="val 22049"/>
                <a:gd name="adj4" fmla="val 43750"/>
                <a:gd name="adj5" fmla="val 75000"/>
              </a:avLst>
            </a:prstGeom>
            <a:solidFill>
              <a:srgbClr val="00B050"/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974" name="TextBox 31"/>
            <p:cNvSpPr txBox="1">
              <a:spLocks noChangeArrowheads="1"/>
            </p:cNvSpPr>
            <p:nvPr/>
          </p:nvSpPr>
          <p:spPr bwMode="auto">
            <a:xfrm>
              <a:off x="3429000" y="1220128"/>
              <a:ext cx="99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Planning</a:t>
              </a:r>
            </a:p>
            <a:p>
              <a:r>
                <a:rPr lang="en-US" sz="1200"/>
                <a:t>Processes</a:t>
              </a:r>
            </a:p>
          </p:txBody>
        </p:sp>
        <p:sp>
          <p:nvSpPr>
            <p:cNvPr id="39975" name="TextBox 32"/>
            <p:cNvSpPr txBox="1">
              <a:spLocks noChangeArrowheads="1"/>
            </p:cNvSpPr>
            <p:nvPr/>
          </p:nvSpPr>
          <p:spPr bwMode="auto">
            <a:xfrm>
              <a:off x="3383280" y="3427750"/>
              <a:ext cx="990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Executing</a:t>
              </a:r>
            </a:p>
            <a:p>
              <a:r>
                <a:rPr lang="en-US" sz="1200"/>
                <a:t>Processes</a:t>
              </a:r>
            </a:p>
          </p:txBody>
        </p:sp>
        <p:sp>
          <p:nvSpPr>
            <p:cNvPr id="39976" name="TextBox 33"/>
            <p:cNvSpPr txBox="1">
              <a:spLocks noChangeArrowheads="1"/>
            </p:cNvSpPr>
            <p:nvPr/>
          </p:nvSpPr>
          <p:spPr bwMode="auto">
            <a:xfrm>
              <a:off x="2971800" y="762000"/>
              <a:ext cx="1828800" cy="472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/>
                <a:t>Monitoring &amp;</a:t>
              </a:r>
            </a:p>
            <a:p>
              <a:pPr algn="ctr"/>
              <a:r>
                <a:rPr lang="en-US" sz="1200"/>
                <a:t>Controlling Processes</a:t>
              </a:r>
            </a:p>
          </p:txBody>
        </p:sp>
      </p:grpSp>
      <p:cxnSp>
        <p:nvCxnSpPr>
          <p:cNvPr id="38" name="Elbow Connector 37"/>
          <p:cNvCxnSpPr/>
          <p:nvPr/>
        </p:nvCxnSpPr>
        <p:spPr>
          <a:xfrm rot="5400000">
            <a:off x="1638300" y="3086100"/>
            <a:ext cx="3581400" cy="609600"/>
          </a:xfrm>
          <a:prstGeom prst="bentConnector3">
            <a:avLst>
              <a:gd name="adj1" fmla="val -227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39975" idx="1"/>
          </p:cNvCxnSpPr>
          <p:nvPr/>
        </p:nvCxnSpPr>
        <p:spPr>
          <a:xfrm rot="10800000" flipH="1" flipV="1">
            <a:off x="3762375" y="3744913"/>
            <a:ext cx="1114425" cy="1436687"/>
          </a:xfrm>
          <a:prstGeom prst="bentConnector4">
            <a:avLst>
              <a:gd name="adj1" fmla="val -3421"/>
              <a:gd name="adj2" fmla="val 57852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7620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Calibri" pitchFamily="34" charset="0"/>
              </a:rPr>
              <a:t>Project Human Resource Management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00038" y="1357298"/>
            <a:ext cx="7343796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Include the process that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organize, manage, and lead the project team.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id-ID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400" dirty="0" smtClean="0">
                <a:latin typeface="Arial" pitchFamily="34" charset="0"/>
                <a:cs typeface="Arial" pitchFamily="34" charset="0"/>
              </a:rPr>
              <a:t>Early involvement and participation of team members benefits:</a:t>
            </a:r>
          </a:p>
          <a:p>
            <a:pPr lvl="1"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add their expertise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during the planning process </a:t>
            </a:r>
          </a:p>
          <a:p>
            <a:pPr lvl="1" eaLnBrk="1" hangingPunct="1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strengthens their commitment</a:t>
            </a:r>
          </a:p>
          <a:p>
            <a:pPr lvl="1"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62" y="5143512"/>
            <a:ext cx="5786446" cy="1323439"/>
          </a:xfrm>
          <a:prstGeom prst="rect">
            <a:avLst/>
          </a:prstGeom>
          <a:solidFill>
            <a:srgbClr val="FFFF0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Tips: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Understand clearly the role and responsibilities of Project Sponsor/Initiator, the team, stakeholders, functional manager, PM, portfolio manager, program 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e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</Template>
  <TotalTime>544</TotalTime>
  <Words>1952</Words>
  <Application>Microsoft Office PowerPoint</Application>
  <PresentationFormat>On-screen Show (4:3)</PresentationFormat>
  <Paragraphs>409</Paragraphs>
  <Slides>40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green</vt:lpstr>
      <vt:lpstr>Project Human Resource Management</vt:lpstr>
      <vt:lpstr>Introduction</vt:lpstr>
      <vt:lpstr>Introduction</vt:lpstr>
      <vt:lpstr>Introduction</vt:lpstr>
      <vt:lpstr>Life at Google</vt:lpstr>
      <vt:lpstr>Slide 6</vt:lpstr>
      <vt:lpstr>Slide 7</vt:lpstr>
      <vt:lpstr>Project Human Resource Management</vt:lpstr>
      <vt:lpstr>Project Human Resource Management</vt:lpstr>
      <vt:lpstr>9.1 Plan Human Resource Management</vt:lpstr>
      <vt:lpstr>Organization Chart &amp; Position Desc.  (Tools &amp; Techniques)</vt:lpstr>
      <vt:lpstr>Slide 12</vt:lpstr>
      <vt:lpstr>RACI</vt:lpstr>
      <vt:lpstr>RACI</vt:lpstr>
      <vt:lpstr>Human Resource Plan (Output)</vt:lpstr>
      <vt:lpstr>Resource Histogram</vt:lpstr>
      <vt:lpstr>9.2 Acquire Project Team</vt:lpstr>
      <vt:lpstr>Acquire Project Team</vt:lpstr>
      <vt:lpstr>9.3 Develop Project Team</vt:lpstr>
      <vt:lpstr>Develop Project Team (Tools &amp; Techniques)</vt:lpstr>
      <vt:lpstr>Develop Project Team (Tools &amp; Techniques)</vt:lpstr>
      <vt:lpstr>Team Building Activities  (Tools &amp; Techniques)</vt:lpstr>
      <vt:lpstr>Team Building Activities  (Tools &amp; Techniques)</vt:lpstr>
      <vt:lpstr>Motivation Theory:  Maslow’s Hierarchy of Needs</vt:lpstr>
      <vt:lpstr>Motivation Theory:  McGregor’s X &amp; Y Theory</vt:lpstr>
      <vt:lpstr>Motivation Theory:  Acquired Needs Theory</vt:lpstr>
      <vt:lpstr>Motivation Theory: Two Factors Theory</vt:lpstr>
      <vt:lpstr>9.4 Manage Project Team</vt:lpstr>
      <vt:lpstr>Conflict Management</vt:lpstr>
      <vt:lpstr>Conflict Management</vt:lpstr>
      <vt:lpstr>Exercise: Conflict Management</vt:lpstr>
      <vt:lpstr>Problem Solving</vt:lpstr>
      <vt:lpstr>Project Manager Power</vt:lpstr>
      <vt:lpstr>Management &amp; Leadership Style</vt:lpstr>
      <vt:lpstr>Important Terms</vt:lpstr>
      <vt:lpstr>Important Terms</vt:lpstr>
      <vt:lpstr>BaCKUP SLIDES</vt:lpstr>
      <vt:lpstr>PM Responsibilities (PMI-ism)</vt:lpstr>
      <vt:lpstr>PM Responsibilities (PMI-ism)</vt:lpstr>
      <vt:lpstr>Project Manager Interpersonal Skills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Human Resource Management</dc:title>
  <dc:creator>Lenovo</dc:creator>
  <cp:lastModifiedBy>Lenovo</cp:lastModifiedBy>
  <cp:revision>7</cp:revision>
  <dcterms:created xsi:type="dcterms:W3CDTF">2015-04-08T00:23:59Z</dcterms:created>
  <dcterms:modified xsi:type="dcterms:W3CDTF">2015-04-13T04:58:35Z</dcterms:modified>
</cp:coreProperties>
</file>