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84" r:id="rId3"/>
    <p:sldId id="285" r:id="rId4"/>
    <p:sldId id="286" r:id="rId5"/>
    <p:sldId id="287" r:id="rId6"/>
    <p:sldId id="257" r:id="rId7"/>
    <p:sldId id="259" r:id="rId8"/>
    <p:sldId id="260" r:id="rId9"/>
    <p:sldId id="261" r:id="rId10"/>
    <p:sldId id="292" r:id="rId11"/>
    <p:sldId id="262" r:id="rId12"/>
    <p:sldId id="263" r:id="rId13"/>
    <p:sldId id="288" r:id="rId14"/>
    <p:sldId id="264" r:id="rId15"/>
    <p:sldId id="289" r:id="rId16"/>
    <p:sldId id="265" r:id="rId17"/>
    <p:sldId id="266" r:id="rId18"/>
    <p:sldId id="267" r:id="rId19"/>
    <p:sldId id="268" r:id="rId20"/>
    <p:sldId id="269" r:id="rId21"/>
    <p:sldId id="270" r:id="rId22"/>
    <p:sldId id="290" r:id="rId23"/>
    <p:sldId id="271" r:id="rId24"/>
    <p:sldId id="272" r:id="rId25"/>
    <p:sldId id="273" r:id="rId26"/>
    <p:sldId id="294" r:id="rId27"/>
    <p:sldId id="295" r:id="rId28"/>
    <p:sldId id="296" r:id="rId29"/>
    <p:sldId id="274" r:id="rId30"/>
    <p:sldId id="275" r:id="rId31"/>
    <p:sldId id="293" r:id="rId32"/>
    <p:sldId id="276" r:id="rId33"/>
    <p:sldId id="277" r:id="rId34"/>
    <p:sldId id="278" r:id="rId35"/>
    <p:sldId id="279" r:id="rId36"/>
    <p:sldId id="281" r:id="rId37"/>
    <p:sldId id="282" r:id="rId3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660"/>
  </p:normalViewPr>
  <p:slideViewPr>
    <p:cSldViewPr>
      <p:cViewPr>
        <p:scale>
          <a:sx n="50" d="100"/>
          <a:sy n="50" d="100"/>
        </p:scale>
        <p:origin x="-10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4EE8C-B3CC-468F-87E9-96837E83620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</dgm:pt>
    <dgm:pt modelId="{9381745F-EA5D-4E67-908A-48CBBBB227A7}">
      <dgm:prSet phldrT="[Text]"/>
      <dgm:spPr/>
      <dgm:t>
        <a:bodyPr/>
        <a:lstStyle/>
        <a:p>
          <a:r>
            <a:rPr lang="en-US" smtClean="0">
              <a:latin typeface="Calibri" pitchFamily="34" charset="0"/>
              <a:cs typeface="Calibri" pitchFamily="34" charset="0"/>
            </a:rPr>
            <a:t>Form used when only one seller awarded without a competitive procurement.</a:t>
          </a:r>
          <a:endParaRPr lang="id-ID"/>
        </a:p>
      </dgm:t>
    </dgm:pt>
    <dgm:pt modelId="{B12EA711-7C4E-426B-947E-5A50346F6E00}" type="parTrans" cxnId="{91A5F923-EE14-4478-9185-73195ECB800A}">
      <dgm:prSet/>
      <dgm:spPr/>
      <dgm:t>
        <a:bodyPr/>
        <a:lstStyle/>
        <a:p>
          <a:endParaRPr lang="id-ID"/>
        </a:p>
      </dgm:t>
    </dgm:pt>
    <dgm:pt modelId="{94206EAE-9792-4707-B6DA-D318C02687CC}" type="sibTrans" cxnId="{91A5F923-EE14-4478-9185-73195ECB800A}">
      <dgm:prSet/>
      <dgm:spPr/>
      <dgm:t>
        <a:bodyPr/>
        <a:lstStyle/>
        <a:p>
          <a:endParaRPr lang="id-ID"/>
        </a:p>
      </dgm:t>
    </dgm:pt>
    <dgm:pt modelId="{0800B8FD-9992-42F1-A196-A85732F9FCDA}">
      <dgm:prSet/>
      <dgm:spPr/>
      <dgm:t>
        <a:bodyPr/>
        <a:lstStyle/>
        <a:p>
          <a:r>
            <a:rPr lang="en-US" smtClean="0">
              <a:latin typeface="Calibri" pitchFamily="34" charset="0"/>
              <a:cs typeface="Calibri" pitchFamily="34" charset="0"/>
            </a:rPr>
            <a:t>Should keep follow rules of bidding process and laws</a:t>
          </a:r>
          <a:endParaRPr lang="en-US" dirty="0" smtClean="0">
            <a:latin typeface="Calibri" pitchFamily="34" charset="0"/>
            <a:cs typeface="Calibri" pitchFamily="34" charset="0"/>
          </a:endParaRPr>
        </a:p>
      </dgm:t>
    </dgm:pt>
    <dgm:pt modelId="{8C1B9DA2-0B6B-453E-B206-7E41C74ECFC5}" type="parTrans" cxnId="{C51E27FB-6DAA-48FB-B5EB-D1D4B0C2FC88}">
      <dgm:prSet/>
      <dgm:spPr/>
      <dgm:t>
        <a:bodyPr/>
        <a:lstStyle/>
        <a:p>
          <a:endParaRPr lang="id-ID"/>
        </a:p>
      </dgm:t>
    </dgm:pt>
    <dgm:pt modelId="{681F0EBA-0F64-431E-B0E2-EB81003EE250}" type="sibTrans" cxnId="{C51E27FB-6DAA-48FB-B5EB-D1D4B0C2FC88}">
      <dgm:prSet/>
      <dgm:spPr/>
      <dgm:t>
        <a:bodyPr/>
        <a:lstStyle/>
        <a:p>
          <a:endParaRPr lang="id-ID"/>
        </a:p>
      </dgm:t>
    </dgm:pt>
    <dgm:pt modelId="{8ABADCDA-A274-41CA-8BC4-9211F63F56A7}">
      <dgm:prSet/>
      <dgm:spPr/>
      <dgm:t>
        <a:bodyPr/>
        <a:lstStyle/>
        <a:p>
          <a:r>
            <a:rPr lang="en-US" smtClean="0">
              <a:latin typeface="Calibri" pitchFamily="34" charset="0"/>
              <a:cs typeface="Calibri" pitchFamily="34" charset="0"/>
            </a:rPr>
            <a:t>Saving time on procurement process</a:t>
          </a:r>
          <a:br>
            <a:rPr lang="en-US" smtClean="0">
              <a:latin typeface="Calibri" pitchFamily="34" charset="0"/>
              <a:cs typeface="Calibri" pitchFamily="34" charset="0"/>
            </a:rPr>
          </a:br>
          <a:endParaRPr lang="en-US" dirty="0" smtClean="0">
            <a:latin typeface="Calibri" pitchFamily="34" charset="0"/>
            <a:cs typeface="Calibri" pitchFamily="34" charset="0"/>
          </a:endParaRPr>
        </a:p>
      </dgm:t>
    </dgm:pt>
    <dgm:pt modelId="{D23ABF24-CD5D-4116-9AB1-8E016BC680AD}" type="parTrans" cxnId="{E959F2FF-FC79-432A-9643-C23B453E2D4C}">
      <dgm:prSet/>
      <dgm:spPr/>
      <dgm:t>
        <a:bodyPr/>
        <a:lstStyle/>
        <a:p>
          <a:endParaRPr lang="id-ID"/>
        </a:p>
      </dgm:t>
    </dgm:pt>
    <dgm:pt modelId="{9E0A972E-B469-4E35-BC10-4B871EC4CF1C}" type="sibTrans" cxnId="{E959F2FF-FC79-432A-9643-C23B453E2D4C}">
      <dgm:prSet/>
      <dgm:spPr/>
      <dgm:t>
        <a:bodyPr/>
        <a:lstStyle/>
        <a:p>
          <a:endParaRPr lang="id-ID"/>
        </a:p>
      </dgm:t>
    </dgm:pt>
    <dgm:pt modelId="{0953B08F-4B89-492D-80C6-A27E6A34E9C2}" type="pres">
      <dgm:prSet presAssocID="{1CE4EE8C-B3CC-468F-87E9-96837E836203}" presName="linear" presStyleCnt="0">
        <dgm:presLayoutVars>
          <dgm:animLvl val="lvl"/>
          <dgm:resizeHandles val="exact"/>
        </dgm:presLayoutVars>
      </dgm:prSet>
      <dgm:spPr/>
    </dgm:pt>
    <dgm:pt modelId="{F3B34B46-4E4E-4AD5-A381-F7EC05AA8DB9}" type="pres">
      <dgm:prSet presAssocID="{9381745F-EA5D-4E67-908A-48CBBBB227A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D5B471-17F3-4250-90AF-54BFB0F42DAC}" type="pres">
      <dgm:prSet presAssocID="{94206EAE-9792-4707-B6DA-D318C02687CC}" presName="spacer" presStyleCnt="0"/>
      <dgm:spPr/>
    </dgm:pt>
    <dgm:pt modelId="{8DE82F73-AFE2-48B7-AE58-9B3AB6238FC2}" type="pres">
      <dgm:prSet presAssocID="{0800B8FD-9992-42F1-A196-A85732F9FC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4CE47E-6E3C-4189-BF8F-B0016A5CEF6C}" type="pres">
      <dgm:prSet presAssocID="{681F0EBA-0F64-431E-B0E2-EB81003EE250}" presName="spacer" presStyleCnt="0"/>
      <dgm:spPr/>
    </dgm:pt>
    <dgm:pt modelId="{43F369B0-A77D-417C-846E-9AAF8A4DEA76}" type="pres">
      <dgm:prSet presAssocID="{8ABADCDA-A274-41CA-8BC4-9211F63F56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959F2FF-FC79-432A-9643-C23B453E2D4C}" srcId="{1CE4EE8C-B3CC-468F-87E9-96837E836203}" destId="{8ABADCDA-A274-41CA-8BC4-9211F63F56A7}" srcOrd="2" destOrd="0" parTransId="{D23ABF24-CD5D-4116-9AB1-8E016BC680AD}" sibTransId="{9E0A972E-B469-4E35-BC10-4B871EC4CF1C}"/>
    <dgm:cxn modelId="{C51E27FB-6DAA-48FB-B5EB-D1D4B0C2FC88}" srcId="{1CE4EE8C-B3CC-468F-87E9-96837E836203}" destId="{0800B8FD-9992-42F1-A196-A85732F9FCDA}" srcOrd="1" destOrd="0" parTransId="{8C1B9DA2-0B6B-453E-B206-7E41C74ECFC5}" sibTransId="{681F0EBA-0F64-431E-B0E2-EB81003EE250}"/>
    <dgm:cxn modelId="{94FD75E7-4352-43BE-8F8A-8F676EE0DE8F}" type="presOf" srcId="{8ABADCDA-A274-41CA-8BC4-9211F63F56A7}" destId="{43F369B0-A77D-417C-846E-9AAF8A4DEA76}" srcOrd="0" destOrd="0" presId="urn:microsoft.com/office/officeart/2005/8/layout/vList2"/>
    <dgm:cxn modelId="{4A128656-1F9E-4940-8D2D-9B00EC13DBFA}" type="presOf" srcId="{0800B8FD-9992-42F1-A196-A85732F9FCDA}" destId="{8DE82F73-AFE2-48B7-AE58-9B3AB6238FC2}" srcOrd="0" destOrd="0" presId="urn:microsoft.com/office/officeart/2005/8/layout/vList2"/>
    <dgm:cxn modelId="{7DA1BE32-3741-41E5-9AEE-3D579434A604}" type="presOf" srcId="{9381745F-EA5D-4E67-908A-48CBBBB227A7}" destId="{F3B34B46-4E4E-4AD5-A381-F7EC05AA8DB9}" srcOrd="0" destOrd="0" presId="urn:microsoft.com/office/officeart/2005/8/layout/vList2"/>
    <dgm:cxn modelId="{91A5F923-EE14-4478-9185-73195ECB800A}" srcId="{1CE4EE8C-B3CC-468F-87E9-96837E836203}" destId="{9381745F-EA5D-4E67-908A-48CBBBB227A7}" srcOrd="0" destOrd="0" parTransId="{B12EA711-7C4E-426B-947E-5A50346F6E00}" sibTransId="{94206EAE-9792-4707-B6DA-D318C02687CC}"/>
    <dgm:cxn modelId="{CB12D87C-9D46-4C3A-A621-F6FF99AE02B0}" type="presOf" srcId="{1CE4EE8C-B3CC-468F-87E9-96837E836203}" destId="{0953B08F-4B89-492D-80C6-A27E6A34E9C2}" srcOrd="0" destOrd="0" presId="urn:microsoft.com/office/officeart/2005/8/layout/vList2"/>
    <dgm:cxn modelId="{EB6CCD07-2435-4745-B35E-7F3CE7289BA1}" type="presParOf" srcId="{0953B08F-4B89-492D-80C6-A27E6A34E9C2}" destId="{F3B34B46-4E4E-4AD5-A381-F7EC05AA8DB9}" srcOrd="0" destOrd="0" presId="urn:microsoft.com/office/officeart/2005/8/layout/vList2"/>
    <dgm:cxn modelId="{B2073BD8-AF30-4535-AA15-A9661DEF98C0}" type="presParOf" srcId="{0953B08F-4B89-492D-80C6-A27E6A34E9C2}" destId="{6FD5B471-17F3-4250-90AF-54BFB0F42DAC}" srcOrd="1" destOrd="0" presId="urn:microsoft.com/office/officeart/2005/8/layout/vList2"/>
    <dgm:cxn modelId="{7EB9CEE8-4766-4F38-A2F2-647102957546}" type="presParOf" srcId="{0953B08F-4B89-492D-80C6-A27E6A34E9C2}" destId="{8DE82F73-AFE2-48B7-AE58-9B3AB6238FC2}" srcOrd="2" destOrd="0" presId="urn:microsoft.com/office/officeart/2005/8/layout/vList2"/>
    <dgm:cxn modelId="{AB6A2A2E-A37C-43E2-BEBD-8447D8EE51EE}" type="presParOf" srcId="{0953B08F-4B89-492D-80C6-A27E6A34E9C2}" destId="{034CE47E-6E3C-4189-BF8F-B0016A5CEF6C}" srcOrd="3" destOrd="0" presId="urn:microsoft.com/office/officeart/2005/8/layout/vList2"/>
    <dgm:cxn modelId="{E91CF302-7A2D-41A5-A505-B3F3AB78839A}" type="presParOf" srcId="{0953B08F-4B89-492D-80C6-A27E6A34E9C2}" destId="{43F369B0-A77D-417C-846E-9AAF8A4DEA7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4A1A76-D435-4348-AE4A-7BFC43DF87B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666548DF-1521-4A87-A889-6450B4309774}">
      <dgm:prSet phldrT="[Text]"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Statement of work or deliverables</a:t>
          </a:r>
          <a:endParaRPr lang="id-ID" sz="2800"/>
        </a:p>
      </dgm:t>
    </dgm:pt>
    <dgm:pt modelId="{72C99E95-C056-44DA-A9BE-5BE6CEBFD65F}" type="parTrans" cxnId="{5006A938-6AA2-41EE-A137-87A8F7C81C26}">
      <dgm:prSet/>
      <dgm:spPr/>
      <dgm:t>
        <a:bodyPr/>
        <a:lstStyle/>
        <a:p>
          <a:pPr algn="ctr"/>
          <a:endParaRPr lang="id-ID" sz="3600"/>
        </a:p>
      </dgm:t>
    </dgm:pt>
    <dgm:pt modelId="{22880C5B-7DBC-400A-8BCB-625405F99EB8}" type="sibTrans" cxnId="{5006A938-6AA2-41EE-A137-87A8F7C81C26}">
      <dgm:prSet/>
      <dgm:spPr/>
      <dgm:t>
        <a:bodyPr/>
        <a:lstStyle/>
        <a:p>
          <a:pPr algn="ctr"/>
          <a:endParaRPr lang="id-ID" sz="3600"/>
        </a:p>
      </dgm:t>
    </dgm:pt>
    <dgm:pt modelId="{A291B904-9097-4BB2-A74C-9549920AE717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Schedule baseline</a:t>
          </a:r>
          <a:endParaRPr lang="en-US" sz="2800" dirty="0" smtClean="0">
            <a:latin typeface="Arial Narrow" pitchFamily="34" charset="0"/>
          </a:endParaRPr>
        </a:p>
      </dgm:t>
    </dgm:pt>
    <dgm:pt modelId="{110D1F9D-24AE-48B9-8D21-42C33662EABC}" type="parTrans" cxnId="{AE815D9D-8540-43AF-BF2F-97EE194EB5B2}">
      <dgm:prSet/>
      <dgm:spPr/>
      <dgm:t>
        <a:bodyPr/>
        <a:lstStyle/>
        <a:p>
          <a:pPr algn="ctr"/>
          <a:endParaRPr lang="id-ID" sz="3600"/>
        </a:p>
      </dgm:t>
    </dgm:pt>
    <dgm:pt modelId="{E547ABFB-9086-4CF4-8261-BF238E2D75CD}" type="sibTrans" cxnId="{AE815D9D-8540-43AF-BF2F-97EE194EB5B2}">
      <dgm:prSet/>
      <dgm:spPr/>
      <dgm:t>
        <a:bodyPr/>
        <a:lstStyle/>
        <a:p>
          <a:pPr algn="ctr"/>
          <a:endParaRPr lang="id-ID" sz="3600"/>
        </a:p>
      </dgm:t>
    </dgm:pt>
    <dgm:pt modelId="{C3BBDA58-445B-4314-9FEA-2DAC3C706215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Performance reporting</a:t>
          </a:r>
          <a:endParaRPr lang="en-US" sz="2800" dirty="0" smtClean="0">
            <a:latin typeface="Arial Narrow" pitchFamily="34" charset="0"/>
          </a:endParaRPr>
        </a:p>
      </dgm:t>
    </dgm:pt>
    <dgm:pt modelId="{C85BF919-78EF-409E-8345-5FD333585446}" type="parTrans" cxnId="{0FFD2FCF-1CED-4297-9C61-DB97A7697793}">
      <dgm:prSet/>
      <dgm:spPr/>
      <dgm:t>
        <a:bodyPr/>
        <a:lstStyle/>
        <a:p>
          <a:pPr algn="ctr"/>
          <a:endParaRPr lang="id-ID" sz="3600"/>
        </a:p>
      </dgm:t>
    </dgm:pt>
    <dgm:pt modelId="{BED0FBB2-EB76-4714-A1E4-388E27C92291}" type="sibTrans" cxnId="{0FFD2FCF-1CED-4297-9C61-DB97A7697793}">
      <dgm:prSet/>
      <dgm:spPr/>
      <dgm:t>
        <a:bodyPr/>
        <a:lstStyle/>
        <a:p>
          <a:pPr algn="ctr"/>
          <a:endParaRPr lang="id-ID" sz="3600"/>
        </a:p>
      </dgm:t>
    </dgm:pt>
    <dgm:pt modelId="{2A4DFF9A-FC37-4224-88F7-0069B6659ADA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Period of performance</a:t>
          </a:r>
          <a:endParaRPr lang="en-US" sz="2800" dirty="0" smtClean="0">
            <a:latin typeface="Arial Narrow" pitchFamily="34" charset="0"/>
          </a:endParaRPr>
        </a:p>
      </dgm:t>
    </dgm:pt>
    <dgm:pt modelId="{8FA0758C-6B64-4FCB-A323-F48E5C60E148}" type="parTrans" cxnId="{1FE0F095-270A-4ED2-8CC2-D653F00A8DD1}">
      <dgm:prSet/>
      <dgm:spPr/>
      <dgm:t>
        <a:bodyPr/>
        <a:lstStyle/>
        <a:p>
          <a:pPr algn="ctr"/>
          <a:endParaRPr lang="id-ID" sz="3600"/>
        </a:p>
      </dgm:t>
    </dgm:pt>
    <dgm:pt modelId="{2464C9A0-4CCE-422F-AA59-59E30A27EF58}" type="sibTrans" cxnId="{1FE0F095-270A-4ED2-8CC2-D653F00A8DD1}">
      <dgm:prSet/>
      <dgm:spPr/>
      <dgm:t>
        <a:bodyPr/>
        <a:lstStyle/>
        <a:p>
          <a:pPr algn="ctr"/>
          <a:endParaRPr lang="id-ID" sz="3600"/>
        </a:p>
      </dgm:t>
    </dgm:pt>
    <dgm:pt modelId="{7AC2B3A7-1956-495C-9792-A4147B303C3E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Role &amp; responsibilities</a:t>
          </a:r>
          <a:endParaRPr lang="en-US" sz="2800" dirty="0" smtClean="0">
            <a:latin typeface="Arial Narrow" pitchFamily="34" charset="0"/>
          </a:endParaRPr>
        </a:p>
      </dgm:t>
    </dgm:pt>
    <dgm:pt modelId="{5FD15CA5-0EF7-4208-B9D7-1E0AE155B2AD}" type="parTrans" cxnId="{DE18ACA0-0271-46DE-94D8-23E8A96D3259}">
      <dgm:prSet/>
      <dgm:spPr/>
      <dgm:t>
        <a:bodyPr/>
        <a:lstStyle/>
        <a:p>
          <a:pPr algn="ctr"/>
          <a:endParaRPr lang="id-ID" sz="3600"/>
        </a:p>
      </dgm:t>
    </dgm:pt>
    <dgm:pt modelId="{1C136AE4-C287-43E9-A970-F8AE368A317E}" type="sibTrans" cxnId="{DE18ACA0-0271-46DE-94D8-23E8A96D3259}">
      <dgm:prSet/>
      <dgm:spPr/>
      <dgm:t>
        <a:bodyPr/>
        <a:lstStyle/>
        <a:p>
          <a:pPr algn="ctr"/>
          <a:endParaRPr lang="id-ID" sz="3600"/>
        </a:p>
      </dgm:t>
    </dgm:pt>
    <dgm:pt modelId="{6A008DBC-75F3-4118-92EF-70C4D2CF56F1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Seller’s place of performance</a:t>
          </a:r>
          <a:endParaRPr lang="en-US" sz="2800" dirty="0" smtClean="0">
            <a:latin typeface="Arial Narrow" pitchFamily="34" charset="0"/>
          </a:endParaRPr>
        </a:p>
      </dgm:t>
    </dgm:pt>
    <dgm:pt modelId="{1463B077-0DD1-4BF7-8204-74868CF6A133}" type="parTrans" cxnId="{42361A7C-4764-4E42-A326-F4334B2AD7FC}">
      <dgm:prSet/>
      <dgm:spPr/>
      <dgm:t>
        <a:bodyPr/>
        <a:lstStyle/>
        <a:p>
          <a:pPr algn="ctr"/>
          <a:endParaRPr lang="id-ID" sz="3600"/>
        </a:p>
      </dgm:t>
    </dgm:pt>
    <dgm:pt modelId="{EEDFB407-B613-4EA5-9989-B5A71A6F689A}" type="sibTrans" cxnId="{42361A7C-4764-4E42-A326-F4334B2AD7FC}">
      <dgm:prSet/>
      <dgm:spPr/>
      <dgm:t>
        <a:bodyPr/>
        <a:lstStyle/>
        <a:p>
          <a:pPr algn="ctr"/>
          <a:endParaRPr lang="id-ID" sz="3600"/>
        </a:p>
      </dgm:t>
    </dgm:pt>
    <dgm:pt modelId="{B6E10176-0D94-4112-88F8-36664E16A7A8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Pricing</a:t>
          </a:r>
          <a:endParaRPr lang="en-US" sz="2800" dirty="0" smtClean="0">
            <a:latin typeface="Arial Narrow" pitchFamily="34" charset="0"/>
          </a:endParaRPr>
        </a:p>
      </dgm:t>
    </dgm:pt>
    <dgm:pt modelId="{FACD7C28-51A7-4C67-9356-6ACF1D44AC0D}" type="parTrans" cxnId="{D205B5CA-6A0A-486F-976B-5763848C2384}">
      <dgm:prSet/>
      <dgm:spPr/>
      <dgm:t>
        <a:bodyPr/>
        <a:lstStyle/>
        <a:p>
          <a:pPr algn="ctr"/>
          <a:endParaRPr lang="id-ID" sz="3600"/>
        </a:p>
      </dgm:t>
    </dgm:pt>
    <dgm:pt modelId="{960E708B-84DF-40B5-B07B-10ED90619634}" type="sibTrans" cxnId="{D205B5CA-6A0A-486F-976B-5763848C2384}">
      <dgm:prSet/>
      <dgm:spPr/>
      <dgm:t>
        <a:bodyPr/>
        <a:lstStyle/>
        <a:p>
          <a:pPr algn="ctr"/>
          <a:endParaRPr lang="id-ID" sz="3600"/>
        </a:p>
      </dgm:t>
    </dgm:pt>
    <dgm:pt modelId="{54F255E9-5908-4DB6-B767-DD8A0D3B2C32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Payment terms</a:t>
          </a:r>
          <a:endParaRPr lang="en-US" sz="2800" dirty="0" smtClean="0">
            <a:latin typeface="Arial Narrow" pitchFamily="34" charset="0"/>
          </a:endParaRPr>
        </a:p>
      </dgm:t>
    </dgm:pt>
    <dgm:pt modelId="{A9E114F5-3CB4-42E2-A3E3-8B6ADCF286B6}" type="parTrans" cxnId="{01A09956-5C5A-4169-87E7-59A9F7E0C98C}">
      <dgm:prSet/>
      <dgm:spPr/>
      <dgm:t>
        <a:bodyPr/>
        <a:lstStyle/>
        <a:p>
          <a:pPr algn="ctr"/>
          <a:endParaRPr lang="id-ID" sz="3600"/>
        </a:p>
      </dgm:t>
    </dgm:pt>
    <dgm:pt modelId="{110BD10F-5312-4E23-95BC-904C1BA77822}" type="sibTrans" cxnId="{01A09956-5C5A-4169-87E7-59A9F7E0C98C}">
      <dgm:prSet/>
      <dgm:spPr/>
      <dgm:t>
        <a:bodyPr/>
        <a:lstStyle/>
        <a:p>
          <a:pPr algn="ctr"/>
          <a:endParaRPr lang="id-ID" sz="3600"/>
        </a:p>
      </dgm:t>
    </dgm:pt>
    <dgm:pt modelId="{695E94B5-1B9D-4262-A91B-C47ACF96E538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Place of delivery</a:t>
          </a:r>
          <a:endParaRPr lang="en-US" sz="2800" dirty="0" smtClean="0">
            <a:latin typeface="Arial Narrow" pitchFamily="34" charset="0"/>
          </a:endParaRPr>
        </a:p>
      </dgm:t>
    </dgm:pt>
    <dgm:pt modelId="{23B492D0-5CA7-4E5F-AA8D-1E6BC85A4DE2}" type="parTrans" cxnId="{44FFB5BF-0D67-4972-8844-1299258FFCDD}">
      <dgm:prSet/>
      <dgm:spPr/>
      <dgm:t>
        <a:bodyPr/>
        <a:lstStyle/>
        <a:p>
          <a:pPr algn="ctr"/>
          <a:endParaRPr lang="id-ID" sz="3600"/>
        </a:p>
      </dgm:t>
    </dgm:pt>
    <dgm:pt modelId="{12D62FB7-E260-4908-9AD7-18BF7309B578}" type="sibTrans" cxnId="{44FFB5BF-0D67-4972-8844-1299258FFCDD}">
      <dgm:prSet/>
      <dgm:spPr/>
      <dgm:t>
        <a:bodyPr/>
        <a:lstStyle/>
        <a:p>
          <a:pPr algn="ctr"/>
          <a:endParaRPr lang="id-ID" sz="3600"/>
        </a:p>
      </dgm:t>
    </dgm:pt>
    <dgm:pt modelId="{79A73EB1-E746-4110-95B5-49360543BD20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Inspection and acceptance criteria</a:t>
          </a:r>
          <a:endParaRPr lang="en-US" sz="2800" dirty="0" smtClean="0">
            <a:latin typeface="Arial Narrow" pitchFamily="34" charset="0"/>
          </a:endParaRPr>
        </a:p>
      </dgm:t>
    </dgm:pt>
    <dgm:pt modelId="{B56D5B71-7DA6-4641-8237-B896B6C9F102}" type="parTrans" cxnId="{C317DB17-8CDD-4281-AEB0-592F964D0BDD}">
      <dgm:prSet/>
      <dgm:spPr/>
      <dgm:t>
        <a:bodyPr/>
        <a:lstStyle/>
        <a:p>
          <a:pPr algn="ctr"/>
          <a:endParaRPr lang="id-ID" sz="3600"/>
        </a:p>
      </dgm:t>
    </dgm:pt>
    <dgm:pt modelId="{65A32DD2-F4CE-430C-B20D-F2B5632EE8E5}" type="sibTrans" cxnId="{C317DB17-8CDD-4281-AEB0-592F964D0BDD}">
      <dgm:prSet/>
      <dgm:spPr/>
      <dgm:t>
        <a:bodyPr/>
        <a:lstStyle/>
        <a:p>
          <a:pPr algn="ctr"/>
          <a:endParaRPr lang="id-ID" sz="3600"/>
        </a:p>
      </dgm:t>
    </dgm:pt>
    <dgm:pt modelId="{AF163B22-F0D4-4A7E-A044-508C0D3D4DFE}">
      <dgm:prSet custT="1"/>
      <dgm:spPr/>
      <dgm:t>
        <a:bodyPr/>
        <a:lstStyle/>
        <a:p>
          <a:pPr algn="ctr"/>
          <a:r>
            <a:rPr lang="en-US" sz="2800" smtClean="0">
              <a:latin typeface="Arial Narrow" pitchFamily="34" charset="0"/>
            </a:rPr>
            <a:t>Warranty</a:t>
          </a:r>
          <a:endParaRPr lang="en-US" sz="2800" dirty="0" smtClean="0">
            <a:latin typeface="Arial Narrow" pitchFamily="34" charset="0"/>
          </a:endParaRPr>
        </a:p>
      </dgm:t>
    </dgm:pt>
    <dgm:pt modelId="{B18FB7A0-3995-4E37-9BB3-9BB134D9695A}" type="parTrans" cxnId="{718851AB-1C26-4B28-8293-85C2AA9BCB3C}">
      <dgm:prSet/>
      <dgm:spPr/>
      <dgm:t>
        <a:bodyPr/>
        <a:lstStyle/>
        <a:p>
          <a:pPr algn="ctr"/>
          <a:endParaRPr lang="id-ID" sz="3600"/>
        </a:p>
      </dgm:t>
    </dgm:pt>
    <dgm:pt modelId="{BCFB3AAD-F018-4C27-95F9-83DBA7650F9E}" type="sibTrans" cxnId="{718851AB-1C26-4B28-8293-85C2AA9BCB3C}">
      <dgm:prSet/>
      <dgm:spPr/>
      <dgm:t>
        <a:bodyPr/>
        <a:lstStyle/>
        <a:p>
          <a:pPr algn="ctr"/>
          <a:endParaRPr lang="id-ID" sz="3600"/>
        </a:p>
      </dgm:t>
    </dgm:pt>
    <dgm:pt modelId="{632E4D52-7ADD-49A0-B20D-46D1549C725C}" type="pres">
      <dgm:prSet presAssocID="{124A1A76-D435-4348-AE4A-7BFC43DF87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B9A85F5-9DE9-4D97-AFC7-13A83F5A7CB3}" type="pres">
      <dgm:prSet presAssocID="{666548DF-1521-4A87-A889-6450B4309774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1FCF83-C7E5-4B79-AD12-AACDB452ED03}" type="pres">
      <dgm:prSet presAssocID="{22880C5B-7DBC-400A-8BCB-625405F99EB8}" presName="spacer" presStyleCnt="0"/>
      <dgm:spPr/>
    </dgm:pt>
    <dgm:pt modelId="{36EDFB6F-6492-4AB9-B46E-C6471A8CD3A1}" type="pres">
      <dgm:prSet presAssocID="{A291B904-9097-4BB2-A74C-9549920AE717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080696-7703-4614-BB62-5FE68C2FF097}" type="pres">
      <dgm:prSet presAssocID="{E547ABFB-9086-4CF4-8261-BF238E2D75CD}" presName="spacer" presStyleCnt="0"/>
      <dgm:spPr/>
    </dgm:pt>
    <dgm:pt modelId="{738EB69B-9B9D-4801-9127-A101321F468D}" type="pres">
      <dgm:prSet presAssocID="{C3BBDA58-445B-4314-9FEA-2DAC3C706215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43705F-843E-4BDF-B4BF-0446F4A1CC12}" type="pres">
      <dgm:prSet presAssocID="{BED0FBB2-EB76-4714-A1E4-388E27C92291}" presName="spacer" presStyleCnt="0"/>
      <dgm:spPr/>
    </dgm:pt>
    <dgm:pt modelId="{917C687C-175B-4DD5-9632-C76AA4A284A0}" type="pres">
      <dgm:prSet presAssocID="{2A4DFF9A-FC37-4224-88F7-0069B6659ADA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ADBDB0-BD1D-407D-A7A2-70F98BB6F48E}" type="pres">
      <dgm:prSet presAssocID="{2464C9A0-4CCE-422F-AA59-59E30A27EF58}" presName="spacer" presStyleCnt="0"/>
      <dgm:spPr/>
    </dgm:pt>
    <dgm:pt modelId="{34F7559B-1A4B-438F-8BB6-7998EC942AF1}" type="pres">
      <dgm:prSet presAssocID="{7AC2B3A7-1956-495C-9792-A4147B303C3E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670A2B6-0ADE-4618-9578-1DDFA12A72F8}" type="pres">
      <dgm:prSet presAssocID="{1C136AE4-C287-43E9-A970-F8AE368A317E}" presName="spacer" presStyleCnt="0"/>
      <dgm:spPr/>
    </dgm:pt>
    <dgm:pt modelId="{24BBEE57-91FE-40BF-A6C5-3B7F1F82229F}" type="pres">
      <dgm:prSet presAssocID="{6A008DBC-75F3-4118-92EF-70C4D2CF56F1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CBBD74-1124-465A-A947-5405713704E6}" type="pres">
      <dgm:prSet presAssocID="{EEDFB407-B613-4EA5-9989-B5A71A6F689A}" presName="spacer" presStyleCnt="0"/>
      <dgm:spPr/>
    </dgm:pt>
    <dgm:pt modelId="{DFB0397A-1C04-4143-B34D-F34070BBB7C8}" type="pres">
      <dgm:prSet presAssocID="{B6E10176-0D94-4112-88F8-36664E16A7A8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3943FD-31D6-4CF1-9F22-9FBA29668830}" type="pres">
      <dgm:prSet presAssocID="{960E708B-84DF-40B5-B07B-10ED90619634}" presName="spacer" presStyleCnt="0"/>
      <dgm:spPr/>
    </dgm:pt>
    <dgm:pt modelId="{6DCD88FE-EEFA-4D2F-971F-48DB0778B96B}" type="pres">
      <dgm:prSet presAssocID="{54F255E9-5908-4DB6-B767-DD8A0D3B2C32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62D2AB-DA7E-40C2-A8BF-5D489AA2A06C}" type="pres">
      <dgm:prSet presAssocID="{110BD10F-5312-4E23-95BC-904C1BA77822}" presName="spacer" presStyleCnt="0"/>
      <dgm:spPr/>
    </dgm:pt>
    <dgm:pt modelId="{8E4DC2AE-594A-46A9-96B2-79E37865B8D6}" type="pres">
      <dgm:prSet presAssocID="{695E94B5-1B9D-4262-A91B-C47ACF96E538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54CEA9-6DCE-427F-AA90-7C2720CF1BD1}" type="pres">
      <dgm:prSet presAssocID="{12D62FB7-E260-4908-9AD7-18BF7309B578}" presName="spacer" presStyleCnt="0"/>
      <dgm:spPr/>
    </dgm:pt>
    <dgm:pt modelId="{F54698D3-57F6-4F73-A25E-25C5F0A3EF37}" type="pres">
      <dgm:prSet presAssocID="{79A73EB1-E746-4110-95B5-49360543BD20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EFFDFB-5AD0-477D-81CC-F1BB9461ED5B}" type="pres">
      <dgm:prSet presAssocID="{65A32DD2-F4CE-430C-B20D-F2B5632EE8E5}" presName="spacer" presStyleCnt="0"/>
      <dgm:spPr/>
    </dgm:pt>
    <dgm:pt modelId="{29A9F835-C1BF-4825-B3A3-74140BE703A4}" type="pres">
      <dgm:prSet presAssocID="{AF163B22-F0D4-4A7E-A044-508C0D3D4DFE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1B901E9-CB9C-46D1-B558-537CE7CB0055}" type="presOf" srcId="{7AC2B3A7-1956-495C-9792-A4147B303C3E}" destId="{34F7559B-1A4B-438F-8BB6-7998EC942AF1}" srcOrd="0" destOrd="0" presId="urn:microsoft.com/office/officeart/2005/8/layout/vList2"/>
    <dgm:cxn modelId="{8C8061C6-6056-4B72-8B83-1938E200BFF8}" type="presOf" srcId="{B6E10176-0D94-4112-88F8-36664E16A7A8}" destId="{DFB0397A-1C04-4143-B34D-F34070BBB7C8}" srcOrd="0" destOrd="0" presId="urn:microsoft.com/office/officeart/2005/8/layout/vList2"/>
    <dgm:cxn modelId="{C89AAF08-8DFC-43BA-919B-0DCB3B294345}" type="presOf" srcId="{54F255E9-5908-4DB6-B767-DD8A0D3B2C32}" destId="{6DCD88FE-EEFA-4D2F-971F-48DB0778B96B}" srcOrd="0" destOrd="0" presId="urn:microsoft.com/office/officeart/2005/8/layout/vList2"/>
    <dgm:cxn modelId="{42361A7C-4764-4E42-A326-F4334B2AD7FC}" srcId="{124A1A76-D435-4348-AE4A-7BFC43DF87BC}" destId="{6A008DBC-75F3-4118-92EF-70C4D2CF56F1}" srcOrd="5" destOrd="0" parTransId="{1463B077-0DD1-4BF7-8204-74868CF6A133}" sibTransId="{EEDFB407-B613-4EA5-9989-B5A71A6F689A}"/>
    <dgm:cxn modelId="{C317DB17-8CDD-4281-AEB0-592F964D0BDD}" srcId="{124A1A76-D435-4348-AE4A-7BFC43DF87BC}" destId="{79A73EB1-E746-4110-95B5-49360543BD20}" srcOrd="9" destOrd="0" parTransId="{B56D5B71-7DA6-4641-8237-B896B6C9F102}" sibTransId="{65A32DD2-F4CE-430C-B20D-F2B5632EE8E5}"/>
    <dgm:cxn modelId="{D205B5CA-6A0A-486F-976B-5763848C2384}" srcId="{124A1A76-D435-4348-AE4A-7BFC43DF87BC}" destId="{B6E10176-0D94-4112-88F8-36664E16A7A8}" srcOrd="6" destOrd="0" parTransId="{FACD7C28-51A7-4C67-9356-6ACF1D44AC0D}" sibTransId="{960E708B-84DF-40B5-B07B-10ED90619634}"/>
    <dgm:cxn modelId="{A8326603-ABB5-498B-9347-0AC1FAE09E4B}" type="presOf" srcId="{6A008DBC-75F3-4118-92EF-70C4D2CF56F1}" destId="{24BBEE57-91FE-40BF-A6C5-3B7F1F82229F}" srcOrd="0" destOrd="0" presId="urn:microsoft.com/office/officeart/2005/8/layout/vList2"/>
    <dgm:cxn modelId="{5006A938-6AA2-41EE-A137-87A8F7C81C26}" srcId="{124A1A76-D435-4348-AE4A-7BFC43DF87BC}" destId="{666548DF-1521-4A87-A889-6450B4309774}" srcOrd="0" destOrd="0" parTransId="{72C99E95-C056-44DA-A9BE-5BE6CEBFD65F}" sibTransId="{22880C5B-7DBC-400A-8BCB-625405F99EB8}"/>
    <dgm:cxn modelId="{F747D1D7-64C9-4588-99EB-44ACBE74F09D}" type="presOf" srcId="{C3BBDA58-445B-4314-9FEA-2DAC3C706215}" destId="{738EB69B-9B9D-4801-9127-A101321F468D}" srcOrd="0" destOrd="0" presId="urn:microsoft.com/office/officeart/2005/8/layout/vList2"/>
    <dgm:cxn modelId="{76AB5372-4F4D-4C24-991A-A1A522E47843}" type="presOf" srcId="{124A1A76-D435-4348-AE4A-7BFC43DF87BC}" destId="{632E4D52-7ADD-49A0-B20D-46D1549C725C}" srcOrd="0" destOrd="0" presId="urn:microsoft.com/office/officeart/2005/8/layout/vList2"/>
    <dgm:cxn modelId="{DE18ACA0-0271-46DE-94D8-23E8A96D3259}" srcId="{124A1A76-D435-4348-AE4A-7BFC43DF87BC}" destId="{7AC2B3A7-1956-495C-9792-A4147B303C3E}" srcOrd="4" destOrd="0" parTransId="{5FD15CA5-0EF7-4208-B9D7-1E0AE155B2AD}" sibTransId="{1C136AE4-C287-43E9-A970-F8AE368A317E}"/>
    <dgm:cxn modelId="{718851AB-1C26-4B28-8293-85C2AA9BCB3C}" srcId="{124A1A76-D435-4348-AE4A-7BFC43DF87BC}" destId="{AF163B22-F0D4-4A7E-A044-508C0D3D4DFE}" srcOrd="10" destOrd="0" parTransId="{B18FB7A0-3995-4E37-9BB3-9BB134D9695A}" sibTransId="{BCFB3AAD-F018-4C27-95F9-83DBA7650F9E}"/>
    <dgm:cxn modelId="{8003417F-9841-4F16-B1BF-E59601679E13}" type="presOf" srcId="{2A4DFF9A-FC37-4224-88F7-0069B6659ADA}" destId="{917C687C-175B-4DD5-9632-C76AA4A284A0}" srcOrd="0" destOrd="0" presId="urn:microsoft.com/office/officeart/2005/8/layout/vList2"/>
    <dgm:cxn modelId="{0FFD2FCF-1CED-4297-9C61-DB97A7697793}" srcId="{124A1A76-D435-4348-AE4A-7BFC43DF87BC}" destId="{C3BBDA58-445B-4314-9FEA-2DAC3C706215}" srcOrd="2" destOrd="0" parTransId="{C85BF919-78EF-409E-8345-5FD333585446}" sibTransId="{BED0FBB2-EB76-4714-A1E4-388E27C92291}"/>
    <dgm:cxn modelId="{01A09956-5C5A-4169-87E7-59A9F7E0C98C}" srcId="{124A1A76-D435-4348-AE4A-7BFC43DF87BC}" destId="{54F255E9-5908-4DB6-B767-DD8A0D3B2C32}" srcOrd="7" destOrd="0" parTransId="{A9E114F5-3CB4-42E2-A3E3-8B6ADCF286B6}" sibTransId="{110BD10F-5312-4E23-95BC-904C1BA77822}"/>
    <dgm:cxn modelId="{916198D0-12B7-4B6F-BD73-E73618D604FF}" type="presOf" srcId="{79A73EB1-E746-4110-95B5-49360543BD20}" destId="{F54698D3-57F6-4F73-A25E-25C5F0A3EF37}" srcOrd="0" destOrd="0" presId="urn:microsoft.com/office/officeart/2005/8/layout/vList2"/>
    <dgm:cxn modelId="{44FFB5BF-0D67-4972-8844-1299258FFCDD}" srcId="{124A1A76-D435-4348-AE4A-7BFC43DF87BC}" destId="{695E94B5-1B9D-4262-A91B-C47ACF96E538}" srcOrd="8" destOrd="0" parTransId="{23B492D0-5CA7-4E5F-AA8D-1E6BC85A4DE2}" sibTransId="{12D62FB7-E260-4908-9AD7-18BF7309B578}"/>
    <dgm:cxn modelId="{7B454225-833A-443C-8FA6-A478C0E54098}" type="presOf" srcId="{AF163B22-F0D4-4A7E-A044-508C0D3D4DFE}" destId="{29A9F835-C1BF-4825-B3A3-74140BE703A4}" srcOrd="0" destOrd="0" presId="urn:microsoft.com/office/officeart/2005/8/layout/vList2"/>
    <dgm:cxn modelId="{E182B8D5-0F0A-4BC3-A443-FF276C53A78F}" type="presOf" srcId="{666548DF-1521-4A87-A889-6450B4309774}" destId="{5B9A85F5-9DE9-4D97-AFC7-13A83F5A7CB3}" srcOrd="0" destOrd="0" presId="urn:microsoft.com/office/officeart/2005/8/layout/vList2"/>
    <dgm:cxn modelId="{BD55F88F-B4E0-479E-B90B-55E153F3E84C}" type="presOf" srcId="{A291B904-9097-4BB2-A74C-9549920AE717}" destId="{36EDFB6F-6492-4AB9-B46E-C6471A8CD3A1}" srcOrd="0" destOrd="0" presId="urn:microsoft.com/office/officeart/2005/8/layout/vList2"/>
    <dgm:cxn modelId="{39992E48-3AE8-4177-B410-93797E695D1F}" type="presOf" srcId="{695E94B5-1B9D-4262-A91B-C47ACF96E538}" destId="{8E4DC2AE-594A-46A9-96B2-79E37865B8D6}" srcOrd="0" destOrd="0" presId="urn:microsoft.com/office/officeart/2005/8/layout/vList2"/>
    <dgm:cxn modelId="{1FE0F095-270A-4ED2-8CC2-D653F00A8DD1}" srcId="{124A1A76-D435-4348-AE4A-7BFC43DF87BC}" destId="{2A4DFF9A-FC37-4224-88F7-0069B6659ADA}" srcOrd="3" destOrd="0" parTransId="{8FA0758C-6B64-4FCB-A323-F48E5C60E148}" sibTransId="{2464C9A0-4CCE-422F-AA59-59E30A27EF58}"/>
    <dgm:cxn modelId="{AE815D9D-8540-43AF-BF2F-97EE194EB5B2}" srcId="{124A1A76-D435-4348-AE4A-7BFC43DF87BC}" destId="{A291B904-9097-4BB2-A74C-9549920AE717}" srcOrd="1" destOrd="0" parTransId="{110D1F9D-24AE-48B9-8D21-42C33662EABC}" sibTransId="{E547ABFB-9086-4CF4-8261-BF238E2D75CD}"/>
    <dgm:cxn modelId="{D9CFC119-2F28-44EC-A11D-17C12FD275BC}" type="presParOf" srcId="{632E4D52-7ADD-49A0-B20D-46D1549C725C}" destId="{5B9A85F5-9DE9-4D97-AFC7-13A83F5A7CB3}" srcOrd="0" destOrd="0" presId="urn:microsoft.com/office/officeart/2005/8/layout/vList2"/>
    <dgm:cxn modelId="{42AADE60-1590-4C47-A4BC-393F2ECE6218}" type="presParOf" srcId="{632E4D52-7ADD-49A0-B20D-46D1549C725C}" destId="{D31FCF83-C7E5-4B79-AD12-AACDB452ED03}" srcOrd="1" destOrd="0" presId="urn:microsoft.com/office/officeart/2005/8/layout/vList2"/>
    <dgm:cxn modelId="{80C96DB3-8C16-4517-99DB-0D0B43A74E77}" type="presParOf" srcId="{632E4D52-7ADD-49A0-B20D-46D1549C725C}" destId="{36EDFB6F-6492-4AB9-B46E-C6471A8CD3A1}" srcOrd="2" destOrd="0" presId="urn:microsoft.com/office/officeart/2005/8/layout/vList2"/>
    <dgm:cxn modelId="{78F3CBAF-5BC0-4A64-8616-86A7220A5FAA}" type="presParOf" srcId="{632E4D52-7ADD-49A0-B20D-46D1549C725C}" destId="{E3080696-7703-4614-BB62-5FE68C2FF097}" srcOrd="3" destOrd="0" presId="urn:microsoft.com/office/officeart/2005/8/layout/vList2"/>
    <dgm:cxn modelId="{DC772F59-40CD-420A-BFF7-423FD6A335EE}" type="presParOf" srcId="{632E4D52-7ADD-49A0-B20D-46D1549C725C}" destId="{738EB69B-9B9D-4801-9127-A101321F468D}" srcOrd="4" destOrd="0" presId="urn:microsoft.com/office/officeart/2005/8/layout/vList2"/>
    <dgm:cxn modelId="{CF97B12B-26B1-457C-9F96-E015261F5F06}" type="presParOf" srcId="{632E4D52-7ADD-49A0-B20D-46D1549C725C}" destId="{8743705F-843E-4BDF-B4BF-0446F4A1CC12}" srcOrd="5" destOrd="0" presId="urn:microsoft.com/office/officeart/2005/8/layout/vList2"/>
    <dgm:cxn modelId="{079C1E5E-AE5C-43D4-ACF0-90BE6186FAA5}" type="presParOf" srcId="{632E4D52-7ADD-49A0-B20D-46D1549C725C}" destId="{917C687C-175B-4DD5-9632-C76AA4A284A0}" srcOrd="6" destOrd="0" presId="urn:microsoft.com/office/officeart/2005/8/layout/vList2"/>
    <dgm:cxn modelId="{1099C455-4DBE-4C2F-9F5C-B29FFE12E7E5}" type="presParOf" srcId="{632E4D52-7ADD-49A0-B20D-46D1549C725C}" destId="{E6ADBDB0-BD1D-407D-A7A2-70F98BB6F48E}" srcOrd="7" destOrd="0" presId="urn:microsoft.com/office/officeart/2005/8/layout/vList2"/>
    <dgm:cxn modelId="{49FDBE4E-6F2B-42EB-AFC1-F57B85879A77}" type="presParOf" srcId="{632E4D52-7ADD-49A0-B20D-46D1549C725C}" destId="{34F7559B-1A4B-438F-8BB6-7998EC942AF1}" srcOrd="8" destOrd="0" presId="urn:microsoft.com/office/officeart/2005/8/layout/vList2"/>
    <dgm:cxn modelId="{BC0A3009-AD61-4A01-918A-3758D7E747AB}" type="presParOf" srcId="{632E4D52-7ADD-49A0-B20D-46D1549C725C}" destId="{7670A2B6-0ADE-4618-9578-1DDFA12A72F8}" srcOrd="9" destOrd="0" presId="urn:microsoft.com/office/officeart/2005/8/layout/vList2"/>
    <dgm:cxn modelId="{C1C00A0F-4182-4884-96DB-CF32996CB441}" type="presParOf" srcId="{632E4D52-7ADD-49A0-B20D-46D1549C725C}" destId="{24BBEE57-91FE-40BF-A6C5-3B7F1F82229F}" srcOrd="10" destOrd="0" presId="urn:microsoft.com/office/officeart/2005/8/layout/vList2"/>
    <dgm:cxn modelId="{7EC4E004-108D-4954-B211-B875542BF97A}" type="presParOf" srcId="{632E4D52-7ADD-49A0-B20D-46D1549C725C}" destId="{83CBBD74-1124-465A-A947-5405713704E6}" srcOrd="11" destOrd="0" presId="urn:microsoft.com/office/officeart/2005/8/layout/vList2"/>
    <dgm:cxn modelId="{5C4F4D44-5869-4B64-845C-A93F7AA14A74}" type="presParOf" srcId="{632E4D52-7ADD-49A0-B20D-46D1549C725C}" destId="{DFB0397A-1C04-4143-B34D-F34070BBB7C8}" srcOrd="12" destOrd="0" presId="urn:microsoft.com/office/officeart/2005/8/layout/vList2"/>
    <dgm:cxn modelId="{A25853C6-2E9A-4250-B421-908D6F173D17}" type="presParOf" srcId="{632E4D52-7ADD-49A0-B20D-46D1549C725C}" destId="{4B3943FD-31D6-4CF1-9F22-9FBA29668830}" srcOrd="13" destOrd="0" presId="urn:microsoft.com/office/officeart/2005/8/layout/vList2"/>
    <dgm:cxn modelId="{415FD32F-8727-4B62-99E3-3D7B42FAFDF4}" type="presParOf" srcId="{632E4D52-7ADD-49A0-B20D-46D1549C725C}" destId="{6DCD88FE-EEFA-4D2F-971F-48DB0778B96B}" srcOrd="14" destOrd="0" presId="urn:microsoft.com/office/officeart/2005/8/layout/vList2"/>
    <dgm:cxn modelId="{182B2900-6A48-42A2-A0A7-ECE0EC454355}" type="presParOf" srcId="{632E4D52-7ADD-49A0-B20D-46D1549C725C}" destId="{0862D2AB-DA7E-40C2-A8BF-5D489AA2A06C}" srcOrd="15" destOrd="0" presId="urn:microsoft.com/office/officeart/2005/8/layout/vList2"/>
    <dgm:cxn modelId="{90CFC8C6-714B-474E-B5BC-E66F018FF1FC}" type="presParOf" srcId="{632E4D52-7ADD-49A0-B20D-46D1549C725C}" destId="{8E4DC2AE-594A-46A9-96B2-79E37865B8D6}" srcOrd="16" destOrd="0" presId="urn:microsoft.com/office/officeart/2005/8/layout/vList2"/>
    <dgm:cxn modelId="{D460AB21-C034-4095-BB58-A11F425CCD7C}" type="presParOf" srcId="{632E4D52-7ADD-49A0-B20D-46D1549C725C}" destId="{6D54CEA9-6DCE-427F-AA90-7C2720CF1BD1}" srcOrd="17" destOrd="0" presId="urn:microsoft.com/office/officeart/2005/8/layout/vList2"/>
    <dgm:cxn modelId="{B2FED70A-A230-4EBC-A104-93DA2C2E5F38}" type="presParOf" srcId="{632E4D52-7ADD-49A0-B20D-46D1549C725C}" destId="{F54698D3-57F6-4F73-A25E-25C5F0A3EF37}" srcOrd="18" destOrd="0" presId="urn:microsoft.com/office/officeart/2005/8/layout/vList2"/>
    <dgm:cxn modelId="{42916065-56E7-4395-9EA9-82E3B953B7E0}" type="presParOf" srcId="{632E4D52-7ADD-49A0-B20D-46D1549C725C}" destId="{95EFFDFB-5AD0-477D-81CC-F1BB9461ED5B}" srcOrd="19" destOrd="0" presId="urn:microsoft.com/office/officeart/2005/8/layout/vList2"/>
    <dgm:cxn modelId="{A1A4F0B9-98A3-4310-9DF2-87EE5A833857}" type="presParOf" srcId="{632E4D52-7ADD-49A0-B20D-46D1549C725C}" destId="{29A9F835-C1BF-4825-B3A3-74140BE703A4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DC9F9A-8832-4A4E-A6D1-5D44E0779DAF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08FC09CF-934D-4A64-A404-0FD7279A0EBB}">
      <dgm:prSet phldrT="[Text]"/>
      <dgm:spPr/>
      <dgm:t>
        <a:bodyPr/>
        <a:lstStyle/>
        <a:p>
          <a:r>
            <a:rPr lang="id-ID" dirty="0" smtClean="0"/>
            <a:t>negotiate</a:t>
          </a:r>
          <a:endParaRPr lang="id-ID" dirty="0"/>
        </a:p>
      </dgm:t>
    </dgm:pt>
    <dgm:pt modelId="{BC25A9E0-2E0D-4591-B0F1-81BDEE53FCE5}" type="parTrans" cxnId="{0F1FF1ED-E1BA-4105-9E0A-14C1BEBAE0CE}">
      <dgm:prSet/>
      <dgm:spPr/>
      <dgm:t>
        <a:bodyPr/>
        <a:lstStyle/>
        <a:p>
          <a:endParaRPr lang="id-ID"/>
        </a:p>
      </dgm:t>
    </dgm:pt>
    <dgm:pt modelId="{FB727CCE-15E5-4AB2-A830-3B899C782457}" type="sibTrans" cxnId="{0F1FF1ED-E1BA-4105-9E0A-14C1BEBAE0CE}">
      <dgm:prSet/>
      <dgm:spPr/>
      <dgm:t>
        <a:bodyPr/>
        <a:lstStyle/>
        <a:p>
          <a:endParaRPr lang="id-ID"/>
        </a:p>
      </dgm:t>
    </dgm:pt>
    <dgm:pt modelId="{1AB7EB2E-027C-4F4A-A93D-D73D9B9C0818}">
      <dgm:prSet phldrT="[Text]"/>
      <dgm:spPr/>
      <dgm:t>
        <a:bodyPr/>
        <a:lstStyle/>
        <a:p>
          <a:r>
            <a:rPr lang="id-ID" dirty="0" smtClean="0"/>
            <a:t>ADR</a:t>
          </a:r>
          <a:endParaRPr lang="id-ID" dirty="0"/>
        </a:p>
      </dgm:t>
    </dgm:pt>
    <dgm:pt modelId="{930270BB-EC84-4B33-B705-D1F0B60FB262}" type="parTrans" cxnId="{FF79B98B-4E94-4EC9-92F8-A3461214DD21}">
      <dgm:prSet/>
      <dgm:spPr/>
      <dgm:t>
        <a:bodyPr/>
        <a:lstStyle/>
        <a:p>
          <a:endParaRPr lang="id-ID"/>
        </a:p>
      </dgm:t>
    </dgm:pt>
    <dgm:pt modelId="{58BE3217-28CB-4C3A-B371-E918955BC5ED}" type="sibTrans" cxnId="{FF79B98B-4E94-4EC9-92F8-A3461214DD21}">
      <dgm:prSet/>
      <dgm:spPr/>
      <dgm:t>
        <a:bodyPr/>
        <a:lstStyle/>
        <a:p>
          <a:endParaRPr lang="id-ID"/>
        </a:p>
      </dgm:t>
    </dgm:pt>
    <dgm:pt modelId="{4F2754C7-6A99-4091-A8D8-01359BD51C7E}">
      <dgm:prSet phldrT="[Text]"/>
      <dgm:spPr/>
      <dgm:t>
        <a:bodyPr/>
        <a:lstStyle/>
        <a:p>
          <a:r>
            <a:rPr lang="id-ID" dirty="0" smtClean="0"/>
            <a:t>Court</a:t>
          </a:r>
          <a:endParaRPr lang="id-ID" dirty="0"/>
        </a:p>
      </dgm:t>
    </dgm:pt>
    <dgm:pt modelId="{A1264C6D-E075-4F8C-8D12-962D001F135B}" type="parTrans" cxnId="{8A308896-3333-4BA1-AE89-48BF865FC746}">
      <dgm:prSet/>
      <dgm:spPr/>
      <dgm:t>
        <a:bodyPr/>
        <a:lstStyle/>
        <a:p>
          <a:endParaRPr lang="id-ID"/>
        </a:p>
      </dgm:t>
    </dgm:pt>
    <dgm:pt modelId="{00ABA66F-B88B-41B1-8B67-6FE359416A56}" type="sibTrans" cxnId="{8A308896-3333-4BA1-AE89-48BF865FC746}">
      <dgm:prSet/>
      <dgm:spPr/>
      <dgm:t>
        <a:bodyPr/>
        <a:lstStyle/>
        <a:p>
          <a:endParaRPr lang="id-ID"/>
        </a:p>
      </dgm:t>
    </dgm:pt>
    <dgm:pt modelId="{B7674B5F-9528-4879-969D-FEFF42ACE9D2}" type="pres">
      <dgm:prSet presAssocID="{89DC9F9A-8832-4A4E-A6D1-5D44E0779DAF}" presName="linearFlow" presStyleCnt="0">
        <dgm:presLayoutVars>
          <dgm:resizeHandles val="exact"/>
        </dgm:presLayoutVars>
      </dgm:prSet>
      <dgm:spPr/>
    </dgm:pt>
    <dgm:pt modelId="{0E3D5E5F-C4C6-4A7A-B825-7075D2A48107}" type="pres">
      <dgm:prSet presAssocID="{08FC09CF-934D-4A64-A404-0FD7279A0E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824C20-A8D3-44C6-9EBB-694B762C2699}" type="pres">
      <dgm:prSet presAssocID="{FB727CCE-15E5-4AB2-A830-3B899C782457}" presName="sibTrans" presStyleLbl="sibTrans2D1" presStyleIdx="0" presStyleCnt="2"/>
      <dgm:spPr/>
      <dgm:t>
        <a:bodyPr/>
        <a:lstStyle/>
        <a:p>
          <a:endParaRPr lang="id-ID"/>
        </a:p>
      </dgm:t>
    </dgm:pt>
    <dgm:pt modelId="{60F699D7-3E1A-4B92-BEFB-FE3B81079AEB}" type="pres">
      <dgm:prSet presAssocID="{FB727CCE-15E5-4AB2-A830-3B899C782457}" presName="connectorText" presStyleLbl="sibTrans2D1" presStyleIdx="0" presStyleCnt="2"/>
      <dgm:spPr/>
      <dgm:t>
        <a:bodyPr/>
        <a:lstStyle/>
        <a:p>
          <a:endParaRPr lang="id-ID"/>
        </a:p>
      </dgm:t>
    </dgm:pt>
    <dgm:pt modelId="{B1524FA9-279B-411A-A0DE-B7ADF26B62B5}" type="pres">
      <dgm:prSet presAssocID="{1AB7EB2E-027C-4F4A-A93D-D73D9B9C08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A98AFC0-5D2B-481E-A192-1037AD4A0478}" type="pres">
      <dgm:prSet presAssocID="{58BE3217-28CB-4C3A-B371-E918955BC5ED}" presName="sibTrans" presStyleLbl="sibTrans2D1" presStyleIdx="1" presStyleCnt="2"/>
      <dgm:spPr/>
      <dgm:t>
        <a:bodyPr/>
        <a:lstStyle/>
        <a:p>
          <a:endParaRPr lang="id-ID"/>
        </a:p>
      </dgm:t>
    </dgm:pt>
    <dgm:pt modelId="{5B116BD0-97D0-4626-A309-37F37748BB5C}" type="pres">
      <dgm:prSet presAssocID="{58BE3217-28CB-4C3A-B371-E918955BC5ED}" presName="connectorText" presStyleLbl="sibTrans2D1" presStyleIdx="1" presStyleCnt="2"/>
      <dgm:spPr/>
      <dgm:t>
        <a:bodyPr/>
        <a:lstStyle/>
        <a:p>
          <a:endParaRPr lang="id-ID"/>
        </a:p>
      </dgm:t>
    </dgm:pt>
    <dgm:pt modelId="{04DDC90A-6EBB-48E2-8A92-12F29151C1AC}" type="pres">
      <dgm:prSet presAssocID="{4F2754C7-6A99-4091-A8D8-01359BD51C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308896-3333-4BA1-AE89-48BF865FC746}" srcId="{89DC9F9A-8832-4A4E-A6D1-5D44E0779DAF}" destId="{4F2754C7-6A99-4091-A8D8-01359BD51C7E}" srcOrd="2" destOrd="0" parTransId="{A1264C6D-E075-4F8C-8D12-962D001F135B}" sibTransId="{00ABA66F-B88B-41B1-8B67-6FE359416A56}"/>
    <dgm:cxn modelId="{18DEB3DF-9EE2-46AB-8EBD-7A0382B1E3CD}" type="presOf" srcId="{FB727CCE-15E5-4AB2-A830-3B899C782457}" destId="{7E824C20-A8D3-44C6-9EBB-694B762C2699}" srcOrd="0" destOrd="0" presId="urn:microsoft.com/office/officeart/2005/8/layout/process2"/>
    <dgm:cxn modelId="{AC05C524-C0FE-4EAB-A676-8702FDA9FDD5}" type="presOf" srcId="{08FC09CF-934D-4A64-A404-0FD7279A0EBB}" destId="{0E3D5E5F-C4C6-4A7A-B825-7075D2A48107}" srcOrd="0" destOrd="0" presId="urn:microsoft.com/office/officeart/2005/8/layout/process2"/>
    <dgm:cxn modelId="{B9B51F8E-A268-41FC-8437-E00DB8422B53}" type="presOf" srcId="{58BE3217-28CB-4C3A-B371-E918955BC5ED}" destId="{5B116BD0-97D0-4626-A309-37F37748BB5C}" srcOrd="1" destOrd="0" presId="urn:microsoft.com/office/officeart/2005/8/layout/process2"/>
    <dgm:cxn modelId="{80187A28-00E6-4287-B224-9890BB9A7AF2}" type="presOf" srcId="{1AB7EB2E-027C-4F4A-A93D-D73D9B9C0818}" destId="{B1524FA9-279B-411A-A0DE-B7ADF26B62B5}" srcOrd="0" destOrd="0" presId="urn:microsoft.com/office/officeart/2005/8/layout/process2"/>
    <dgm:cxn modelId="{ACD40319-B1A2-4192-B975-6C9834EC5A68}" type="presOf" srcId="{58BE3217-28CB-4C3A-B371-E918955BC5ED}" destId="{6A98AFC0-5D2B-481E-A192-1037AD4A0478}" srcOrd="0" destOrd="0" presId="urn:microsoft.com/office/officeart/2005/8/layout/process2"/>
    <dgm:cxn modelId="{9142554C-2910-4893-B8D3-773C840BFA44}" type="presOf" srcId="{89DC9F9A-8832-4A4E-A6D1-5D44E0779DAF}" destId="{B7674B5F-9528-4879-969D-FEFF42ACE9D2}" srcOrd="0" destOrd="0" presId="urn:microsoft.com/office/officeart/2005/8/layout/process2"/>
    <dgm:cxn modelId="{0F1FF1ED-E1BA-4105-9E0A-14C1BEBAE0CE}" srcId="{89DC9F9A-8832-4A4E-A6D1-5D44E0779DAF}" destId="{08FC09CF-934D-4A64-A404-0FD7279A0EBB}" srcOrd="0" destOrd="0" parTransId="{BC25A9E0-2E0D-4591-B0F1-81BDEE53FCE5}" sibTransId="{FB727CCE-15E5-4AB2-A830-3B899C782457}"/>
    <dgm:cxn modelId="{7CE08490-7492-4BE0-A318-B8B4B4DDB149}" type="presOf" srcId="{4F2754C7-6A99-4091-A8D8-01359BD51C7E}" destId="{04DDC90A-6EBB-48E2-8A92-12F29151C1AC}" srcOrd="0" destOrd="0" presId="urn:microsoft.com/office/officeart/2005/8/layout/process2"/>
    <dgm:cxn modelId="{FF79B98B-4E94-4EC9-92F8-A3461214DD21}" srcId="{89DC9F9A-8832-4A4E-A6D1-5D44E0779DAF}" destId="{1AB7EB2E-027C-4F4A-A93D-D73D9B9C0818}" srcOrd="1" destOrd="0" parTransId="{930270BB-EC84-4B33-B705-D1F0B60FB262}" sibTransId="{58BE3217-28CB-4C3A-B371-E918955BC5ED}"/>
    <dgm:cxn modelId="{1525EB77-82B1-4F1F-9799-9AE182D524F7}" type="presOf" srcId="{FB727CCE-15E5-4AB2-A830-3B899C782457}" destId="{60F699D7-3E1A-4B92-BEFB-FE3B81079AEB}" srcOrd="1" destOrd="0" presId="urn:microsoft.com/office/officeart/2005/8/layout/process2"/>
    <dgm:cxn modelId="{83425873-5556-4DFD-989A-58BFB95AE9BB}" type="presParOf" srcId="{B7674B5F-9528-4879-969D-FEFF42ACE9D2}" destId="{0E3D5E5F-C4C6-4A7A-B825-7075D2A48107}" srcOrd="0" destOrd="0" presId="urn:microsoft.com/office/officeart/2005/8/layout/process2"/>
    <dgm:cxn modelId="{CB8B6CC5-1D35-486A-A153-8850A5254AE8}" type="presParOf" srcId="{B7674B5F-9528-4879-969D-FEFF42ACE9D2}" destId="{7E824C20-A8D3-44C6-9EBB-694B762C2699}" srcOrd="1" destOrd="0" presId="urn:microsoft.com/office/officeart/2005/8/layout/process2"/>
    <dgm:cxn modelId="{29A05282-E9E0-4A56-944B-4286D9263759}" type="presParOf" srcId="{7E824C20-A8D3-44C6-9EBB-694B762C2699}" destId="{60F699D7-3E1A-4B92-BEFB-FE3B81079AEB}" srcOrd="0" destOrd="0" presId="urn:microsoft.com/office/officeart/2005/8/layout/process2"/>
    <dgm:cxn modelId="{A5BA1F8E-FA40-4E29-B468-DC88E4D5966E}" type="presParOf" srcId="{B7674B5F-9528-4879-969D-FEFF42ACE9D2}" destId="{B1524FA9-279B-411A-A0DE-B7ADF26B62B5}" srcOrd="2" destOrd="0" presId="urn:microsoft.com/office/officeart/2005/8/layout/process2"/>
    <dgm:cxn modelId="{8E024211-E7BC-428A-A86B-ECC5CA06A6ED}" type="presParOf" srcId="{B7674B5F-9528-4879-969D-FEFF42ACE9D2}" destId="{6A98AFC0-5D2B-481E-A192-1037AD4A0478}" srcOrd="3" destOrd="0" presId="urn:microsoft.com/office/officeart/2005/8/layout/process2"/>
    <dgm:cxn modelId="{B14C2DAC-E46D-4338-878E-1427A537EA24}" type="presParOf" srcId="{6A98AFC0-5D2B-481E-A192-1037AD4A0478}" destId="{5B116BD0-97D0-4626-A309-37F37748BB5C}" srcOrd="0" destOrd="0" presId="urn:microsoft.com/office/officeart/2005/8/layout/process2"/>
    <dgm:cxn modelId="{CB28EBCD-C3C8-4DAD-8B4A-D63C5E88A518}" type="presParOf" srcId="{B7674B5F-9528-4879-969D-FEFF42ACE9D2}" destId="{04DDC90A-6EBB-48E2-8A92-12F29151C1A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B34B46-4E4E-4AD5-A381-F7EC05AA8DB9}">
      <dsp:nvSpPr>
        <dsp:cNvPr id="0" name=""/>
        <dsp:cNvSpPr/>
      </dsp:nvSpPr>
      <dsp:spPr>
        <a:xfrm>
          <a:off x="0" y="38194"/>
          <a:ext cx="7029468" cy="1034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Calibri" pitchFamily="34" charset="0"/>
              <a:cs typeface="Calibri" pitchFamily="34" charset="0"/>
            </a:rPr>
            <a:t>Form used when only one seller awarded without a competitive procurement.</a:t>
          </a:r>
          <a:endParaRPr lang="id-ID" sz="2600" kern="1200"/>
        </a:p>
      </dsp:txBody>
      <dsp:txXfrm>
        <a:off x="0" y="38194"/>
        <a:ext cx="7029468" cy="1034280"/>
      </dsp:txXfrm>
    </dsp:sp>
    <dsp:sp modelId="{8DE82F73-AFE2-48B7-AE58-9B3AB6238FC2}">
      <dsp:nvSpPr>
        <dsp:cNvPr id="0" name=""/>
        <dsp:cNvSpPr/>
      </dsp:nvSpPr>
      <dsp:spPr>
        <a:xfrm>
          <a:off x="0" y="1147355"/>
          <a:ext cx="7029468" cy="1034280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Calibri" pitchFamily="34" charset="0"/>
              <a:cs typeface="Calibri" pitchFamily="34" charset="0"/>
            </a:rPr>
            <a:t>Should keep follow rules of bidding process and laws</a:t>
          </a:r>
          <a:endParaRPr lang="en-US" sz="2600" kern="1200" dirty="0" smtClean="0">
            <a:latin typeface="Calibri" pitchFamily="34" charset="0"/>
            <a:cs typeface="Calibri" pitchFamily="34" charset="0"/>
          </a:endParaRPr>
        </a:p>
      </dsp:txBody>
      <dsp:txXfrm>
        <a:off x="0" y="1147355"/>
        <a:ext cx="7029468" cy="1034280"/>
      </dsp:txXfrm>
    </dsp:sp>
    <dsp:sp modelId="{43F369B0-A77D-417C-846E-9AAF8A4DEA76}">
      <dsp:nvSpPr>
        <dsp:cNvPr id="0" name=""/>
        <dsp:cNvSpPr/>
      </dsp:nvSpPr>
      <dsp:spPr>
        <a:xfrm>
          <a:off x="0" y="2256515"/>
          <a:ext cx="7029468" cy="1034280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Calibri" pitchFamily="34" charset="0"/>
              <a:cs typeface="Calibri" pitchFamily="34" charset="0"/>
            </a:rPr>
            <a:t>Saving time on procurement process</a:t>
          </a:r>
          <a:br>
            <a:rPr lang="en-US" sz="2600" kern="1200" smtClean="0">
              <a:latin typeface="Calibri" pitchFamily="34" charset="0"/>
              <a:cs typeface="Calibri" pitchFamily="34" charset="0"/>
            </a:rPr>
          </a:br>
          <a:endParaRPr lang="en-US" sz="2600" kern="1200" dirty="0" smtClean="0">
            <a:latin typeface="Calibri" pitchFamily="34" charset="0"/>
            <a:cs typeface="Calibri" pitchFamily="34" charset="0"/>
          </a:endParaRPr>
        </a:p>
      </dsp:txBody>
      <dsp:txXfrm>
        <a:off x="0" y="2256515"/>
        <a:ext cx="7029468" cy="1034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9A85F5-9DE9-4D97-AFC7-13A83F5A7CB3}">
      <dsp:nvSpPr>
        <dsp:cNvPr id="0" name=""/>
        <dsp:cNvSpPr/>
      </dsp:nvSpPr>
      <dsp:spPr>
        <a:xfrm>
          <a:off x="0" y="1544"/>
          <a:ext cx="8072494" cy="4645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Statement of work or deliverables</a:t>
          </a:r>
          <a:endParaRPr lang="id-ID" sz="2800" kern="1200"/>
        </a:p>
      </dsp:txBody>
      <dsp:txXfrm>
        <a:off x="0" y="1544"/>
        <a:ext cx="8072494" cy="464526"/>
      </dsp:txXfrm>
    </dsp:sp>
    <dsp:sp modelId="{36EDFB6F-6492-4AB9-B46E-C6471A8CD3A1}">
      <dsp:nvSpPr>
        <dsp:cNvPr id="0" name=""/>
        <dsp:cNvSpPr/>
      </dsp:nvSpPr>
      <dsp:spPr>
        <a:xfrm>
          <a:off x="0" y="476279"/>
          <a:ext cx="8072494" cy="464526"/>
        </a:xfrm>
        <a:prstGeom prst="roundRect">
          <a:avLst/>
        </a:prstGeom>
        <a:solidFill>
          <a:schemeClr val="accent3">
            <a:hueOff val="-1653927"/>
            <a:satOff val="2682"/>
            <a:lumOff val="2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Schedule baseline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476279"/>
        <a:ext cx="8072494" cy="464526"/>
      </dsp:txXfrm>
    </dsp:sp>
    <dsp:sp modelId="{738EB69B-9B9D-4801-9127-A101321F468D}">
      <dsp:nvSpPr>
        <dsp:cNvPr id="0" name=""/>
        <dsp:cNvSpPr/>
      </dsp:nvSpPr>
      <dsp:spPr>
        <a:xfrm>
          <a:off x="0" y="951015"/>
          <a:ext cx="8072494" cy="464526"/>
        </a:xfrm>
        <a:prstGeom prst="roundRect">
          <a:avLst/>
        </a:prstGeom>
        <a:solidFill>
          <a:schemeClr val="accent3">
            <a:hueOff val="-3307855"/>
            <a:satOff val="5364"/>
            <a:lumOff val="3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Performance reporting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951015"/>
        <a:ext cx="8072494" cy="464526"/>
      </dsp:txXfrm>
    </dsp:sp>
    <dsp:sp modelId="{917C687C-175B-4DD5-9632-C76AA4A284A0}">
      <dsp:nvSpPr>
        <dsp:cNvPr id="0" name=""/>
        <dsp:cNvSpPr/>
      </dsp:nvSpPr>
      <dsp:spPr>
        <a:xfrm>
          <a:off x="0" y="1425751"/>
          <a:ext cx="8072494" cy="464526"/>
        </a:xfrm>
        <a:prstGeom prst="roundRect">
          <a:avLst/>
        </a:prstGeom>
        <a:solidFill>
          <a:schemeClr val="accent3">
            <a:hueOff val="-4961782"/>
            <a:satOff val="8047"/>
            <a:lumOff val="5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Period of performance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1425751"/>
        <a:ext cx="8072494" cy="464526"/>
      </dsp:txXfrm>
    </dsp:sp>
    <dsp:sp modelId="{34F7559B-1A4B-438F-8BB6-7998EC942AF1}">
      <dsp:nvSpPr>
        <dsp:cNvPr id="0" name=""/>
        <dsp:cNvSpPr/>
      </dsp:nvSpPr>
      <dsp:spPr>
        <a:xfrm>
          <a:off x="0" y="1900487"/>
          <a:ext cx="8072494" cy="464526"/>
        </a:xfrm>
        <a:prstGeom prst="roundRect">
          <a:avLst/>
        </a:prstGeom>
        <a:solidFill>
          <a:schemeClr val="accent3">
            <a:hueOff val="-6615709"/>
            <a:satOff val="10729"/>
            <a:lumOff val="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Role &amp; responsibilities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1900487"/>
        <a:ext cx="8072494" cy="464526"/>
      </dsp:txXfrm>
    </dsp:sp>
    <dsp:sp modelId="{24BBEE57-91FE-40BF-A6C5-3B7F1F82229F}">
      <dsp:nvSpPr>
        <dsp:cNvPr id="0" name=""/>
        <dsp:cNvSpPr/>
      </dsp:nvSpPr>
      <dsp:spPr>
        <a:xfrm>
          <a:off x="0" y="2375223"/>
          <a:ext cx="8072494" cy="464526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Seller’s place of performance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2375223"/>
        <a:ext cx="8072494" cy="464526"/>
      </dsp:txXfrm>
    </dsp:sp>
    <dsp:sp modelId="{DFB0397A-1C04-4143-B34D-F34070BBB7C8}">
      <dsp:nvSpPr>
        <dsp:cNvPr id="0" name=""/>
        <dsp:cNvSpPr/>
      </dsp:nvSpPr>
      <dsp:spPr>
        <a:xfrm>
          <a:off x="0" y="2849959"/>
          <a:ext cx="8072494" cy="464526"/>
        </a:xfrm>
        <a:prstGeom prst="roundRect">
          <a:avLst/>
        </a:prstGeom>
        <a:solidFill>
          <a:schemeClr val="accent3">
            <a:hueOff val="-9923564"/>
            <a:satOff val="16093"/>
            <a:lumOff val="11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Pricing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2849959"/>
        <a:ext cx="8072494" cy="464526"/>
      </dsp:txXfrm>
    </dsp:sp>
    <dsp:sp modelId="{6DCD88FE-EEFA-4D2F-971F-48DB0778B96B}">
      <dsp:nvSpPr>
        <dsp:cNvPr id="0" name=""/>
        <dsp:cNvSpPr/>
      </dsp:nvSpPr>
      <dsp:spPr>
        <a:xfrm>
          <a:off x="0" y="3324695"/>
          <a:ext cx="8072494" cy="464526"/>
        </a:xfrm>
        <a:prstGeom prst="roundRect">
          <a:avLst/>
        </a:prstGeom>
        <a:solidFill>
          <a:schemeClr val="accent3">
            <a:hueOff val="-11577491"/>
            <a:satOff val="18775"/>
            <a:lumOff val="13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Payment terms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3324695"/>
        <a:ext cx="8072494" cy="464526"/>
      </dsp:txXfrm>
    </dsp:sp>
    <dsp:sp modelId="{8E4DC2AE-594A-46A9-96B2-79E37865B8D6}">
      <dsp:nvSpPr>
        <dsp:cNvPr id="0" name=""/>
        <dsp:cNvSpPr/>
      </dsp:nvSpPr>
      <dsp:spPr>
        <a:xfrm>
          <a:off x="0" y="3799431"/>
          <a:ext cx="8072494" cy="464526"/>
        </a:xfrm>
        <a:prstGeom prst="roundRect">
          <a:avLst/>
        </a:prstGeom>
        <a:solidFill>
          <a:schemeClr val="accent3">
            <a:hueOff val="-13231418"/>
            <a:satOff val="21458"/>
            <a:lumOff val="1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Place of delivery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3799431"/>
        <a:ext cx="8072494" cy="464526"/>
      </dsp:txXfrm>
    </dsp:sp>
    <dsp:sp modelId="{F54698D3-57F6-4F73-A25E-25C5F0A3EF37}">
      <dsp:nvSpPr>
        <dsp:cNvPr id="0" name=""/>
        <dsp:cNvSpPr/>
      </dsp:nvSpPr>
      <dsp:spPr>
        <a:xfrm>
          <a:off x="0" y="4274167"/>
          <a:ext cx="8072494" cy="464526"/>
        </a:xfrm>
        <a:prstGeom prst="roundRect">
          <a:avLst/>
        </a:prstGeom>
        <a:solidFill>
          <a:schemeClr val="accent3">
            <a:hueOff val="-14885345"/>
            <a:satOff val="24140"/>
            <a:lumOff val="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Inspection and acceptance criteria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4274167"/>
        <a:ext cx="8072494" cy="464526"/>
      </dsp:txXfrm>
    </dsp:sp>
    <dsp:sp modelId="{29A9F835-C1BF-4825-B3A3-74140BE703A4}">
      <dsp:nvSpPr>
        <dsp:cNvPr id="0" name=""/>
        <dsp:cNvSpPr/>
      </dsp:nvSpPr>
      <dsp:spPr>
        <a:xfrm>
          <a:off x="0" y="4748903"/>
          <a:ext cx="8072494" cy="464526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ial Narrow" pitchFamily="34" charset="0"/>
            </a:rPr>
            <a:t>Warranty</a:t>
          </a:r>
          <a:endParaRPr lang="en-US" sz="2800" kern="1200" dirty="0" smtClean="0">
            <a:latin typeface="Arial Narrow" pitchFamily="34" charset="0"/>
          </a:endParaRPr>
        </a:p>
      </dsp:txBody>
      <dsp:txXfrm>
        <a:off x="0" y="4748903"/>
        <a:ext cx="8072494" cy="4645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3D5E5F-C4C6-4A7A-B825-7075D2A48107}">
      <dsp:nvSpPr>
        <dsp:cNvPr id="0" name=""/>
        <dsp:cNvSpPr/>
      </dsp:nvSpPr>
      <dsp:spPr>
        <a:xfrm>
          <a:off x="759613" y="0"/>
          <a:ext cx="1671649" cy="9286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negotiate</a:t>
          </a:r>
          <a:endParaRPr lang="id-ID" sz="2600" kern="1200" dirty="0"/>
        </a:p>
      </dsp:txBody>
      <dsp:txXfrm>
        <a:off x="759613" y="0"/>
        <a:ext cx="1671649" cy="928693"/>
      </dsp:txXfrm>
    </dsp:sp>
    <dsp:sp modelId="{7E824C20-A8D3-44C6-9EBB-694B762C2699}">
      <dsp:nvSpPr>
        <dsp:cNvPr id="0" name=""/>
        <dsp:cNvSpPr/>
      </dsp:nvSpPr>
      <dsp:spPr>
        <a:xfrm rot="5400000">
          <a:off x="1421307" y="951911"/>
          <a:ext cx="348260" cy="417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5400000">
        <a:off x="1421307" y="951911"/>
        <a:ext cx="348260" cy="417912"/>
      </dsp:txXfrm>
    </dsp:sp>
    <dsp:sp modelId="{B1524FA9-279B-411A-A0DE-B7ADF26B62B5}">
      <dsp:nvSpPr>
        <dsp:cNvPr id="0" name=""/>
        <dsp:cNvSpPr/>
      </dsp:nvSpPr>
      <dsp:spPr>
        <a:xfrm>
          <a:off x="759613" y="1393041"/>
          <a:ext cx="1671649" cy="928693"/>
        </a:xfrm>
        <a:prstGeom prst="roundRect">
          <a:avLst>
            <a:gd name="adj" fmla="val 10000"/>
          </a:avLst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ADR</a:t>
          </a:r>
          <a:endParaRPr lang="id-ID" sz="2600" kern="1200" dirty="0"/>
        </a:p>
      </dsp:txBody>
      <dsp:txXfrm>
        <a:off x="759613" y="1393041"/>
        <a:ext cx="1671649" cy="928693"/>
      </dsp:txXfrm>
    </dsp:sp>
    <dsp:sp modelId="{6A98AFC0-5D2B-481E-A192-1037AD4A0478}">
      <dsp:nvSpPr>
        <dsp:cNvPr id="0" name=""/>
        <dsp:cNvSpPr/>
      </dsp:nvSpPr>
      <dsp:spPr>
        <a:xfrm rot="5400000">
          <a:off x="1421307" y="2344952"/>
          <a:ext cx="348260" cy="4179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5400000">
        <a:off x="1421307" y="2344952"/>
        <a:ext cx="348260" cy="417912"/>
      </dsp:txXfrm>
    </dsp:sp>
    <dsp:sp modelId="{04DDC90A-6EBB-48E2-8A92-12F29151C1AC}">
      <dsp:nvSpPr>
        <dsp:cNvPr id="0" name=""/>
        <dsp:cNvSpPr/>
      </dsp:nvSpPr>
      <dsp:spPr>
        <a:xfrm>
          <a:off x="759613" y="2786082"/>
          <a:ext cx="1671649" cy="928693"/>
        </a:xfrm>
        <a:prstGeom prst="roundRect">
          <a:avLst>
            <a:gd name="adj" fmla="val 10000"/>
          </a:avLst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Court</a:t>
          </a:r>
          <a:endParaRPr lang="id-ID" sz="2600" kern="1200" dirty="0"/>
        </a:p>
      </dsp:txBody>
      <dsp:txXfrm>
        <a:off x="759613" y="2786082"/>
        <a:ext cx="1671649" cy="928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79235-E75D-4FEC-AC5B-BA5E25BF36F5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AEC1F-F1D2-4617-A4E1-8545C4B78A4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3D406-FDA6-4BA3-ACCC-E97B1E71CD6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BF89F-B3AB-4E65-951F-BE19B09DF7B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D1DE3D-64D8-43DB-864A-0BB9A9A456F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8530A-7323-4B02-93C8-54215B721E8A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5924D-6E41-4203-81C8-972C0271018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F1C155-C454-4BEE-B69F-AE6C6EA9B72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4AB7F-9569-4458-AEB6-4DA796870C1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41A2C-6FFF-44EC-A771-10EA3A55F64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41A2C-6FFF-44EC-A771-10EA3A55F64A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D5263-5913-408E-AC83-ECDD8785E057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82B7E-958F-4E6E-AC37-13B3BDF7FD2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258FF-EC67-4FF3-9389-6F91921F907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61B09-80E2-492B-A7FA-EA8F0FA46E45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61B09-80E2-492B-A7FA-EA8F0FA46E4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61B09-80E2-492B-A7FA-EA8F0FA46E45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61B09-80E2-492B-A7FA-EA8F0FA46E45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6A891-442A-43FE-9747-EA1DED5CBFD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C4C359-B6B5-4D52-B5E3-31B9FEF079AD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C4C359-B6B5-4D52-B5E3-31B9FEF079AD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0DF93-0E28-49FA-B01B-72F16EE3C858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DA944-6134-414E-B17D-419928AD59A7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4E665-5868-4EE4-A484-135D800D0B9A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5D505-FA0E-4572-A185-D5BEB759DE1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1C387-EE78-4BD3-BF3A-75E58E2D2340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524BA-8673-4AB6-B706-289DB271C53A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4C5C8-C09D-49C4-8CA7-3F424D06BA22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Does our organization have the skills and resources to make the product or service?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Can we make the product or service more cheaply than we can buy it?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If time is a very important factor, do we need to buy (or make) the product or service to save time?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How critical is it that we retain detailed control over a certain area?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Is there proprietary information that we don’t what other’s to have access to?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Do we have people available who have significant spare capacity (i.e. the organization has to pay for them to stand idle)?</a:t>
            </a:r>
          </a:p>
          <a:p>
            <a:pPr>
              <a:buFontTx/>
              <a:buChar char="•"/>
            </a:pPr>
            <a:endParaRPr lang="en-US" sz="900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F812E-707E-45D4-9105-EBE70465A10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Does our organization have the skills and resources to make the product or service?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Can we make the product or service more cheaply than we can buy it?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If time is a very important factor, do we need to buy (or make) the product or service to save time?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How critical is it that we retain detailed control over a certain area?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Is there proprietary information that we don’t what other’s to have access to?</a:t>
            </a:r>
          </a:p>
          <a:p>
            <a:pPr>
              <a:buFontTx/>
              <a:buChar char="•"/>
            </a:pPr>
            <a:r>
              <a:rPr lang="en-US" sz="800" dirty="0">
                <a:latin typeface="Arial Narrow" pitchFamily="34" charset="0"/>
              </a:rPr>
              <a:t>  Do we have people available who have significant spare capacity (i.e. the organization has to pay for them to stand idle)?</a:t>
            </a:r>
          </a:p>
          <a:p>
            <a:pPr>
              <a:buFontTx/>
              <a:buChar char="•"/>
            </a:pPr>
            <a:endParaRPr lang="en-US" sz="900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F812E-707E-45D4-9105-EBE70465A10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F3F4B-0FC3-46BE-8508-6B789324415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FABEF-9B7A-4B10-9930-343D3FDF6C9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FABEF-9B7A-4B10-9930-343D3FDF6C9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BF89F-B3AB-4E65-951F-BE19B09DF7B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6561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3263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30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74204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01436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4760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3330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694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7199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5883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097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8780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7710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7996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6353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175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85B1-6357-4683-9A9F-298993E8C9D2}" type="datetimeFigureOut">
              <a:rPr lang="id-ID" smtClean="0"/>
              <a:pPr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AA117E-FB54-45F9-934A-EA4AEBFA6F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388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57430"/>
            <a:ext cx="7156476" cy="1646302"/>
          </a:xfrm>
        </p:spPr>
        <p:txBody>
          <a:bodyPr/>
          <a:lstStyle/>
          <a:p>
            <a:r>
              <a:rPr lang="id-ID" dirty="0" smtClean="0"/>
              <a:t>Project Procurement Management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PMI (2013), Schwalbe (2013)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624522" cy="6191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Make-or-buy analysis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71472" y="1000108"/>
            <a:ext cx="7543800" cy="502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project requires a piece of equipment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has a purchase price of $12,000 and daily operating costs of $400.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lease the same piece of equipment for $800 per day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(operational included)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latin typeface="Arial Narrow" pitchFamily="34" charset="0"/>
            </a:endParaRPr>
          </a:p>
          <a:p>
            <a:endParaRPr lang="en-US" sz="1400" dirty="0" smtClean="0">
              <a:latin typeface="Arial Narrow" pitchFamily="34" charset="0"/>
            </a:endParaRPr>
          </a:p>
          <a:p>
            <a:pPr lvl="1"/>
            <a:endParaRPr lang="en-US" sz="1400" dirty="0" smtClean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3357562"/>
            <a:ext cx="6643702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400" dirty="0" smtClean="0"/>
              <a:t>$800/day=$12.000+$400/day</a:t>
            </a:r>
          </a:p>
          <a:p>
            <a:r>
              <a:rPr lang="id-ID" sz="2400" dirty="0" smtClean="0">
                <a:latin typeface="Calibri" pitchFamily="34" charset="0"/>
                <a:cs typeface="Calibri" pitchFamily="34" charset="0"/>
              </a:rPr>
              <a:t>$400/day= $12.000</a:t>
            </a:r>
          </a:p>
          <a:p>
            <a:r>
              <a:rPr lang="id-ID" sz="2400" dirty="0" smtClean="0">
                <a:latin typeface="Calibri" pitchFamily="34" charset="0"/>
                <a:cs typeface="Calibri" pitchFamily="34" charset="0"/>
              </a:rPr>
              <a:t>Day= 30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4549676"/>
            <a:ext cx="72866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dirty="0" smtClean="0"/>
          </a:p>
          <a:p>
            <a:r>
              <a:rPr lang="id-ID" sz="2800" b="1" dirty="0" smtClean="0"/>
              <a:t>&lt; 30 day</a:t>
            </a:r>
            <a:r>
              <a:rPr lang="id-ID" sz="2800" b="1" dirty="0" smtClean="0">
                <a:sym typeface="Wingdings" pitchFamily="2" charset="2"/>
              </a:rPr>
              <a:t> leasing </a:t>
            </a:r>
          </a:p>
          <a:p>
            <a:r>
              <a:rPr lang="id-ID" sz="2800" b="1" dirty="0" smtClean="0">
                <a:sym typeface="Wingdings" pitchFamily="2" charset="2"/>
              </a:rPr>
              <a:t>&gt; 30 day purchasing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553216" cy="6905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Contract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57300"/>
            <a:ext cx="8343928" cy="5334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Fixed-price (FP) contracts</a:t>
            </a:r>
          </a:p>
          <a:p>
            <a:pPr lvl="1"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Fixed Price (FP), or Lump Sum, or Firm Fixed Price (FFP) </a:t>
            </a:r>
          </a:p>
          <a:p>
            <a:pPr lvl="1"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Fixed Price Incentive Fee (FPIF)</a:t>
            </a:r>
          </a:p>
          <a:p>
            <a:pPr lvl="1"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Fixed Price with Economic Price Adjustment (FP-EPA)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Cost-reimbursable (CR) contracts</a:t>
            </a:r>
          </a:p>
          <a:p>
            <a:pPr lvl="1"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Cost Plus Fixed Fee Contracts (CPFF). </a:t>
            </a: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Cost Plus Incentive Fee Contracts (CPIF). </a:t>
            </a: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Cost Plus Award Fee Contracts (CPAF).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Time and Material Contracts (T&amp;M)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Hybrid type of contractual arrangement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338770" cy="6191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Fixed-price (FP) contracts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7558110" cy="4357718"/>
          </a:xfrm>
        </p:spPr>
        <p:txBody>
          <a:bodyPr>
            <a:normAutofit fontScale="92500"/>
          </a:bodyPr>
          <a:lstStyle/>
          <a:p>
            <a:r>
              <a:rPr lang="id-ID" sz="3200" b="1" dirty="0" smtClean="0">
                <a:solidFill>
                  <a:srgbClr val="FF0000"/>
                </a:solidFill>
                <a:latin typeface="Arial Narrow" pitchFamily="34" charset="0"/>
              </a:rPr>
              <a:t>“Any cost overrruns may not be passed to the buyer”</a:t>
            </a:r>
          </a:p>
          <a:p>
            <a:r>
              <a:rPr lang="id-ID" sz="3200" dirty="0" smtClean="0">
                <a:solidFill>
                  <a:srgbClr val="FF0000"/>
                </a:solidFill>
                <a:latin typeface="Arial Narrow" pitchFamily="34" charset="0"/>
              </a:rPr>
              <a:t>Buyer have experience and know the total price at the project start</a:t>
            </a:r>
          </a:p>
          <a:p>
            <a:r>
              <a:rPr lang="id-ID" sz="3200" dirty="0" smtClean="0">
                <a:latin typeface="Arial Narrow" pitchFamily="34" charset="0"/>
              </a:rPr>
              <a:t>Sometime more expensive than cost reimbursable</a:t>
            </a:r>
            <a:endParaRPr lang="en-US" sz="3200" dirty="0" smtClean="0">
              <a:latin typeface="Arial Narrow" pitchFamily="34" charset="0"/>
            </a:endParaRPr>
          </a:p>
          <a:p>
            <a:r>
              <a:rPr lang="en-US" sz="3200" dirty="0" smtClean="0">
                <a:latin typeface="Arial Narrow" pitchFamily="34" charset="0"/>
              </a:rPr>
              <a:t>Seller is most concerned with the SOW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latin typeface="Arial Narrow" pitchFamily="34" charset="0"/>
              </a:rPr>
              <a:t>Seller would need huge amount of reserves</a:t>
            </a:r>
          </a:p>
          <a:p>
            <a:r>
              <a:rPr lang="en-US" sz="3200" dirty="0" smtClean="0">
                <a:latin typeface="Arial Narrow" pitchFamily="34" charset="0"/>
              </a:rPr>
              <a:t>Seller can try to increase profit by cutting scope</a:t>
            </a:r>
          </a:p>
          <a:p>
            <a:pPr>
              <a:buNone/>
            </a:pPr>
            <a:endParaRPr lang="en-US" sz="32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981712" cy="69054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Fixed-price (FP) contracts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7848600" cy="5334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Examples: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FP: Contract </a:t>
            </a:r>
            <a:r>
              <a:rPr lang="en-US" sz="2800" dirty="0" smtClean="0">
                <a:latin typeface="Arial Narrow" pitchFamily="34" charset="0"/>
              </a:rPr>
              <a:t>= $1M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FP</a:t>
            </a:r>
            <a:r>
              <a:rPr lang="id-ID" sz="2800" b="1" dirty="0" smtClean="0">
                <a:solidFill>
                  <a:srgbClr val="FF0000"/>
                </a:solidFill>
                <a:latin typeface="Arial Narrow" pitchFamily="34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F: Contract </a:t>
            </a:r>
            <a:r>
              <a:rPr lang="en-US" sz="2800" dirty="0" smtClean="0">
                <a:latin typeface="Arial Narrow" pitchFamily="34" charset="0"/>
              </a:rPr>
              <a:t>= $1M + for every month added $1000 if performance exceed</a:t>
            </a:r>
            <a:r>
              <a:rPr lang="id-ID" sz="2800" dirty="0" smtClean="0">
                <a:latin typeface="Arial Narrow" pitchFamily="34" charset="0"/>
              </a:rPr>
              <a:t> (risk shared)</a:t>
            </a:r>
            <a:endParaRPr lang="en-US" sz="2800" dirty="0" smtClean="0">
              <a:latin typeface="Arial Narrow" pitchFamily="34" charset="0"/>
            </a:endParaRP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FPEA: Contract </a:t>
            </a:r>
            <a:r>
              <a:rPr lang="en-US" sz="2800" dirty="0" smtClean="0">
                <a:latin typeface="Arial Narrow" pitchFamily="34" charset="0"/>
              </a:rPr>
              <a:t>= $1M + additional pricing based on Government Center Bank depreciation rate</a:t>
            </a:r>
            <a:r>
              <a:rPr lang="id-ID" sz="2800" dirty="0" smtClean="0">
                <a:latin typeface="Arial Narrow" pitchFamily="34" charset="0"/>
              </a:rPr>
              <a:t>/exchange rate or interest rate</a:t>
            </a:r>
            <a:endParaRPr lang="en-US" sz="2800" dirty="0" smtClean="0">
              <a:latin typeface="Arial Narrow" pitchFamily="34" charset="0"/>
            </a:endParaRPr>
          </a:p>
          <a:p>
            <a:pPr lvl="1"/>
            <a:endParaRPr lang="en-US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495300"/>
            <a:ext cx="6477016" cy="71912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Cost Reimbursable (CR) contracts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7848600" cy="5334000"/>
          </a:xfrm>
        </p:spPr>
        <p:txBody>
          <a:bodyPr/>
          <a:lstStyle/>
          <a:p>
            <a:r>
              <a:rPr lang="id-ID" sz="3200" b="1" dirty="0" smtClean="0">
                <a:solidFill>
                  <a:srgbClr val="FF0000"/>
                </a:solidFill>
                <a:latin typeface="Arial Narrow" pitchFamily="34" charset="0"/>
              </a:rPr>
              <a:t>Risk on buyer!</a:t>
            </a:r>
          </a:p>
          <a:p>
            <a:r>
              <a:rPr lang="en-US" sz="3200" dirty="0" smtClean="0">
                <a:latin typeface="Arial Narrow" pitchFamily="34" charset="0"/>
              </a:rPr>
              <a:t>Used when </a:t>
            </a:r>
            <a:r>
              <a:rPr lang="en-US" sz="3200" b="1" dirty="0" smtClean="0">
                <a:latin typeface="Arial Narrow" pitchFamily="34" charset="0"/>
              </a:rPr>
              <a:t>work is uncertain </a:t>
            </a:r>
            <a:r>
              <a:rPr lang="en-US" sz="3200" dirty="0" smtClean="0">
                <a:latin typeface="Arial Narrow" pitchFamily="34" charset="0"/>
              </a:rPr>
              <a:t>and, therefore, costs cannot be estimated accurately  enough</a:t>
            </a:r>
          </a:p>
          <a:p>
            <a:r>
              <a:rPr lang="en-US" sz="3200" dirty="0" smtClean="0">
                <a:latin typeface="Arial Narrow" pitchFamily="34" charset="0"/>
              </a:rPr>
              <a:t>Requires the seller to have </a:t>
            </a:r>
            <a:r>
              <a:rPr lang="en-US" sz="3200" b="1" dirty="0" smtClean="0">
                <a:latin typeface="Arial Narrow" pitchFamily="34" charset="0"/>
              </a:rPr>
              <a:t>an accounting  system </a:t>
            </a:r>
            <a:r>
              <a:rPr lang="en-US" sz="3200" dirty="0" smtClean="0">
                <a:latin typeface="Arial Narrow" pitchFamily="34" charset="0"/>
              </a:rPr>
              <a:t>that can track costs </a:t>
            </a:r>
          </a:p>
          <a:p>
            <a:r>
              <a:rPr lang="id-ID" sz="3200" b="1" dirty="0" smtClean="0">
                <a:solidFill>
                  <a:srgbClr val="FF0000"/>
                </a:solidFill>
                <a:latin typeface="Arial Narrow" pitchFamily="34" charset="0"/>
              </a:rPr>
              <a:t>Buyer involvelment is very high</a:t>
            </a:r>
          </a:p>
          <a:p>
            <a:r>
              <a:rPr lang="en-US" sz="3200" dirty="0" smtClean="0">
                <a:latin typeface="Arial Narrow" pitchFamily="34" charset="0"/>
              </a:rPr>
              <a:t>Buyer requires auditing seller’s invoice</a:t>
            </a:r>
          </a:p>
          <a:p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495300"/>
            <a:ext cx="7048520" cy="79056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Cost Reimbursable (CR) contracts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7848600" cy="5334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Example: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CPF/CPPC: Contract </a:t>
            </a:r>
            <a:r>
              <a:rPr lang="en-US" sz="2800" dirty="0" smtClean="0">
                <a:latin typeface="Arial Narrow" pitchFamily="34" charset="0"/>
              </a:rPr>
              <a:t>= cost + fee (10% of cost)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CPFF: Contract </a:t>
            </a:r>
            <a:r>
              <a:rPr lang="en-US" sz="2800" dirty="0" smtClean="0">
                <a:latin typeface="Arial Narrow" pitchFamily="34" charset="0"/>
              </a:rPr>
              <a:t>= cost + $1K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CPIF</a:t>
            </a:r>
            <a:r>
              <a:rPr lang="en-US" sz="2800" dirty="0" smtClean="0">
                <a:latin typeface="Arial Narrow" pitchFamily="34" charset="0"/>
              </a:rPr>
              <a:t>: cost + additional fee based on performance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CPAF</a:t>
            </a:r>
            <a:r>
              <a:rPr lang="en-US" sz="2800" dirty="0" smtClean="0">
                <a:latin typeface="Arial Narrow" pitchFamily="34" charset="0"/>
              </a:rPr>
              <a:t>: cost + additional fee bases on manager satisfaction (performance criteria)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696092" cy="75722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Time &amp; Material (T&amp;M) contracts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7848600" cy="5334000"/>
          </a:xfrm>
        </p:spPr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Used for service  efforts in  which the  level of effort </a:t>
            </a:r>
            <a:r>
              <a:rPr lang="en-US" sz="2400" b="1" dirty="0" smtClean="0">
                <a:latin typeface="Arial Narrow" pitchFamily="34" charset="0"/>
              </a:rPr>
              <a:t>cannot be defined  at the time</a:t>
            </a:r>
            <a:r>
              <a:rPr lang="en-US" sz="2400" dirty="0" smtClean="0">
                <a:latin typeface="Arial Narrow" pitchFamily="34" charset="0"/>
              </a:rPr>
              <a:t> the contract  is awarded</a:t>
            </a:r>
          </a:p>
          <a:p>
            <a:r>
              <a:rPr lang="en-US" sz="2400" dirty="0" smtClean="0">
                <a:latin typeface="Arial Narrow" pitchFamily="34" charset="0"/>
              </a:rPr>
              <a:t>To make sure the costs do not become higher  than budgeted, the buyer may put a "</a:t>
            </a:r>
            <a:r>
              <a:rPr lang="en-US" sz="2400" b="1" dirty="0" smtClean="0">
                <a:latin typeface="Arial Narrow" pitchFamily="34" charset="0"/>
              </a:rPr>
              <a:t>Not to Exceed</a:t>
            </a:r>
            <a:r>
              <a:rPr lang="en-US" sz="2400" dirty="0" smtClean="0">
                <a:latin typeface="Arial Narrow" pitchFamily="34" charset="0"/>
              </a:rPr>
              <a:t>" and </a:t>
            </a:r>
            <a:r>
              <a:rPr lang="en-US" sz="2400" b="1" dirty="0" smtClean="0">
                <a:latin typeface="Arial Narrow" pitchFamily="34" charset="0"/>
              </a:rPr>
              <a:t>time limits</a:t>
            </a:r>
            <a:r>
              <a:rPr lang="en-US" sz="2400" dirty="0" smtClean="0">
                <a:latin typeface="Arial Narrow" pitchFamily="34" charset="0"/>
              </a:rPr>
              <a:t> clause in the contract.</a:t>
            </a:r>
          </a:p>
          <a:p>
            <a:r>
              <a:rPr lang="en-US" sz="2400" dirty="0" smtClean="0">
                <a:latin typeface="Arial Narrow" pitchFamily="34" charset="0"/>
              </a:rPr>
              <a:t>Often used for staff augmentation, acquisition of experts, outside support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pPr lvl="1"/>
            <a:endParaRPr lang="en-US" sz="2000" dirty="0" smtClean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4572008"/>
            <a:ext cx="6500858" cy="13849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Example: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Contract = $1K per day plus expenses or material cost.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Contract = $1K per day plus material at $5 per linear meter of wood.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14400" y="1981200"/>
            <a:ext cx="6324600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1905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Contract Types vs.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743200"/>
            <a:ext cx="2133600" cy="28956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  <a:defRPr/>
            </a:pPr>
            <a:r>
              <a:rPr lang="en-US" sz="1400" b="1" dirty="0" smtClean="0">
                <a:solidFill>
                  <a:srgbClr val="0070C0"/>
                </a:solidFill>
              </a:rPr>
              <a:t>Fixed Price</a:t>
            </a:r>
          </a:p>
          <a:p>
            <a:pPr marL="120650" indent="-120650" algn="ctr">
              <a:buFontTx/>
              <a:buNone/>
              <a:defRPr/>
            </a:pPr>
            <a:r>
              <a:rPr lang="en-US" sz="1400" dirty="0" smtClean="0"/>
              <a:t>FFP</a:t>
            </a:r>
          </a:p>
          <a:p>
            <a:pPr marL="120650" indent="-120650" algn="ctr">
              <a:buFontTx/>
              <a:buNone/>
              <a:defRPr/>
            </a:pPr>
            <a:r>
              <a:rPr lang="en-US" sz="1400" dirty="0" smtClean="0"/>
              <a:t>FPIF</a:t>
            </a:r>
            <a:br>
              <a:rPr lang="en-US" sz="1400" dirty="0" smtClean="0"/>
            </a:br>
            <a:endParaRPr lang="en-US" sz="1400" dirty="0" smtClean="0"/>
          </a:p>
          <a:p>
            <a:pPr marL="120650" indent="-120650" algn="ctr">
              <a:buFontTx/>
              <a:buNone/>
              <a:defRPr/>
            </a:pPr>
            <a:r>
              <a:rPr lang="en-US" sz="1400" b="1" dirty="0" smtClean="0">
                <a:solidFill>
                  <a:srgbClr val="0070C0"/>
                </a:solidFill>
              </a:rPr>
              <a:t>Time and Materials</a:t>
            </a:r>
            <a:br>
              <a:rPr lang="en-US" sz="1400" b="1" dirty="0" smtClean="0">
                <a:solidFill>
                  <a:srgbClr val="0070C0"/>
                </a:solidFill>
              </a:rPr>
            </a:br>
            <a:endParaRPr lang="en-US" sz="1400" dirty="0" smtClean="0"/>
          </a:p>
          <a:p>
            <a:pPr algn="ctr">
              <a:buFontTx/>
              <a:buNone/>
              <a:defRPr/>
            </a:pPr>
            <a:r>
              <a:rPr lang="en-US" sz="1400" b="1" dirty="0" smtClean="0">
                <a:solidFill>
                  <a:srgbClr val="0070C0"/>
                </a:solidFill>
              </a:rPr>
              <a:t>Cost Reimbursable</a:t>
            </a:r>
          </a:p>
          <a:p>
            <a:pPr marL="120650" indent="-120650" algn="ctr">
              <a:buFontTx/>
              <a:buNone/>
              <a:defRPr/>
            </a:pPr>
            <a:r>
              <a:rPr lang="en-US" sz="1400" dirty="0" smtClean="0"/>
              <a:t>CPIF</a:t>
            </a:r>
          </a:p>
          <a:p>
            <a:pPr marL="120650" indent="-120650" algn="ctr">
              <a:buFontTx/>
              <a:buNone/>
              <a:defRPr/>
            </a:pPr>
            <a:r>
              <a:rPr lang="en-US" sz="1400" dirty="0" smtClean="0"/>
              <a:t>CPFF</a:t>
            </a:r>
          </a:p>
          <a:p>
            <a:pPr marL="120650" indent="-120650" algn="ctr">
              <a:buFontTx/>
              <a:buNone/>
              <a:defRPr/>
            </a:pPr>
            <a:r>
              <a:rPr lang="en-US" sz="1400" dirty="0" smtClean="0"/>
              <a:t>CPF</a:t>
            </a:r>
          </a:p>
          <a:p>
            <a:pPr marL="120650" indent="-120650" algn="ctr">
              <a:buFontTx/>
              <a:buNone/>
              <a:defRPr/>
            </a:pPr>
            <a:r>
              <a:rPr lang="en-US" sz="1400" dirty="0" smtClean="0"/>
              <a:t>CPPC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3716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Effect of contract type on buyer &amp; seller risk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b="0" kern="0" dirty="0">
              <a:solidFill>
                <a:schemeClr val="accent4">
                  <a:lumMod val="1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610225" y="36576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SELLER RISK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4876800" y="2819400"/>
            <a:ext cx="990600" cy="2590800"/>
          </a:xfrm>
          <a:prstGeom prst="down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905000" y="2819400"/>
            <a:ext cx="990600" cy="2590800"/>
          </a:xfrm>
          <a:prstGeom prst="down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24400" y="251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High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724400" y="5410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Low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874713" y="35052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r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BUYER</a:t>
            </a:r>
          </a:p>
          <a:p>
            <a:pPr marL="0" lvl="1" algn="r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RISK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Low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828800" y="5410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ctr"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High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6096000" y="4800600"/>
            <a:ext cx="2438400" cy="685800"/>
          </a:xfrm>
          <a:prstGeom prst="wedgeRoundRectCallout">
            <a:avLst>
              <a:gd name="adj1" fmla="val -115117"/>
              <a:gd name="adj2" fmla="val -168278"/>
              <a:gd name="adj3" fmla="val 16667"/>
            </a:avLst>
          </a:prstGeom>
          <a:solidFill>
            <a:srgbClr val="FFFF00"/>
          </a:solidFill>
          <a:ln w="127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Comic Sans MS" pitchFamily="66" charset="0"/>
              </a:rPr>
              <a:t>T&amp;M can be a high risk for buyer if contract does not include a “total not-to-exceed” (NTE)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5767398" cy="681022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Plan Procurement Output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077200" cy="4953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Arial Narrow" pitchFamily="34" charset="0"/>
              </a:rPr>
              <a:t>Procurement Management plan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Describe how procurement process will be managed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Guidance for any procurement process</a:t>
            </a:r>
            <a:br>
              <a:rPr lang="en-US" sz="2000" dirty="0" smtClean="0">
                <a:latin typeface="Arial Narrow" pitchFamily="34" charset="0"/>
              </a:rPr>
            </a:br>
            <a:endParaRPr lang="en-US" sz="2000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Procurement Statement of Work (SOW)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Develop from scope baseline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Include only the portion will be included within the contract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This can be revised/refined through the procurement process until signed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Make-or-buy decisions</a:t>
            </a:r>
          </a:p>
          <a:p>
            <a:pPr lvl="1">
              <a:tabLst>
                <a:tab pos="447675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The conclusion </a:t>
            </a:r>
            <a:r>
              <a:rPr lang="en-US" sz="2000" dirty="0" smtClean="0">
                <a:latin typeface="Arial Narrow" pitchFamily="34" charset="0"/>
              </a:rPr>
              <a:t>reach regarding what product/service/result will be acquired from outside</a:t>
            </a:r>
          </a:p>
          <a:p>
            <a:pPr lvl="1">
              <a:buFontTx/>
              <a:buNone/>
            </a:pPr>
            <a:endParaRPr lang="en-US" sz="1800" dirty="0" smtClean="0">
              <a:latin typeface="Arial Narrow" pitchFamily="34" charset="0"/>
            </a:endParaRPr>
          </a:p>
          <a:p>
            <a:endParaRPr lang="en-US" sz="1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solidFill>
                  <a:schemeClr val="tx1"/>
                </a:solidFill>
                <a:latin typeface="Calibri" pitchFamily="34" charset="0"/>
              </a:rPr>
              <a:t>Procurement Documents (output)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3058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May includes: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Information for Sellers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Contract statement of  work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Proposed terms &amp; conditions of the contract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Non-disclosure agreement (NDA) -- to disclose some confidential information</a:t>
            </a:r>
          </a:p>
          <a:p>
            <a:pPr lvl="1"/>
            <a:endParaRPr lang="en-US" sz="2400" dirty="0" smtClean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3438" y="3857628"/>
          <a:ext cx="3505200" cy="1584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52600"/>
                <a:gridCol w="1752600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Procurement document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Contract Type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RFP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CR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IFB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FP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RFQ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T&amp;M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500438"/>
            <a:ext cx="4572000" cy="29238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Procurement documents, examples: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Request for Information (RFI)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Invitation For Bid (IFB)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Request For Proposal (RFP)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Request For Quotation (RFQ)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Tender notice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Invitation for negotiation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Invitation for seller’s initial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785926"/>
            <a:ext cx="6447501" cy="4255437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Procurement means </a:t>
            </a:r>
            <a:r>
              <a:rPr lang="en-US" sz="2800" dirty="0" smtClean="0"/>
              <a:t>acquiring </a:t>
            </a:r>
            <a:r>
              <a:rPr lang="en-US" sz="2800" b="1" i="1" dirty="0" smtClean="0">
                <a:solidFill>
                  <a:srgbClr val="FF0000"/>
                </a:solidFill>
              </a:rPr>
              <a:t>goods and services </a:t>
            </a:r>
            <a:r>
              <a:rPr lang="en-US" sz="2800" dirty="0" smtClean="0"/>
              <a:t>from an outside source.</a:t>
            </a:r>
            <a:endParaRPr lang="id-ID" sz="2800" dirty="0" smtClean="0"/>
          </a:p>
          <a:p>
            <a:r>
              <a:rPr lang="id-ID" sz="2800" dirty="0" smtClean="0"/>
              <a:t>It can also called</a:t>
            </a:r>
            <a:r>
              <a:rPr lang="id-ID" sz="2800" b="1" dirty="0" smtClean="0">
                <a:solidFill>
                  <a:srgbClr val="FF0000"/>
                </a:solidFill>
              </a:rPr>
              <a:t> outsourcing </a:t>
            </a:r>
            <a:r>
              <a:rPr lang="id-ID" sz="2800" dirty="0" smtClean="0"/>
              <a:t>or </a:t>
            </a:r>
            <a:r>
              <a:rPr lang="id-ID" sz="2800" b="1" dirty="0" smtClean="0">
                <a:solidFill>
                  <a:srgbClr val="FF0000"/>
                </a:solidFill>
              </a:rPr>
              <a:t>purchasing</a:t>
            </a:r>
          </a:p>
          <a:p>
            <a:r>
              <a:rPr lang="en-US" sz="2800" dirty="0" smtClean="0"/>
              <a:t>suppliers, vendors, contractors, subcontractors, or sellers; of these terms,</a:t>
            </a:r>
            <a:r>
              <a:rPr lang="id-ID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suppliers </a:t>
            </a:r>
            <a:r>
              <a:rPr lang="en-US" sz="2800" dirty="0" smtClean="0"/>
              <a:t>is the most widely used.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Procurement Document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43900" cy="5353072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Letter of Intent (LOI)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It is not a contract,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but a letter without legal binding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that says the buyer intends to hire seller.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Privity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of contract</a:t>
            </a:r>
          </a:p>
          <a:p>
            <a:pPr lvl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 contractual relationship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Example: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You hired a contractor A, and the contractor hires another sub-contractor B to deliver part of your work. Even though B is performing your work, he/she is contractually not bound to you, because B contractually bound to “A” only. </a:t>
            </a:r>
            <a:br>
              <a:rPr lang="en-US" sz="2000" i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So you need to talk to A instead of B.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Teaming Agreements (or a join venture)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Two sellers join force for one procurement</a:t>
            </a:r>
          </a:p>
          <a:p>
            <a:pPr lvl="1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7620000" cy="785818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Non</a:t>
            </a:r>
            <a:r>
              <a:rPr lang="id-ID" sz="4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competitive Form of Procurement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7029468" cy="3328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620000" cy="819136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Non</a:t>
            </a:r>
            <a:r>
              <a:rPr lang="id-ID" sz="4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competitive Form of Procurement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14300" y="1447800"/>
            <a:ext cx="8305800" cy="495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Would be implemented in the following condition: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 project under schedule pressure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 seller has unique qualification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There is only one seller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 seller hold a patent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Other mechanism exist that seller’s prices are reasonable.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Type of noncompetitive procurement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Single source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contract directly to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preferred seller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(historical relationship)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Sole source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there is one seller; might be a company owns a patent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5500694" cy="5715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Source selection criteria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83058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Some criteria for evaluating proposals and bids (due diligence):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Understanding of need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Technical Capability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Past performance of sellers (experience)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Project management approach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Financial stability &amp; capacity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Intellectual &amp; property rights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Overall or life cycle cost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Risk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Warranty</a:t>
            </a:r>
          </a:p>
          <a:p>
            <a:pPr lvl="1"/>
            <a:r>
              <a:rPr lang="en-US" sz="2000" b="1" dirty="0" smtClean="0">
                <a:latin typeface="Arial Narrow" pitchFamily="34" charset="0"/>
              </a:rPr>
              <a:t>References</a:t>
            </a:r>
          </a:p>
          <a:p>
            <a:endParaRPr lang="en-US" sz="2800" dirty="0" smtClean="0">
              <a:latin typeface="Arial Narrow" pitchFamily="34" charset="0"/>
            </a:endParaRPr>
          </a:p>
          <a:p>
            <a:endParaRPr lang="en-US" sz="2800" dirty="0" smtClean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357430"/>
            <a:ext cx="2445306" cy="30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338770" cy="54767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  <a:latin typeface="Calibri" pitchFamily="34" charset="0"/>
              </a:rPr>
              <a:t>Important Terms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153400" cy="495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Price, Profit (fee), Cost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Target price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used  to compare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end result of the project with what was expected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(the target price).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Sharing  ratio: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Incentives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take the form of a formula, usually expressed as a ratio, e.g. 90/10 (buyer/seller)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Ceiling price: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This  is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highest price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buyer will pay.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495300"/>
            <a:ext cx="7620000" cy="6476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Exercise: Contract Calculation</a:t>
            </a:r>
            <a:r>
              <a:rPr lang="id-ID" dirty="0" smtClean="0">
                <a:solidFill>
                  <a:schemeClr val="bg1"/>
                </a:solidFill>
                <a:latin typeface="Calibri" pitchFamily="34" charset="0"/>
              </a:rPr>
              <a:t> for FPIF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153400" cy="4953000"/>
          </a:xfrm>
        </p:spPr>
        <p:txBody>
          <a:bodyPr>
            <a:noAutofit/>
          </a:bodyPr>
          <a:lstStyle/>
          <a:p>
            <a:pPr marL="173038" indent="0"/>
            <a:r>
              <a:rPr lang="id-ID" sz="2000" dirty="0" smtClean="0">
                <a:latin typeface="Calibri" pitchFamily="34" charset="0"/>
                <a:cs typeface="Calibri" pitchFamily="34" charset="0"/>
              </a:rPr>
              <a:t>Ceiling price : 120.000</a:t>
            </a:r>
          </a:p>
          <a:p>
            <a:pPr marL="173038" indent="0"/>
            <a:r>
              <a:rPr lang="id-ID" sz="2000" dirty="0" smtClean="0">
                <a:latin typeface="Calibri" pitchFamily="34" charset="0"/>
                <a:cs typeface="Calibri" pitchFamily="34" charset="0"/>
              </a:rPr>
              <a:t>Target cost : 100.000</a:t>
            </a:r>
          </a:p>
          <a:p>
            <a:pPr marL="173038" indent="0"/>
            <a:r>
              <a:rPr lang="id-ID" sz="2000" dirty="0" smtClean="0">
                <a:latin typeface="Calibri" pitchFamily="34" charset="0"/>
                <a:cs typeface="Calibri" pitchFamily="34" charset="0"/>
              </a:rPr>
              <a:t>Target profit: 10.000</a:t>
            </a:r>
          </a:p>
          <a:p>
            <a:pPr marL="173038" indent="0"/>
            <a:r>
              <a:rPr lang="id-ID" sz="2000" dirty="0" smtClean="0">
                <a:latin typeface="Calibri" pitchFamily="34" charset="0"/>
                <a:cs typeface="Calibri" pitchFamily="34" charset="0"/>
              </a:rPr>
              <a:t>Target price: 110.000</a:t>
            </a:r>
          </a:p>
          <a:p>
            <a:pPr marL="173038" indent="0"/>
            <a:r>
              <a:rPr lang="id-ID" sz="2000" dirty="0" smtClean="0">
                <a:latin typeface="Calibri" pitchFamily="34" charset="0"/>
                <a:cs typeface="Calibri" pitchFamily="34" charset="0"/>
              </a:rPr>
              <a:t>Share ratio: 70/30</a:t>
            </a: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r>
              <a:rPr lang="id-ID" sz="2000" b="1" dirty="0" smtClean="0">
                <a:latin typeface="Calibri" pitchFamily="34" charset="0"/>
                <a:cs typeface="Calibri" pitchFamily="34" charset="0"/>
              </a:rPr>
              <a:t>If actual cost = 90.000, </a:t>
            </a:r>
            <a:r>
              <a:rPr lang="id-ID" sz="2000" dirty="0" smtClean="0">
                <a:latin typeface="Calibri" pitchFamily="34" charset="0"/>
                <a:cs typeface="Calibri" pitchFamily="34" charset="0"/>
              </a:rPr>
              <a:t>then, total price will be = 90.000+10.000+ (30%*10.000)= 103.000</a:t>
            </a:r>
          </a:p>
          <a:p>
            <a:pPr marL="173038" indent="0">
              <a:buNone/>
            </a:pPr>
            <a:r>
              <a:rPr lang="id-ID" sz="2000" b="1" dirty="0" smtClean="0">
                <a:latin typeface="Calibri" pitchFamily="34" charset="0"/>
                <a:cs typeface="Calibri" pitchFamily="34" charset="0"/>
              </a:rPr>
              <a:t>If actual cost = 105.000</a:t>
            </a:r>
            <a:r>
              <a:rPr lang="id-ID" sz="2000" dirty="0" smtClean="0">
                <a:latin typeface="Calibri" pitchFamily="34" charset="0"/>
                <a:cs typeface="Calibri" pitchFamily="34" charset="0"/>
              </a:rPr>
              <a:t>, then, total price will be = 105.000+ 10.000= 115.000</a:t>
            </a:r>
          </a:p>
          <a:p>
            <a:pPr marL="173038" indent="0">
              <a:buNone/>
            </a:pPr>
            <a:r>
              <a:rPr lang="id-ID" sz="2000" b="1" dirty="0" smtClean="0">
                <a:latin typeface="Calibri" pitchFamily="34" charset="0"/>
                <a:cs typeface="Calibri" pitchFamily="34" charset="0"/>
              </a:rPr>
              <a:t>If actual cost = 115.000</a:t>
            </a:r>
            <a:r>
              <a:rPr lang="id-ID" sz="2000" dirty="0" smtClean="0">
                <a:latin typeface="Calibri" pitchFamily="34" charset="0"/>
                <a:cs typeface="Calibri" pitchFamily="34" charset="0"/>
              </a:rPr>
              <a:t>, then, total price will be = 120.000</a:t>
            </a:r>
          </a:p>
          <a:p>
            <a:pPr marL="173038" indent="0">
              <a:buNone/>
            </a:pPr>
            <a:r>
              <a:rPr lang="id-ID" sz="2000" b="1" dirty="0" smtClean="0">
                <a:latin typeface="Calibri" pitchFamily="34" charset="0"/>
                <a:cs typeface="Calibri" pitchFamily="34" charset="0"/>
              </a:rPr>
              <a:t>If actual cost = 125.000</a:t>
            </a:r>
            <a:r>
              <a:rPr lang="id-ID" sz="2000" dirty="0" smtClean="0">
                <a:latin typeface="Calibri" pitchFamily="34" charset="0"/>
                <a:cs typeface="Calibri" pitchFamily="34" charset="0"/>
              </a:rPr>
              <a:t>, then, total price will be = 120.000</a:t>
            </a: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495300"/>
            <a:ext cx="7620000" cy="6476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Exercise: Contract Calculation</a:t>
            </a:r>
            <a:r>
              <a:rPr lang="id-ID" dirty="0" smtClean="0">
                <a:solidFill>
                  <a:schemeClr val="bg1"/>
                </a:solidFill>
                <a:latin typeface="Calibri" pitchFamily="34" charset="0"/>
              </a:rPr>
              <a:t> for CPCC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34310" cy="4953000"/>
          </a:xfrm>
        </p:spPr>
        <p:txBody>
          <a:bodyPr>
            <a:noAutofit/>
          </a:bodyPr>
          <a:lstStyle/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Estimate cost = 100.000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Agree upon precentage = 10%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Estimated total price= 110.000</a:t>
            </a:r>
          </a:p>
          <a:p>
            <a:pPr marL="895350" indent="-436563">
              <a:tabLst>
                <a:tab pos="457200" algn="l"/>
              </a:tabLst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If the seller increase cost to 110.000 then the total price would be </a:t>
            </a:r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121.000</a:t>
            </a:r>
          </a:p>
          <a:p>
            <a:pPr marL="173038" indent="0">
              <a:buNone/>
            </a:pP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4500570"/>
            <a:ext cx="7358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436563" algn="ctr">
              <a:tabLst>
                <a:tab pos="457200" algn="l"/>
              </a:tabLst>
            </a:pPr>
            <a:r>
              <a:rPr lang="id-ID" sz="3200" b="1" dirty="0" smtClean="0">
                <a:latin typeface="Calibri" pitchFamily="34" charset="0"/>
                <a:cs typeface="Calibri" pitchFamily="34" charset="0"/>
              </a:rPr>
              <a:t>The most undesirable type of 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495300"/>
            <a:ext cx="7620000" cy="6476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Exercise: Contract Calculation</a:t>
            </a:r>
            <a:r>
              <a:rPr lang="id-ID" dirty="0" smtClean="0">
                <a:solidFill>
                  <a:schemeClr val="bg1"/>
                </a:solidFill>
                <a:latin typeface="Calibri" pitchFamily="34" charset="0"/>
              </a:rPr>
              <a:t> for CPFF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34310" cy="4953000"/>
          </a:xfrm>
        </p:spPr>
        <p:txBody>
          <a:bodyPr>
            <a:noAutofit/>
          </a:bodyPr>
          <a:lstStyle/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Estimate cost = 100.000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Agree upon precentage = 10%=10.000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Estimated total price= 110.000</a:t>
            </a:r>
          </a:p>
          <a:p>
            <a:pPr marL="895350" indent="-436563">
              <a:tabLst>
                <a:tab pos="457200" algn="l"/>
              </a:tabLst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The fee remain = 10.</a:t>
            </a:r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000</a:t>
            </a:r>
          </a:p>
          <a:p>
            <a:pPr marL="173038" indent="0">
              <a:buNone/>
            </a:pP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495300"/>
            <a:ext cx="7620000" cy="6476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Exercise: Contract Calculation</a:t>
            </a:r>
            <a:r>
              <a:rPr lang="id-ID" dirty="0" smtClean="0">
                <a:solidFill>
                  <a:schemeClr val="bg1"/>
                </a:solidFill>
                <a:latin typeface="Calibri" pitchFamily="34" charset="0"/>
              </a:rPr>
              <a:t> for CPIF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34310" cy="4953000"/>
          </a:xfrm>
        </p:spPr>
        <p:txBody>
          <a:bodyPr>
            <a:noAutofit/>
          </a:bodyPr>
          <a:lstStyle/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Expected cost = 100.000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Fee to seller= 10.000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Sharing formula = 85/15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The final cost (actual cost) = 80.000</a:t>
            </a:r>
          </a:p>
          <a:p>
            <a:pPr marL="895350" indent="-436563"/>
            <a:r>
              <a:rPr lang="id-ID" sz="2800" dirty="0" smtClean="0">
                <a:latin typeface="Calibri" pitchFamily="34" charset="0"/>
                <a:cs typeface="Calibri" pitchFamily="34" charset="0"/>
              </a:rPr>
              <a:t>The seller final reimbursable cost= 80.000+ 10.000+ (15%*20.000)= 93.000</a:t>
            </a:r>
          </a:p>
          <a:p>
            <a:pPr marL="173038" indent="0">
              <a:buNone/>
            </a:pP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id-ID" sz="2000" dirty="0" smtClean="0">
              <a:latin typeface="Calibri" pitchFamily="34" charset="0"/>
              <a:cs typeface="Calibri" pitchFamily="34" charset="0"/>
            </a:endParaRPr>
          </a:p>
          <a:p>
            <a:pPr marL="173038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12.2 Conduct Procurements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76200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The process of obtaining seller responses, selecting a seller, and awarding a contract.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28600" y="2870200"/>
            <a:ext cx="8686800" cy="2881313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0" name="Group 59"/>
          <p:cNvGraphicFramePr>
            <a:graphicFrameLocks noGrp="1"/>
          </p:cNvGraphicFramePr>
          <p:nvPr/>
        </p:nvGraphicFramePr>
        <p:xfrm>
          <a:off x="533400" y="2590800"/>
          <a:ext cx="2209800" cy="4065782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Procurement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management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Procurement documents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Source selection criteria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Seller proposals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documents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Make-or-buy decisions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Procurement statement of works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Organizational process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0"/>
          <p:cNvGraphicFramePr>
            <a:graphicFrameLocks noGrp="1"/>
          </p:cNvGraphicFramePr>
          <p:nvPr/>
        </p:nvGraphicFramePr>
        <p:xfrm>
          <a:off x="3124200" y="2590800"/>
          <a:ext cx="2209800" cy="3279648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95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758857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Bidder conferences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Proposal evaluation techniques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Independent estimates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Advertising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Analytical technique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negotiations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61"/>
          <p:cNvGraphicFramePr>
            <a:graphicFrameLocks noGrp="1"/>
          </p:cNvGraphicFramePr>
          <p:nvPr/>
        </p:nvGraphicFramePr>
        <p:xfrm>
          <a:off x="5791200" y="2590800"/>
          <a:ext cx="2209800" cy="299288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Selected sellers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agreement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Resource calendars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Change requests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 Offshoring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6929486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U.S. companies ar</a:t>
            </a:r>
            <a:r>
              <a:rPr lang="en-US" sz="2800" b="1" dirty="0" smtClean="0">
                <a:solidFill>
                  <a:srgbClr val="FF0000"/>
                </a:solidFill>
              </a:rPr>
              <a:t>e transferring more work abroad</a:t>
            </a:r>
            <a:r>
              <a:rPr lang="en-US" sz="2800" dirty="0" smtClean="0"/>
              <a:t>, especially in the areas of</a:t>
            </a:r>
            <a:r>
              <a:rPr lang="id-ID" sz="2800" dirty="0" smtClean="0"/>
              <a:t> </a:t>
            </a:r>
            <a:r>
              <a:rPr lang="en-US" sz="2800" dirty="0" smtClean="0"/>
              <a:t>IT infrastructure, application development and maintenance, and innovation</a:t>
            </a:r>
            <a:r>
              <a:rPr lang="id-ID" sz="2800" dirty="0" smtClean="0"/>
              <a:t> processes.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 shortage of qualified personnel</a:t>
            </a:r>
            <a:r>
              <a:rPr lang="en-US" sz="2800" dirty="0" smtClean="0"/>
              <a:t>, not cost savings, is the top reason for global</a:t>
            </a:r>
            <a:r>
              <a:rPr lang="id-ID" sz="2800" dirty="0" smtClean="0"/>
              <a:t> outsourcing of IT services.</a:t>
            </a:r>
          </a:p>
          <a:p>
            <a:r>
              <a:rPr lang="en-US" sz="2800" dirty="0" smtClean="0"/>
              <a:t>Atlanta-based Delta Air Lines created 1,000 call-center</a:t>
            </a:r>
            <a:r>
              <a:rPr lang="id-ID" sz="2800" dirty="0" smtClean="0"/>
              <a:t> </a:t>
            </a:r>
            <a:r>
              <a:rPr lang="en-US" sz="2800" dirty="0" smtClean="0"/>
              <a:t>jobs in India in 2003, </a:t>
            </a:r>
            <a:r>
              <a:rPr lang="en-US" sz="2800" b="1" dirty="0" smtClean="0">
                <a:solidFill>
                  <a:srgbClr val="FF0000"/>
                </a:solidFill>
              </a:rPr>
              <a:t>saving $25 million</a:t>
            </a:r>
            <a:r>
              <a:rPr lang="id-ID" sz="2800" b="1" dirty="0" smtClean="0">
                <a:solidFill>
                  <a:srgbClr val="FF0000"/>
                </a:solidFill>
                <a:sym typeface="Wingdings" pitchFamily="2" charset="2"/>
              </a:rPr>
              <a:t> cost saving 70-90%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7620000" cy="5714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Proposal Evaluation</a:t>
            </a:r>
            <a:r>
              <a:rPr lang="id-ID" sz="3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(Tools &amp; Techniques)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077200" cy="4953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 smtClean="0">
                <a:latin typeface="Arial Narrow" pitchFamily="34" charset="0"/>
              </a:rPr>
              <a:t>Proposal Evaluation or Bid or Price Quote </a:t>
            </a:r>
          </a:p>
          <a:p>
            <a:pPr>
              <a:buFontTx/>
              <a:buNone/>
            </a:pPr>
            <a:r>
              <a:rPr lang="en-US" sz="2800" dirty="0" smtClean="0">
                <a:latin typeface="Arial Narrow" pitchFamily="34" charset="0"/>
              </a:rPr>
              <a:t>One or a combination of following process used for selecting seller:</a:t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lvl="1"/>
            <a:r>
              <a:rPr lang="en-US" sz="3200" dirty="0" smtClean="0">
                <a:latin typeface="Arial Narrow" pitchFamily="34" charset="0"/>
              </a:rPr>
              <a:t>Weighting system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2000" dirty="0" smtClean="0">
                <a:latin typeface="Arial Narrow" pitchFamily="34" charset="0"/>
              </a:rPr>
              <a:t>Evaluate by weighting the source selection criteria</a:t>
            </a:r>
          </a:p>
          <a:p>
            <a:pPr lvl="1"/>
            <a:r>
              <a:rPr lang="en-US" sz="3200" dirty="0" smtClean="0">
                <a:latin typeface="Arial Narrow" pitchFamily="34" charset="0"/>
              </a:rPr>
              <a:t>Independent estimate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2000" dirty="0" smtClean="0">
                <a:latin typeface="Arial Narrow" pitchFamily="34" charset="0"/>
              </a:rPr>
              <a:t>Estimation created in-house or with outside assistance</a:t>
            </a:r>
          </a:p>
          <a:p>
            <a:pPr lvl="1"/>
            <a:r>
              <a:rPr lang="en-US" sz="3200" dirty="0" smtClean="0">
                <a:latin typeface="Arial Narrow" pitchFamily="34" charset="0"/>
              </a:rPr>
              <a:t>Screening system</a:t>
            </a:r>
            <a:r>
              <a:rPr lang="en-US" sz="2000" dirty="0" smtClean="0">
                <a:latin typeface="Arial Narrow" pitchFamily="34" charset="0"/>
              </a:rPr>
              <a:t/>
            </a:r>
            <a:br>
              <a:rPr lang="en-US" sz="2000" dirty="0" smtClean="0">
                <a:latin typeface="Arial Narrow" pitchFamily="34" charset="0"/>
              </a:rPr>
            </a:br>
            <a:r>
              <a:rPr lang="en-US" sz="2000" dirty="0" smtClean="0">
                <a:latin typeface="Arial Narrow" pitchFamily="34" charset="0"/>
              </a:rPr>
              <a:t>Eliminate sellers who do no meet minimum requirement</a:t>
            </a:r>
          </a:p>
          <a:p>
            <a:pPr lvl="1"/>
            <a:r>
              <a:rPr lang="en-US" sz="3200" dirty="0" smtClean="0">
                <a:latin typeface="Arial Narrow" pitchFamily="34" charset="0"/>
              </a:rPr>
              <a:t>Past performance history</a:t>
            </a:r>
          </a:p>
          <a:p>
            <a:pPr lvl="1"/>
            <a:endParaRPr lang="en-US" sz="1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7620000" cy="5714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Proposal Evaluation</a:t>
            </a:r>
            <a:r>
              <a:rPr lang="id-ID" sz="3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(Tools &amp; Techniques)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077200" cy="4953000"/>
          </a:xfrm>
        </p:spPr>
        <p:txBody>
          <a:bodyPr>
            <a:normAutofit/>
          </a:bodyPr>
          <a:lstStyle/>
          <a:p>
            <a:pPr lvl="1"/>
            <a:endParaRPr lang="en-US" sz="1600" dirty="0" smtClean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85926"/>
            <a:ext cx="8186503" cy="347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Procurement Negotiations </a:t>
            </a:r>
            <a:b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(Tools &amp; Techniques)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52400" y="1333500"/>
            <a:ext cx="81534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Objective of negotiation: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Obtain fair and reasonable price</a:t>
            </a:r>
          </a:p>
          <a:p>
            <a:pPr lvl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Develop good relationship with the seller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 smtClean="0">
                <a:latin typeface="Calibri" pitchFamily="34" charset="0"/>
                <a:cs typeface="Calibri" pitchFamily="34" charset="0"/>
              </a:rPr>
            </a:br>
            <a:endParaRPr lang="en-US" sz="1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10" y="2786058"/>
            <a:ext cx="6143668" cy="37856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Main  items to negotiate: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Scope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Schedule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Price &amp; payment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Responsibilities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Authority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Applicable law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Technical &amp; business management approaches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Contract financing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Contract Document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077200" cy="5353072"/>
          </a:xfrm>
        </p:spPr>
        <p:txBody>
          <a:bodyPr>
            <a:noAutofit/>
          </a:bodyPr>
          <a:lstStyle/>
          <a:p>
            <a:pPr marL="261938" lvl="1" indent="0">
              <a:buNone/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Ag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reement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subcontract, purchase order, memorandum of understanding (MOU)</a:t>
            </a:r>
          </a:p>
          <a:p>
            <a:pPr>
              <a:buNone/>
            </a:pPr>
            <a:r>
              <a:rPr lang="en-US" sz="1800" dirty="0" smtClean="0">
                <a:latin typeface="Arial Narrow" pitchFamily="34" charset="0"/>
              </a:rPr>
              <a:t/>
            </a:r>
            <a:br>
              <a:rPr lang="en-US" sz="1800" dirty="0" smtClean="0">
                <a:latin typeface="Arial Narrow" pitchFamily="34" charset="0"/>
              </a:rPr>
            </a:br>
            <a:endParaRPr lang="en-US" sz="1800" dirty="0" smtClean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5072074"/>
            <a:ext cx="4429156" cy="132343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Purpose of contract: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To define role and responsibilities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To make things legally binding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To mitigate or allocate risks.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2357430"/>
            <a:ext cx="6858000" cy="22467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 legal contract  will need..</a:t>
            </a:r>
          </a:p>
          <a:p>
            <a:pPr lvl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An offer </a:t>
            </a:r>
          </a:p>
          <a:p>
            <a:pPr lvl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Acceptance</a:t>
            </a:r>
          </a:p>
          <a:p>
            <a:pPr lvl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Consideration (Something of value, not necessary money)</a:t>
            </a:r>
          </a:p>
          <a:p>
            <a:pPr lvl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Legal capacity (Separate legal parties, competent parties)</a:t>
            </a:r>
          </a:p>
          <a:p>
            <a:pPr lvl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Legal purpose (We cannot have a contract for something illegal)</a:t>
            </a:r>
            <a:endParaRPr lang="id-ID" b="1" dirty="0"/>
          </a:p>
        </p:txBody>
      </p:sp>
      <p:sp>
        <p:nvSpPr>
          <p:cNvPr id="6" name="Right Arrow 5"/>
          <p:cNvSpPr/>
          <p:nvPr/>
        </p:nvSpPr>
        <p:spPr>
          <a:xfrm>
            <a:off x="1071538" y="5572140"/>
            <a:ext cx="114300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4981580" cy="47623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Contract Document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1071546"/>
          <a:ext cx="807249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12.3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Control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Procurements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28600" y="1450975"/>
            <a:ext cx="7620000" cy="1447800"/>
          </a:xfrm>
        </p:spPr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The process of managing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procurement relationship, monitoring contract performance </a:t>
            </a:r>
            <a:r>
              <a:rPr lang="en-US" sz="2400" dirty="0" smtClean="0">
                <a:latin typeface="Arial Narrow" pitchFamily="34" charset="0"/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making change </a:t>
            </a:r>
            <a:r>
              <a:rPr lang="en-US" sz="2400" dirty="0" smtClean="0">
                <a:latin typeface="Arial Narrow" pitchFamily="34" charset="0"/>
              </a:rPr>
              <a:t>and corrections as needed.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3063875"/>
            <a:ext cx="8686800" cy="2881313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2765425"/>
          <a:ext cx="2209800" cy="4047297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37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081330">
                <a:tc>
                  <a:txBody>
                    <a:bodyPr/>
                    <a:lstStyle/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documents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Agreements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Approved change request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Work Performance </a:t>
                      </a: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data</a:t>
                      </a:r>
                    </a:p>
                    <a:p>
                      <a:pPr marL="236538" marR="0" lvl="0" indent="-2365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Work Performance </a:t>
                      </a: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data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36538" lvl="0" indent="-236538">
                        <a:buFont typeface="+mj-lt"/>
                        <a:buNone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55950" y="2784475"/>
          <a:ext cx="2209800" cy="3253072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142219">
                <a:tc>
                  <a:txBody>
                    <a:bodyPr/>
                    <a:lstStyle/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Contract change control system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performance reviews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Inspections and audits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Performance reporting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Payment system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Claims administration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Records management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2784475"/>
          <a:ext cx="2209800" cy="299288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36538" marR="0" lvl="0" indent="-2365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Work Performance </a:t>
                      </a: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information</a:t>
                      </a:r>
                    </a:p>
                    <a:p>
                      <a:pPr marL="236538" marR="0" lvl="0" indent="-2365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 update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Organizational process assets updates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Change request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</a:t>
                      </a: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documents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12.4 Close Procurements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620000" cy="144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The process of completing each project procurement.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313848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2840038"/>
          <a:ext cx="2209800" cy="193253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36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195914">
                <a:tc>
                  <a:txBody>
                    <a:bodyPr/>
                    <a:lstStyle/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 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documentation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55950" y="2859088"/>
          <a:ext cx="2209800" cy="204373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33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174475">
                <a:tc>
                  <a:txBody>
                    <a:bodyPr/>
                    <a:lstStyle/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audits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Negotiated 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Records management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2859088"/>
          <a:ext cx="2209800" cy="1761519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17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44189">
                <a:tc>
                  <a:txBody>
                    <a:bodyPr/>
                    <a:lstStyle/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Closed procurements</a:t>
                      </a:r>
                    </a:p>
                    <a:p>
                      <a:pPr marL="236538" lvl="0" indent="-236538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Organizational process assets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Negotiated Settlements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7286644" cy="4953000"/>
          </a:xfrm>
        </p:spPr>
        <p:txBody>
          <a:bodyPr/>
          <a:lstStyle/>
          <a:p>
            <a:pPr marL="457200" indent="0">
              <a:buFontTx/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0"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Whenever settlement cannot be achieved by direct negotiation 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some form of alternative dispute resolution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(ADR)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including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mediation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or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arbitration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may be explored . </a:t>
            </a:r>
          </a:p>
          <a:p>
            <a:pPr marL="457200" indent="0">
              <a:buFontTx/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all else fails ,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litigation in the courts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is the least desirable option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458" name="Picture 2" descr="http://thumbs.dreamstime.com/z/law-court-justice-scene-characters-defendant-ludge-lawyer-advocate-trendy-modern-flat-design-template-vector-illustration-45687938.jpg"/>
          <p:cNvPicPr>
            <a:picLocks noChangeAspect="1" noChangeArrowheads="1"/>
          </p:cNvPicPr>
          <p:nvPr/>
        </p:nvPicPr>
        <p:blipFill>
          <a:blip r:embed="rId3" cstate="print"/>
          <a:srcRect b="14715"/>
          <a:stretch>
            <a:fillRect/>
          </a:stretch>
        </p:blipFill>
        <p:spPr bwMode="auto">
          <a:xfrm>
            <a:off x="1785918" y="4143380"/>
            <a:ext cx="4562475" cy="2428892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6429388" y="1785926"/>
          <a:ext cx="3190876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85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solidFill>
                  <a:schemeClr val="tx1"/>
                </a:solidFill>
              </a:rPr>
              <a:t>IT offshoring</a:t>
            </a:r>
          </a:p>
          <a:p>
            <a:endParaRPr lang="id-ID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8791617" cy="427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2 5"/>
          <p:cNvSpPr/>
          <p:nvPr/>
        </p:nvSpPr>
        <p:spPr>
          <a:xfrm>
            <a:off x="3571868" y="1857364"/>
            <a:ext cx="2857520" cy="500066"/>
          </a:xfrm>
          <a:prstGeom prst="borderCallout2">
            <a:avLst>
              <a:gd name="adj1" fmla="val 35592"/>
              <a:gd name="adj2" fmla="val -7512"/>
              <a:gd name="adj3" fmla="val 35592"/>
              <a:gd name="adj4" fmla="val -30745"/>
              <a:gd name="adj5" fmla="val -3545"/>
              <a:gd name="adj6" fmla="val -6155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1. India</a:t>
            </a:r>
            <a:endParaRPr lang="en-US" b="1" dirty="0"/>
          </a:p>
        </p:txBody>
      </p:sp>
      <p:sp>
        <p:nvSpPr>
          <p:cNvPr id="7" name="Line Callout 2 6"/>
          <p:cNvSpPr/>
          <p:nvPr/>
        </p:nvSpPr>
        <p:spPr>
          <a:xfrm>
            <a:off x="3571868" y="2500306"/>
            <a:ext cx="2857520" cy="500066"/>
          </a:xfrm>
          <a:prstGeom prst="borderCallout2">
            <a:avLst>
              <a:gd name="adj1" fmla="val 35592"/>
              <a:gd name="adj2" fmla="val -7512"/>
              <a:gd name="adj3" fmla="val 26093"/>
              <a:gd name="adj4" fmla="val -26589"/>
              <a:gd name="adj5" fmla="val -93715"/>
              <a:gd name="adj6" fmla="val -6025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2. China</a:t>
            </a:r>
            <a:endParaRPr lang="en-US" b="1" dirty="0"/>
          </a:p>
        </p:txBody>
      </p:sp>
      <p:sp>
        <p:nvSpPr>
          <p:cNvPr id="8" name="Line Callout 2 7"/>
          <p:cNvSpPr/>
          <p:nvPr/>
        </p:nvSpPr>
        <p:spPr>
          <a:xfrm>
            <a:off x="3643306" y="3286124"/>
            <a:ext cx="2857520" cy="500066"/>
          </a:xfrm>
          <a:prstGeom prst="borderCallout2">
            <a:avLst>
              <a:gd name="adj1" fmla="val 35592"/>
              <a:gd name="adj2" fmla="val -7512"/>
              <a:gd name="adj3" fmla="val 23718"/>
              <a:gd name="adj4" fmla="val -33654"/>
              <a:gd name="adj5" fmla="val -121929"/>
              <a:gd name="adj6" fmla="val -5613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5</a:t>
            </a:r>
            <a:r>
              <a:rPr lang="id-ID" b="1" dirty="0" smtClean="0"/>
              <a:t>. Indonesia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5929330"/>
            <a:ext cx="414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Kearney, 2014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7215238" cy="38807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 success </a:t>
            </a:r>
            <a:r>
              <a:rPr lang="en-US" sz="2800" dirty="0" smtClean="0"/>
              <a:t>of many IT projects that use outside resources is often due to </a:t>
            </a:r>
            <a:r>
              <a:rPr lang="en-US" sz="2800" b="1" dirty="0" smtClean="0">
                <a:solidFill>
                  <a:srgbClr val="FF0000"/>
                </a:solidFill>
              </a:rPr>
              <a:t>good project</a:t>
            </a:r>
            <a:r>
              <a:rPr lang="id-ID" sz="2800" b="1" dirty="0" smtClean="0">
                <a:solidFill>
                  <a:srgbClr val="FF0000"/>
                </a:solidFill>
              </a:rPr>
              <a:t> procurement management</a:t>
            </a:r>
            <a:r>
              <a:rPr lang="id-ID" sz="2800" dirty="0" smtClean="0"/>
              <a:t>. </a:t>
            </a:r>
          </a:p>
          <a:p>
            <a:r>
              <a:rPr lang="id-ID" sz="2800" dirty="0" smtClean="0"/>
              <a:t>Project procurement management includes </a:t>
            </a:r>
            <a:r>
              <a:rPr lang="id-ID" sz="2800" b="1" dirty="0" smtClean="0">
                <a:solidFill>
                  <a:srgbClr val="FF0000"/>
                </a:solidFill>
              </a:rPr>
              <a:t>the processes </a:t>
            </a:r>
            <a:r>
              <a:rPr lang="en-US" sz="2800" dirty="0" smtClean="0"/>
              <a:t>required to acquire </a:t>
            </a:r>
            <a:r>
              <a:rPr lang="en-US" sz="2800" b="1" dirty="0" smtClean="0">
                <a:solidFill>
                  <a:srgbClr val="FF0000"/>
                </a:solidFill>
              </a:rPr>
              <a:t>goods and services for a project from outside </a:t>
            </a:r>
            <a:r>
              <a:rPr lang="en-US" sz="2800" dirty="0" smtClean="0"/>
              <a:t>the performing organization.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20000" cy="457200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solidFill>
                  <a:schemeClr val="tx1"/>
                </a:solidFill>
                <a:latin typeface="Calibri" pitchFamily="34" charset="0"/>
              </a:rPr>
              <a:t>Project Procurement Management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" y="4343400"/>
          <a:ext cx="8839200" cy="2093741"/>
        </p:xfrm>
        <a:graphic>
          <a:graphicData uri="http://schemas.openxmlformats.org/drawingml/2006/table">
            <a:tbl>
              <a:tblPr/>
              <a:tblGrid>
                <a:gridCol w="1378591"/>
                <a:gridCol w="1054216"/>
                <a:gridCol w="1621871"/>
                <a:gridCol w="1660322"/>
                <a:gridCol w="1524000"/>
                <a:gridCol w="1600200"/>
              </a:tblGrid>
              <a:tr h="3282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Knowledge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Process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Initiating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Planning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Executing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Monitoring &amp;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Contol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Closing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247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Procurement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Plan Procurement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Conduct Procurement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l" fontAlgn="t"/>
                      <a:r>
                        <a:rPr lang="id-ID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Control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Procurement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kern="12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Close</a:t>
                      </a:r>
                      <a:r>
                        <a:rPr lang="en-US" sz="1400" b="1" i="0" u="none" strike="noStrike" kern="1200" baseline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Procurement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14400" y="914400"/>
            <a:ext cx="6661150" cy="3276600"/>
            <a:chOff x="502170" y="761999"/>
            <a:chExt cx="6736830" cy="3352801"/>
          </a:xfrm>
        </p:grpSpPr>
        <p:sp>
          <p:nvSpPr>
            <p:cNvPr id="35" name="Oval 34"/>
            <p:cNvSpPr/>
            <p:nvPr/>
          </p:nvSpPr>
          <p:spPr>
            <a:xfrm>
              <a:off x="1600357" y="761999"/>
              <a:ext cx="4572567" cy="335280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502170" y="2209357"/>
              <a:ext cx="1218603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</a:rPr>
                <a:t>Enter phase/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</a:rPr>
                <a:t>Start project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6020399" y="2209357"/>
              <a:ext cx="1218601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</a:rPr>
                <a:t>Exit phase/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</a:rPr>
                <a:t>End project</a:t>
              </a: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1752883" y="2209357"/>
              <a:ext cx="1218601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Initiating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769685" y="2209357"/>
              <a:ext cx="1218603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Closing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30" name="U-Turn Arrow 29"/>
            <p:cNvSpPr/>
            <p:nvPr/>
          </p:nvSpPr>
          <p:spPr>
            <a:xfrm>
              <a:off x="2971485" y="1218461"/>
              <a:ext cx="1905772" cy="1525329"/>
            </a:xfrm>
            <a:prstGeom prst="uturnArrow">
              <a:avLst>
                <a:gd name="adj1" fmla="val 33369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U-Turn Arrow 30"/>
            <p:cNvSpPr/>
            <p:nvPr/>
          </p:nvSpPr>
          <p:spPr>
            <a:xfrm rot="10800000">
              <a:off x="2804509" y="2392916"/>
              <a:ext cx="1920221" cy="1523705"/>
            </a:xfrm>
            <a:prstGeom prst="uturnArrow">
              <a:avLst>
                <a:gd name="adj1" fmla="val 31308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712" name="TextBox 31"/>
            <p:cNvSpPr txBox="1">
              <a:spLocks noChangeArrowheads="1"/>
            </p:cNvSpPr>
            <p:nvPr/>
          </p:nvSpPr>
          <p:spPr bwMode="auto">
            <a:xfrm>
              <a:off x="3429000" y="1220128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Planning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28713" name="TextBox 32"/>
            <p:cNvSpPr txBox="1">
              <a:spLocks noChangeArrowheads="1"/>
            </p:cNvSpPr>
            <p:nvPr/>
          </p:nvSpPr>
          <p:spPr bwMode="auto">
            <a:xfrm>
              <a:off x="3383280" y="342775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Executing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28714" name="TextBox 33"/>
            <p:cNvSpPr txBox="1">
              <a:spLocks noChangeArrowheads="1"/>
            </p:cNvSpPr>
            <p:nvPr/>
          </p:nvSpPr>
          <p:spPr bwMode="auto">
            <a:xfrm>
              <a:off x="2971800" y="762000"/>
              <a:ext cx="1828800" cy="472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Monitoring &amp;</a:t>
              </a:r>
            </a:p>
            <a:p>
              <a:pPr algn="ctr"/>
              <a:r>
                <a:rPr lang="en-US" sz="1200"/>
                <a:t>Controlling Processes</a:t>
              </a:r>
            </a:p>
          </p:txBody>
        </p:sp>
      </p:grpSp>
      <p:cxnSp>
        <p:nvCxnSpPr>
          <p:cNvPr id="38" name="Elbow Connector 37"/>
          <p:cNvCxnSpPr/>
          <p:nvPr/>
        </p:nvCxnSpPr>
        <p:spPr>
          <a:xfrm rot="5400000">
            <a:off x="1638300" y="3086100"/>
            <a:ext cx="3581400" cy="609600"/>
          </a:xfrm>
          <a:prstGeom prst="bentConnector3">
            <a:avLst>
              <a:gd name="adj1" fmla="val -22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6200000" flipH="1">
            <a:off x="3581400" y="2514600"/>
            <a:ext cx="4038600" cy="1295400"/>
          </a:xfrm>
          <a:prstGeom prst="bentConnector3">
            <a:avLst>
              <a:gd name="adj1" fmla="val -10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28713" idx="1"/>
          </p:cNvCxnSpPr>
          <p:nvPr/>
        </p:nvCxnSpPr>
        <p:spPr>
          <a:xfrm rot="10800000" flipH="1" flipV="1">
            <a:off x="3762375" y="3744913"/>
            <a:ext cx="581025" cy="1436687"/>
          </a:xfrm>
          <a:prstGeom prst="bentConnector4">
            <a:avLst>
              <a:gd name="adj1" fmla="val -1763"/>
              <a:gd name="adj2" fmla="val 57852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6"/>
          <p:cNvCxnSpPr/>
          <p:nvPr/>
        </p:nvCxnSpPr>
        <p:spPr>
          <a:xfrm rot="16200000" flipH="1">
            <a:off x="5486400" y="3048000"/>
            <a:ext cx="2286000" cy="19812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620000" cy="71438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Project Manager’s Role in Procurements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85720" y="1133492"/>
            <a:ext cx="7543800" cy="4724400"/>
          </a:xfrm>
        </p:spPr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PM must be involved in the creation of contracts</a:t>
            </a:r>
          </a:p>
          <a:p>
            <a:r>
              <a:rPr lang="en-US" sz="2800" dirty="0" smtClean="0">
                <a:latin typeface="Arial Narrow" pitchFamily="34" charset="0"/>
              </a:rPr>
              <a:t>Key roles: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071538" y="6457950"/>
            <a:ext cx="495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FG Deanna's Hand"/>
              </a:rPr>
              <a:t>PM must be assigned before contract signed!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2285992"/>
            <a:ext cx="6215090" cy="40934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Know the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procurement process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Understand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contract terms and conditions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Make sure the contract contains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all project management requirements </a:t>
            </a:r>
            <a:r>
              <a:rPr lang="en-US" sz="2000" dirty="0" smtClean="0">
                <a:latin typeface="Arial Narrow" pitchFamily="34" charset="0"/>
              </a:rPr>
              <a:t>such as attendance at meeting, reports, actions and communications deemed necessary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Identify risks and incorporate mitigation and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allocation of risks into the contract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Help tailor the contract to the unique needs of the project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Align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schedule</a:t>
            </a:r>
            <a:r>
              <a:rPr lang="en-US" sz="2000" dirty="0" smtClean="0">
                <a:latin typeface="Arial Narrow" pitchFamily="34" charset="0"/>
              </a:rPr>
              <a:t> of the contract and schedule of the project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Involved in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contract negotiation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Make sure procurement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process done smoothly</a:t>
            </a:r>
          </a:p>
          <a:p>
            <a:pPr marL="354013" lvl="1" indent="-166688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Work with contract manager </a:t>
            </a:r>
            <a:r>
              <a:rPr lang="en-US" sz="2000" dirty="0" smtClean="0">
                <a:latin typeface="Arial Narrow" pitchFamily="34" charset="0"/>
              </a:rPr>
              <a:t>to manage changes to the 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28600" y="252888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228600" y="396875"/>
            <a:ext cx="7620000" cy="381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12.1 Plan Procurements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7848600" cy="13716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What </a:t>
            </a:r>
            <a:r>
              <a:rPr lang="en-US" sz="2400" b="1" dirty="0" smtClean="0">
                <a:solidFill>
                  <a:srgbClr val="FF0000"/>
                </a:solidFill>
              </a:rPr>
              <a:t>to outsource</a:t>
            </a:r>
            <a:r>
              <a:rPr lang="en-US" sz="2400" dirty="0" smtClean="0"/>
              <a:t>, determine the </a:t>
            </a:r>
            <a:r>
              <a:rPr lang="en-US" sz="2400" b="1" dirty="0" smtClean="0">
                <a:solidFill>
                  <a:srgbClr val="FF0000"/>
                </a:solidFill>
              </a:rPr>
              <a:t>type of contract</a:t>
            </a:r>
            <a:r>
              <a:rPr lang="en-US" sz="2400" dirty="0" smtClean="0"/>
              <a:t>, and describe </a:t>
            </a:r>
            <a:r>
              <a:rPr lang="en-US" sz="2400" b="1" dirty="0" smtClean="0">
                <a:solidFill>
                  <a:srgbClr val="FF0000"/>
                </a:solidFill>
              </a:rPr>
              <a:t>the work </a:t>
            </a:r>
            <a:r>
              <a:rPr lang="en-US" sz="2400" dirty="0" smtClean="0"/>
              <a:t>for</a:t>
            </a:r>
            <a:r>
              <a:rPr lang="id-ID" sz="2400" dirty="0" smtClean="0"/>
              <a:t> potential sellers</a:t>
            </a:r>
            <a:endParaRPr lang="en-US" sz="2400" dirty="0" smtClean="0">
              <a:latin typeface="Arial Narrow" pitchFamily="34" charset="0"/>
            </a:endParaRPr>
          </a:p>
        </p:txBody>
      </p:sp>
      <p:graphicFrame>
        <p:nvGraphicFramePr>
          <p:cNvPr id="9" name="Group 59"/>
          <p:cNvGraphicFramePr>
            <a:graphicFrameLocks noGrp="1"/>
          </p:cNvGraphicFramePr>
          <p:nvPr/>
        </p:nvGraphicFramePr>
        <p:xfrm>
          <a:off x="457200" y="2249488"/>
          <a:ext cx="2667000" cy="3626870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management plan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Requirement documentation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Risk register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Activity resource requirements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schedule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Activity cost estimates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Stakeholder register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Enterprise environmental factors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Organizational process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0"/>
          <p:cNvGraphicFramePr>
            <a:graphicFrameLocks noGrp="1"/>
          </p:cNvGraphicFramePr>
          <p:nvPr/>
        </p:nvGraphicFramePr>
        <p:xfrm>
          <a:off x="3352800" y="2249488"/>
          <a:ext cx="2209800" cy="193628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96344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Make-or-buy analysis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Market research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meetings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1"/>
          <p:cNvGraphicFramePr>
            <a:graphicFrameLocks noGrp="1"/>
          </p:cNvGraphicFramePr>
          <p:nvPr/>
        </p:nvGraphicFramePr>
        <p:xfrm>
          <a:off x="5791200" y="2249488"/>
          <a:ext cx="2209800" cy="3773173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management plan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statement of work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Make-or-buy decisions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Procurement documents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Source selection criteria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Change requests</a:t>
                      </a:r>
                      <a:endParaRPr kumimoji="0" lang="id-ID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documents updates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2976" y="6143644"/>
            <a:ext cx="621510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d-ID" sz="2400" dirty="0" smtClean="0"/>
              <a:t>what to procure </a:t>
            </a:r>
            <a:r>
              <a:rPr lang="en-US" sz="2400" dirty="0" smtClean="0"/>
              <a:t>and when and how to do it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624522" cy="6191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Make-or-buy analysis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71472" y="1000108"/>
            <a:ext cx="7543800" cy="50292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etermine whether an organization should make or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perform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particular product or service by themselves or buy/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acquire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from others.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Evaluate of the benefit and drawback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Often involves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financial analysis</a:t>
            </a:r>
          </a:p>
          <a:p>
            <a:pPr lvl="1"/>
            <a:endParaRPr lang="en-US" sz="1100" dirty="0" smtClean="0">
              <a:latin typeface="Arial Narrow" pitchFamily="34" charset="0"/>
            </a:endParaRPr>
          </a:p>
          <a:p>
            <a:endParaRPr lang="en-US" sz="1400" dirty="0" smtClean="0">
              <a:latin typeface="Arial Narrow" pitchFamily="34" charset="0"/>
            </a:endParaRPr>
          </a:p>
          <a:p>
            <a:endParaRPr lang="en-US" sz="1400" dirty="0" smtClean="0">
              <a:latin typeface="Arial Narrow" pitchFamily="34" charset="0"/>
            </a:endParaRPr>
          </a:p>
          <a:p>
            <a:pPr lvl="1"/>
            <a:endParaRPr lang="en-US" sz="1400" dirty="0" smtClean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3357562"/>
            <a:ext cx="6643702" cy="2677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Make or buy analysis focus on: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skills and resources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cost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time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How critical is it that we retain detailed control over a certain area?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proprietary information or trade secret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">
  <a:themeElements>
    <a:clrScheme name="Custom 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92D050"/>
      </a:accent1>
      <a:accent2>
        <a:srgbClr val="C990CB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</Template>
  <TotalTime>1719</TotalTime>
  <Words>2161</Words>
  <Application>Microsoft Office PowerPoint</Application>
  <PresentationFormat>On-screen Show (4:3)</PresentationFormat>
  <Paragraphs>441</Paragraphs>
  <Slides>37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green</vt:lpstr>
      <vt:lpstr>Project Procurement Management</vt:lpstr>
      <vt:lpstr>Indtroduction</vt:lpstr>
      <vt:lpstr>IT Offshoring</vt:lpstr>
      <vt:lpstr>Slide 4</vt:lpstr>
      <vt:lpstr>introduction</vt:lpstr>
      <vt:lpstr>Project Procurement Management</vt:lpstr>
      <vt:lpstr>Project Manager’s Role in Procurements</vt:lpstr>
      <vt:lpstr>12.1 Plan Procurements</vt:lpstr>
      <vt:lpstr>Make-or-buy analysis</vt:lpstr>
      <vt:lpstr>Make-or-buy analysis</vt:lpstr>
      <vt:lpstr>Contract Types</vt:lpstr>
      <vt:lpstr>Fixed-price (FP) contracts</vt:lpstr>
      <vt:lpstr>Fixed-price (FP) contracts</vt:lpstr>
      <vt:lpstr>Cost Reimbursable (CR) contracts</vt:lpstr>
      <vt:lpstr>Cost Reimbursable (CR) contracts</vt:lpstr>
      <vt:lpstr>Time &amp; Material (T&amp;M) contracts</vt:lpstr>
      <vt:lpstr>Contract Types vs. Risk</vt:lpstr>
      <vt:lpstr>Plan Procurement Output</vt:lpstr>
      <vt:lpstr>Procurement Documents (output)</vt:lpstr>
      <vt:lpstr>Procurement Document</vt:lpstr>
      <vt:lpstr>Non competitive Form of Procurement</vt:lpstr>
      <vt:lpstr>Non competitive Form of Procurement</vt:lpstr>
      <vt:lpstr>Source selection criteria</vt:lpstr>
      <vt:lpstr>Important Terms</vt:lpstr>
      <vt:lpstr>Exercise: Contract Calculation for FPIF </vt:lpstr>
      <vt:lpstr>Exercise: Contract Calculation for CPCC </vt:lpstr>
      <vt:lpstr>Exercise: Contract Calculation for CPFF </vt:lpstr>
      <vt:lpstr>Exercise: Contract Calculation for CPIF </vt:lpstr>
      <vt:lpstr>12.2 Conduct Procurements</vt:lpstr>
      <vt:lpstr>Proposal Evaluation (Tools &amp; Techniques)</vt:lpstr>
      <vt:lpstr>Proposal Evaluation (Tools &amp; Techniques)</vt:lpstr>
      <vt:lpstr>Procurement Negotiations  (Tools &amp; Techniques)</vt:lpstr>
      <vt:lpstr>Contract Document</vt:lpstr>
      <vt:lpstr>Contract Document</vt:lpstr>
      <vt:lpstr>12.3 Control Procurements</vt:lpstr>
      <vt:lpstr>12.4 Close Procurements</vt:lpstr>
      <vt:lpstr>Negotiated Settlements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Procurement Management</dc:title>
  <dc:creator>Lenovo</dc:creator>
  <cp:lastModifiedBy>Lenovo</cp:lastModifiedBy>
  <cp:revision>15</cp:revision>
  <dcterms:created xsi:type="dcterms:W3CDTF">2015-04-25T23:16:29Z</dcterms:created>
  <dcterms:modified xsi:type="dcterms:W3CDTF">2015-04-29T04:08:01Z</dcterms:modified>
</cp:coreProperties>
</file>