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64" r:id="rId3"/>
    <p:sldId id="277" r:id="rId4"/>
    <p:sldId id="257" r:id="rId5"/>
    <p:sldId id="258" r:id="rId6"/>
    <p:sldId id="259" r:id="rId7"/>
    <p:sldId id="260" r:id="rId8"/>
    <p:sldId id="262" r:id="rId9"/>
    <p:sldId id="263" r:id="rId10"/>
    <p:sldId id="265" r:id="rId11"/>
    <p:sldId id="266" r:id="rId12"/>
    <p:sldId id="267" r:id="rId13"/>
    <p:sldId id="268" r:id="rId14"/>
    <p:sldId id="280" r:id="rId15"/>
    <p:sldId id="281" r:id="rId16"/>
    <p:sldId id="282" r:id="rId17"/>
    <p:sldId id="283" r:id="rId18"/>
    <p:sldId id="269" r:id="rId19"/>
    <p:sldId id="284" r:id="rId20"/>
    <p:sldId id="285" r:id="rId21"/>
    <p:sldId id="270" r:id="rId22"/>
    <p:sldId id="278" r:id="rId23"/>
    <p:sldId id="279" r:id="rId24"/>
    <p:sldId id="271" r:id="rId25"/>
    <p:sldId id="272" r:id="rId26"/>
    <p:sldId id="273" r:id="rId27"/>
    <p:sldId id="275" r:id="rId28"/>
    <p:sldId id="276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8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0FD8F-58D9-41CF-B0B1-1AACB51C8F6E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47AA9-C6AD-4534-9A40-3F414906E77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70C5EA-4351-4C30-906A-7927241F7056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Logi 55%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7AA9-C6AD-4534-9A40-3F414906E77F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A3FFB-5C94-4ED6-A7DF-C2F19B599C98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2AA25-49E4-4E50-83FC-3E7C0584B22D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BEEAB8-2D8A-48B1-8C8B-CE50A1399E13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B40A09-DDA5-46E4-996A-88CD4F7FDDA1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0B3037-7B85-4255-B44F-235131F72727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EEF4FD-C7BC-4592-84BE-7CA3BD74ADE7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66DBE-258E-4816-9F83-7D589422A242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7D62C-8BBE-4C05-A9DA-A361C18B5FB6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977C70-96E4-44BD-97F9-5837006C6DE9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3479EA-EC72-43D1-BF73-5EDAA704EE7C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C0063-03AF-4AE2-9195-B4A8D58211E8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8B14F-BA84-4C48-A05E-29CCCC2BFF6B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0FF2B-6F30-408E-82EA-3988438F5D72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6FF05-5139-4115-9FDB-81E87F853B0D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90C75-1DCE-4CEC-866D-1E5DEF06805F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6561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93263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4303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074204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01436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547601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33304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26942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71998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15883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0972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8780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7710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79962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6353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71759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28A9C-C03C-4946-9545-38C24FDED232}" type="datetimeFigureOut">
              <a:rPr lang="id-ID" smtClean="0"/>
              <a:pPr/>
              <a:t>06/04/2015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778E3E-5411-4AD9-B4B9-EE828710B5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388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Project Quality Management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PMBOK 5 ed, Schwalbe (2013)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228600" y="2990850"/>
            <a:ext cx="8686800" cy="2881313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228600" y="571500"/>
            <a:ext cx="7620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Calibri" pitchFamily="34" charset="0"/>
              </a:rPr>
              <a:t>8.1 Plan Quality</a:t>
            </a:r>
          </a:p>
        </p:txBody>
      </p:sp>
      <p:sp>
        <p:nvSpPr>
          <p:cNvPr id="45060" name="Content Placeholder 2"/>
          <p:cNvSpPr>
            <a:spLocks noGrp="1"/>
          </p:cNvSpPr>
          <p:nvPr>
            <p:ph idx="1"/>
          </p:nvPr>
        </p:nvSpPr>
        <p:spPr>
          <a:xfrm>
            <a:off x="381000" y="1142984"/>
            <a:ext cx="6905644" cy="163831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latin typeface="Arial Narrow" pitchFamily="34" charset="0"/>
              </a:rPr>
              <a:t>The process of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identifying requirement and/or standards </a:t>
            </a:r>
            <a:r>
              <a:rPr lang="en-US" sz="2000" dirty="0" smtClean="0">
                <a:latin typeface="Arial Narrow" pitchFamily="34" charset="0"/>
              </a:rPr>
              <a:t>for the project and product and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documenting </a:t>
            </a:r>
            <a:r>
              <a:rPr lang="en-US" sz="2000" dirty="0" smtClean="0">
                <a:latin typeface="Arial Narrow" pitchFamily="34" charset="0"/>
              </a:rPr>
              <a:t>how the project will demonstrate compliance.</a:t>
            </a:r>
          </a:p>
          <a:p>
            <a:pPr lvl="1" eaLnBrk="1" hangingPunct="1"/>
            <a:r>
              <a:rPr lang="en-US" sz="1800" i="1" dirty="0" smtClean="0">
                <a:latin typeface="Arial Narrow" pitchFamily="34" charset="0"/>
              </a:rPr>
              <a:t>What is quality? How will we ensure it?</a:t>
            </a:r>
          </a:p>
        </p:txBody>
      </p:sp>
      <p:graphicFrame>
        <p:nvGraphicFramePr>
          <p:cNvPr id="9" name="Group 59"/>
          <p:cNvGraphicFramePr>
            <a:graphicFrameLocks noGrp="1"/>
          </p:cNvGraphicFramePr>
          <p:nvPr/>
        </p:nvGraphicFramePr>
        <p:xfrm>
          <a:off x="533400" y="2711450"/>
          <a:ext cx="2209800" cy="3480566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385863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Project Management Plan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Stakeholder register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Requirements Documentation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Risk register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Enterprise environmental factors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Organizational process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60"/>
          <p:cNvGraphicFramePr>
            <a:graphicFrameLocks noGrp="1"/>
          </p:cNvGraphicFramePr>
          <p:nvPr/>
        </p:nvGraphicFramePr>
        <p:xfrm>
          <a:off x="3124200" y="2711450"/>
          <a:ext cx="2209800" cy="3572256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395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758857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Cost benefit analysis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Cost of Quality (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CoQ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Seven Basic Quality tools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Benchmarking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Design of experiments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Statistical sampling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Additional quality planning tools</a:t>
                      </a:r>
                      <a:endParaRPr kumimoji="0" lang="id-ID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meetings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61"/>
          <p:cNvGraphicFramePr>
            <a:graphicFrameLocks noGrp="1"/>
          </p:cNvGraphicFramePr>
          <p:nvPr/>
        </p:nvGraphicFramePr>
        <p:xfrm>
          <a:off x="5791200" y="2711450"/>
          <a:ext cx="2209800" cy="2944117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Quality management plan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Quality metrics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Quality checklists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Process improvement plan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document updates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6072198" y="6000768"/>
            <a:ext cx="2500330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id-ID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“Set a standar”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Calibri" pitchFamily="34" charset="0"/>
              </a:rPr>
              <a:t>Quality Planning Techniques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7929586" cy="5362592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Cost benefit analysis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Weight the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benefits versus the cost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of meeting quality requirements</a:t>
            </a:r>
            <a:br>
              <a:rPr lang="en-US" sz="1800" dirty="0" smtClean="0">
                <a:latin typeface="Calibri" pitchFamily="34" charset="0"/>
                <a:cs typeface="Calibri" pitchFamily="34" charset="0"/>
              </a:rPr>
            </a:br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Design of Experiments (DOE)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experimentation to statistically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determine what variable will improve quality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Systematically </a:t>
            </a: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changing all of the important factors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, rather than changing the factors one at a time</a:t>
            </a:r>
            <a:br>
              <a:rPr lang="en-US" sz="1800" dirty="0" smtClean="0">
                <a:latin typeface="Calibri" pitchFamily="34" charset="0"/>
                <a:cs typeface="Calibri" pitchFamily="34" charset="0"/>
              </a:rPr>
            </a:br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Statistical sampling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We need it since studying entire population would take too long, too much cost, be too destructive</a:t>
            </a:r>
            <a:br>
              <a:rPr lang="en-US" sz="1800" dirty="0" smtClean="0">
                <a:latin typeface="Calibri" pitchFamily="34" charset="0"/>
                <a:cs typeface="Calibri" pitchFamily="34" charset="0"/>
              </a:rPr>
            </a:br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Flow charting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Use to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see a process or system flows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and find potential quality problem</a:t>
            </a:r>
          </a:p>
          <a:p>
            <a:pPr eaLnBrk="1" hangingPunct="1"/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940050"/>
            <a:ext cx="6248400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304800" y="425450"/>
            <a:ext cx="7620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Calibri" pitchFamily="34" charset="0"/>
              </a:rPr>
              <a:t>Cost of Quality</a:t>
            </a:r>
          </a:p>
        </p:txBody>
      </p:sp>
      <p:sp>
        <p:nvSpPr>
          <p:cNvPr id="47108" name="Content Placeholder 2"/>
          <p:cNvSpPr>
            <a:spLocks noGrp="1"/>
          </p:cNvSpPr>
          <p:nvPr>
            <p:ph idx="1"/>
          </p:nvPr>
        </p:nvSpPr>
        <p:spPr>
          <a:xfrm>
            <a:off x="0" y="1263650"/>
            <a:ext cx="7572396" cy="4953000"/>
          </a:xfrm>
        </p:spPr>
        <p:txBody>
          <a:bodyPr/>
          <a:lstStyle/>
          <a:p>
            <a:pPr eaLnBrk="1" hangingPunct="1"/>
            <a:r>
              <a:rPr lang="en-US" sz="1800" b="1" dirty="0" smtClean="0">
                <a:latin typeface="Arial Narrow" pitchFamily="34" charset="0"/>
              </a:rPr>
              <a:t>Cost of quality (</a:t>
            </a:r>
            <a:r>
              <a:rPr lang="en-US" sz="1800" b="1" dirty="0" err="1" smtClean="0">
                <a:latin typeface="Arial Narrow" pitchFamily="34" charset="0"/>
              </a:rPr>
              <a:t>CoQ</a:t>
            </a:r>
            <a:r>
              <a:rPr lang="en-US" sz="1800" dirty="0" smtClean="0">
                <a:latin typeface="Arial Narrow" pitchFamily="34" charset="0"/>
              </a:rPr>
              <a:t>)</a:t>
            </a: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Looking at what the cost of conformance and nonconformance to quality and creating an appropriate balance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838700" y="2362200"/>
            <a:ext cx="1752600" cy="457200"/>
          </a:xfrm>
          <a:prstGeom prst="wedgeRoundRectCallout">
            <a:avLst>
              <a:gd name="adj1" fmla="val -82345"/>
              <a:gd name="adj2" fmla="val 120342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.. should be less then..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2863850"/>
            <a:ext cx="457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</a:rPr>
              <a:t>&lt;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673850"/>
            <a:ext cx="62484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chemeClr val="accent4">
                    <a:lumMod val="10000"/>
                  </a:schemeClr>
                </a:solidFill>
              </a:rPr>
              <a:t>Image Source: PMBOK Guide 4</a:t>
            </a:r>
            <a:r>
              <a:rPr lang="en-US" sz="600" baseline="30000" dirty="0">
                <a:solidFill>
                  <a:schemeClr val="accent4">
                    <a:lumMod val="10000"/>
                  </a:schemeClr>
                </a:solidFill>
              </a:rPr>
              <a:t>nd</a:t>
            </a:r>
            <a:r>
              <a:rPr lang="en-US" sz="600" dirty="0">
                <a:solidFill>
                  <a:schemeClr val="accent4">
                    <a:lumMod val="10000"/>
                  </a:schemeClr>
                </a:solidFill>
              </a:rPr>
              <a:t> Edition. PMI © 2008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304800" y="425450"/>
            <a:ext cx="7620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Calibri" pitchFamily="34" charset="0"/>
              </a:rPr>
              <a:t>Cost of Quality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428596" y="1928802"/>
          <a:ext cx="7072362" cy="3840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57718"/>
                <a:gridCol w="2714644"/>
              </a:tblGrid>
              <a:tr h="353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Cost of Conformance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Cost of Nonconformance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249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Quality training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Rework/Repair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283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Quality audit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Scrap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301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Studies, Surveys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Inventory cost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Effort to ensure everyone knows the process to use to complete their work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Warranty cost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256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Quality staff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Lost business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6447501" cy="53338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Seven quality tools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6447501" cy="554030"/>
          </a:xfrm>
        </p:spPr>
        <p:txBody>
          <a:bodyPr/>
          <a:lstStyle/>
          <a:p>
            <a:r>
              <a:rPr lang="id-ID" dirty="0" smtClean="0"/>
              <a:t>Ihikawa/Fishbone chart/ cause effect diagram/ 5 whys,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71612"/>
            <a:ext cx="638175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6447501" cy="53338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Seven quality tools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6447501" cy="554030"/>
          </a:xfrm>
        </p:spPr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Checksheet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id-ID" dirty="0" smtClean="0"/>
              <a:t>collect and analyze data.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85860"/>
            <a:ext cx="636988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857628"/>
            <a:ext cx="47053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71472" y="3000372"/>
            <a:ext cx="6786610" cy="839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kumimoji="0" lang="id-ID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Scatter </a:t>
            </a:r>
            <a:r>
              <a:rPr kumimoji="0" lang="id-ID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diagram/Regression</a:t>
            </a:r>
            <a:r>
              <a:rPr kumimoji="0" lang="id-ID" sz="21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Analyis</a:t>
            </a:r>
            <a:r>
              <a:rPr kumimoji="0" lang="id-ID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id-ID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</a:t>
            </a:r>
            <a:r>
              <a:rPr lang="en-US" dirty="0" smtClean="0"/>
              <a:t>there is a relationship between </a:t>
            </a:r>
            <a:r>
              <a:rPr lang="en-US" dirty="0" smtClean="0"/>
              <a:t>two</a:t>
            </a:r>
            <a:r>
              <a:rPr lang="id-ID" dirty="0" smtClean="0"/>
              <a:t> variables</a:t>
            </a:r>
            <a:r>
              <a:rPr lang="id-ID" dirty="0" smtClean="0"/>
              <a:t>, diagonal line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6447501" cy="53338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Seven quality tools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6447501" cy="554030"/>
          </a:xfrm>
        </p:spPr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Histogram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bar graph of a distribution of variables.</a:t>
            </a:r>
            <a:endParaRPr lang="id-ID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1472" y="3429000"/>
            <a:ext cx="6447501" cy="5540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kumimoji="0" lang="id-ID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Pareto</a:t>
            </a:r>
            <a:r>
              <a:rPr kumimoji="0" lang="id-ID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id-ID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dirty="0" smtClean="0"/>
              <a:t>a histogram that can help you identify and prioritize</a:t>
            </a:r>
          </a:p>
          <a:p>
            <a:r>
              <a:rPr lang="id-ID" dirty="0" smtClean="0"/>
              <a:t>problem areas. 80/20 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285860"/>
            <a:ext cx="4643470" cy="202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071942"/>
            <a:ext cx="45434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643538" y="4500570"/>
            <a:ext cx="350046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referred to as the 80-20 rule</a:t>
            </a:r>
            <a:endParaRPr lang="id-ID" dirty="0" smtClean="0"/>
          </a:p>
          <a:p>
            <a:pPr algn="ctr"/>
            <a:r>
              <a:rPr lang="en-US" dirty="0" smtClean="0"/>
              <a:t> meaning that 80 percent</a:t>
            </a:r>
          </a:p>
          <a:p>
            <a:pPr algn="ctr"/>
            <a:r>
              <a:rPr lang="en-US" dirty="0" smtClean="0"/>
              <a:t>of problems are often due to 20 percent of the causes.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6447501" cy="53338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Seven quality tools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6447501" cy="107157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Flowcharting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analyze how problems occur and how processes can be improved.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643050"/>
            <a:ext cx="3500461" cy="229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928662" y="4000504"/>
            <a:ext cx="5150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rial Narrow" pitchFamily="34" charset="0"/>
              </a:rPr>
              <a:t>Run Chart: </a:t>
            </a:r>
            <a:r>
              <a:rPr lang="en-US" dirty="0" smtClean="0">
                <a:latin typeface="Arial Narrow" pitchFamily="34" charset="0"/>
              </a:rPr>
              <a:t>To look at history and see a pattern of variation</a:t>
            </a:r>
            <a:endParaRPr lang="id-ID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286256"/>
            <a:ext cx="47244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3550" y="2247900"/>
            <a:ext cx="573405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0" y="571500"/>
            <a:ext cx="7620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alibri" pitchFamily="34" charset="0"/>
              </a:rPr>
              <a:t>Control Charts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083300" y="2722563"/>
            <a:ext cx="1308100" cy="1887537"/>
            <a:chOff x="5169090" y="2074460"/>
            <a:chExt cx="1307910" cy="1887940"/>
          </a:xfrm>
        </p:grpSpPr>
        <p:sp>
          <p:nvSpPr>
            <p:cNvPr id="14" name="Freeform 13"/>
            <p:cNvSpPr/>
            <p:nvPr/>
          </p:nvSpPr>
          <p:spPr>
            <a:xfrm>
              <a:off x="5172265" y="2074460"/>
              <a:ext cx="1304735" cy="973345"/>
            </a:xfrm>
            <a:custGeom>
              <a:avLst/>
              <a:gdLst>
                <a:gd name="connsiteX0" fmla="*/ 29570 w 1307910"/>
                <a:gd name="connsiteY0" fmla="*/ 0 h 1064526"/>
                <a:gd name="connsiteX1" fmla="*/ 84161 w 1307910"/>
                <a:gd name="connsiteY1" fmla="*/ 354841 h 1064526"/>
                <a:gd name="connsiteX2" fmla="*/ 534537 w 1307910"/>
                <a:gd name="connsiteY2" fmla="*/ 696036 h 1064526"/>
                <a:gd name="connsiteX3" fmla="*/ 1135038 w 1307910"/>
                <a:gd name="connsiteY3" fmla="*/ 900752 h 1064526"/>
                <a:gd name="connsiteX4" fmla="*/ 1285164 w 1307910"/>
                <a:gd name="connsiteY4" fmla="*/ 1037230 h 1064526"/>
                <a:gd name="connsiteX5" fmla="*/ 1271516 w 1307910"/>
                <a:gd name="connsiteY5" fmla="*/ 1064525 h 106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7910" h="1064526">
                  <a:moveTo>
                    <a:pt x="29570" y="0"/>
                  </a:moveTo>
                  <a:cubicBezTo>
                    <a:pt x="14785" y="119417"/>
                    <a:pt x="0" y="238835"/>
                    <a:pt x="84161" y="354841"/>
                  </a:cubicBezTo>
                  <a:cubicBezTo>
                    <a:pt x="168322" y="470847"/>
                    <a:pt x="359391" y="605051"/>
                    <a:pt x="534537" y="696036"/>
                  </a:cubicBezTo>
                  <a:cubicBezTo>
                    <a:pt x="709683" y="787021"/>
                    <a:pt x="1009934" y="843886"/>
                    <a:pt x="1135038" y="900752"/>
                  </a:cubicBezTo>
                  <a:cubicBezTo>
                    <a:pt x="1260142" y="957618"/>
                    <a:pt x="1262418" y="1009934"/>
                    <a:pt x="1285164" y="1037230"/>
                  </a:cubicBezTo>
                  <a:cubicBezTo>
                    <a:pt x="1307910" y="1064526"/>
                    <a:pt x="1289713" y="1064525"/>
                    <a:pt x="1271516" y="1064525"/>
                  </a:cubicBezTo>
                </a:path>
              </a:pathLst>
            </a:cu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flipV="1">
              <a:off x="5169090" y="3047805"/>
              <a:ext cx="1307910" cy="914595"/>
            </a:xfrm>
            <a:custGeom>
              <a:avLst/>
              <a:gdLst>
                <a:gd name="connsiteX0" fmla="*/ 29570 w 1307910"/>
                <a:gd name="connsiteY0" fmla="*/ 0 h 1064526"/>
                <a:gd name="connsiteX1" fmla="*/ 84161 w 1307910"/>
                <a:gd name="connsiteY1" fmla="*/ 354841 h 1064526"/>
                <a:gd name="connsiteX2" fmla="*/ 534537 w 1307910"/>
                <a:gd name="connsiteY2" fmla="*/ 696036 h 1064526"/>
                <a:gd name="connsiteX3" fmla="*/ 1135038 w 1307910"/>
                <a:gd name="connsiteY3" fmla="*/ 900752 h 1064526"/>
                <a:gd name="connsiteX4" fmla="*/ 1285164 w 1307910"/>
                <a:gd name="connsiteY4" fmla="*/ 1037230 h 1064526"/>
                <a:gd name="connsiteX5" fmla="*/ 1271516 w 1307910"/>
                <a:gd name="connsiteY5" fmla="*/ 1064525 h 106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7910" h="1064526">
                  <a:moveTo>
                    <a:pt x="29570" y="0"/>
                  </a:moveTo>
                  <a:cubicBezTo>
                    <a:pt x="14785" y="119417"/>
                    <a:pt x="0" y="238835"/>
                    <a:pt x="84161" y="354841"/>
                  </a:cubicBezTo>
                  <a:cubicBezTo>
                    <a:pt x="168322" y="470847"/>
                    <a:pt x="359391" y="605051"/>
                    <a:pt x="534537" y="696036"/>
                  </a:cubicBezTo>
                  <a:cubicBezTo>
                    <a:pt x="709683" y="787021"/>
                    <a:pt x="1009934" y="843886"/>
                    <a:pt x="1135038" y="900752"/>
                  </a:cubicBezTo>
                  <a:cubicBezTo>
                    <a:pt x="1260142" y="957618"/>
                    <a:pt x="1262418" y="1009934"/>
                    <a:pt x="1285164" y="1037230"/>
                  </a:cubicBezTo>
                  <a:cubicBezTo>
                    <a:pt x="1307910" y="1064526"/>
                    <a:pt x="1289713" y="1064525"/>
                    <a:pt x="1271516" y="1064525"/>
                  </a:cubicBezTo>
                </a:path>
              </a:pathLst>
            </a:cu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6" name="Rounded Rectangular Callout 15"/>
          <p:cNvSpPr/>
          <p:nvPr/>
        </p:nvSpPr>
        <p:spPr>
          <a:xfrm>
            <a:off x="152400" y="2019300"/>
            <a:ext cx="1600200" cy="304800"/>
          </a:xfrm>
          <a:prstGeom prst="wedgeRoundRectCallout">
            <a:avLst>
              <a:gd name="adj1" fmla="val 76396"/>
              <a:gd name="adj2" fmla="val 178919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Upper control limit</a:t>
            </a:r>
          </a:p>
        </p:txBody>
      </p:sp>
      <p:sp>
        <p:nvSpPr>
          <p:cNvPr id="17" name="Rounded Rectangular Callout 16"/>
          <p:cNvSpPr/>
          <p:nvPr/>
        </p:nvSpPr>
        <p:spPr>
          <a:xfrm rot="10800000" flipV="1">
            <a:off x="152400" y="3848100"/>
            <a:ext cx="1600200" cy="304800"/>
          </a:xfrm>
          <a:prstGeom prst="wedgeRoundRectCallout">
            <a:avLst>
              <a:gd name="adj1" fmla="val -75417"/>
              <a:gd name="adj2" fmla="val 210263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Lower control limit</a:t>
            </a:r>
          </a:p>
        </p:txBody>
      </p:sp>
      <p:sp>
        <p:nvSpPr>
          <p:cNvPr id="19" name="Rounded Rectangular Callout 18"/>
          <p:cNvSpPr/>
          <p:nvPr/>
        </p:nvSpPr>
        <p:spPr>
          <a:xfrm rot="10800000" flipV="1">
            <a:off x="762000" y="5829300"/>
            <a:ext cx="2057400" cy="533400"/>
          </a:xfrm>
          <a:prstGeom prst="wedgeRoundRectCallout">
            <a:avLst>
              <a:gd name="adj1" fmla="val -47016"/>
              <a:gd name="adj2" fmla="val -209352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Out of control</a:t>
            </a:r>
          </a:p>
          <a:p>
            <a:pPr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Assignable/special cause</a:t>
            </a:r>
          </a:p>
        </p:txBody>
      </p:sp>
      <p:sp>
        <p:nvSpPr>
          <p:cNvPr id="20" name="Rounded Rectangular Callout 19"/>
          <p:cNvSpPr/>
          <p:nvPr/>
        </p:nvSpPr>
        <p:spPr>
          <a:xfrm rot="10800000" flipV="1">
            <a:off x="3352800" y="5829300"/>
            <a:ext cx="1905000" cy="762000"/>
          </a:xfrm>
          <a:prstGeom prst="wedgeRoundRectCallout">
            <a:avLst>
              <a:gd name="adj1" fmla="val 43263"/>
              <a:gd name="adj2" fmla="val -164123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Specification limit: is point determines by customer, not calculated based on control chart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7467600" y="2705100"/>
            <a:ext cx="381000" cy="1905000"/>
          </a:xfrm>
          <a:prstGeom prst="rightBrac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ounded Rectangular Callout 23"/>
          <p:cNvSpPr/>
          <p:nvPr/>
        </p:nvSpPr>
        <p:spPr>
          <a:xfrm rot="10800000" flipV="1">
            <a:off x="6553200" y="1790700"/>
            <a:ext cx="2438400" cy="609600"/>
          </a:xfrm>
          <a:prstGeom prst="wedgeRoundRectCallout">
            <a:avLst>
              <a:gd name="adj1" fmla="val -2581"/>
              <a:gd name="adj2" fmla="val 260499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Normal and expected variation</a:t>
            </a:r>
          </a:p>
          <a:p>
            <a:pPr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Usually 3 or 6 sigma</a:t>
            </a:r>
          </a:p>
        </p:txBody>
      </p:sp>
      <p:sp>
        <p:nvSpPr>
          <p:cNvPr id="26" name="Rounded Rectangular Callout 25"/>
          <p:cNvSpPr/>
          <p:nvPr/>
        </p:nvSpPr>
        <p:spPr>
          <a:xfrm rot="10800000" flipV="1">
            <a:off x="2895600" y="1485900"/>
            <a:ext cx="2971800" cy="685800"/>
          </a:xfrm>
          <a:prstGeom prst="wedgeRoundRectCallout">
            <a:avLst>
              <a:gd name="adj1" fmla="val -26296"/>
              <a:gd name="adj2" fmla="val 140624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Rule of seven (non random data points)</a:t>
            </a:r>
          </a:p>
          <a:p>
            <a:pPr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Out of control</a:t>
            </a:r>
          </a:p>
          <a:p>
            <a:pPr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Assignable/special cause</a:t>
            </a:r>
          </a:p>
        </p:txBody>
      </p:sp>
      <p:sp>
        <p:nvSpPr>
          <p:cNvPr id="32" name="Freeform 31"/>
          <p:cNvSpPr/>
          <p:nvPr/>
        </p:nvSpPr>
        <p:spPr>
          <a:xfrm>
            <a:off x="4852988" y="2574925"/>
            <a:ext cx="1514475" cy="1127125"/>
          </a:xfrm>
          <a:custGeom>
            <a:avLst/>
            <a:gdLst>
              <a:gd name="connsiteX0" fmla="*/ 528578 w 1514355"/>
              <a:gd name="connsiteY0" fmla="*/ 248856 h 1126603"/>
              <a:gd name="connsiteX1" fmla="*/ 42441 w 1514355"/>
              <a:gd name="connsiteY1" fmla="*/ 387752 h 1126603"/>
              <a:gd name="connsiteX2" fmla="*/ 273935 w 1514355"/>
              <a:gd name="connsiteY2" fmla="*/ 1001210 h 1126603"/>
              <a:gd name="connsiteX3" fmla="*/ 1338806 w 1514355"/>
              <a:gd name="connsiteY3" fmla="*/ 1047509 h 1126603"/>
              <a:gd name="connsiteX4" fmla="*/ 1327231 w 1514355"/>
              <a:gd name="connsiteY4" fmla="*/ 526648 h 1126603"/>
              <a:gd name="connsiteX5" fmla="*/ 1003140 w 1514355"/>
              <a:gd name="connsiteY5" fmla="*/ 40511 h 1126603"/>
              <a:gd name="connsiteX6" fmla="*/ 401256 w 1514355"/>
              <a:gd name="connsiteY6" fmla="*/ 283580 h 112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4355" h="1126603">
                <a:moveTo>
                  <a:pt x="528578" y="248856"/>
                </a:moveTo>
                <a:cubicBezTo>
                  <a:pt x="306730" y="255608"/>
                  <a:pt x="84882" y="262360"/>
                  <a:pt x="42441" y="387752"/>
                </a:cubicBezTo>
                <a:cubicBezTo>
                  <a:pt x="0" y="513144"/>
                  <a:pt x="57874" y="891250"/>
                  <a:pt x="273935" y="1001210"/>
                </a:cubicBezTo>
                <a:cubicBezTo>
                  <a:pt x="489996" y="1111170"/>
                  <a:pt x="1163257" y="1126603"/>
                  <a:pt x="1338806" y="1047509"/>
                </a:cubicBezTo>
                <a:cubicBezTo>
                  <a:pt x="1514355" y="968415"/>
                  <a:pt x="1383175" y="694481"/>
                  <a:pt x="1327231" y="526648"/>
                </a:cubicBezTo>
                <a:cubicBezTo>
                  <a:pt x="1271287" y="358815"/>
                  <a:pt x="1157469" y="81022"/>
                  <a:pt x="1003140" y="40511"/>
                </a:cubicBezTo>
                <a:cubicBezTo>
                  <a:pt x="848811" y="0"/>
                  <a:pt x="625033" y="141790"/>
                  <a:pt x="401256" y="283580"/>
                </a:cubicBezTo>
              </a:path>
            </a:pathLst>
          </a:custGeom>
          <a:solidFill>
            <a:srgbClr val="CCCCFF">
              <a:alpha val="19000"/>
            </a:srgbClr>
          </a:solidFill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ed Rectangular Callout 32"/>
          <p:cNvSpPr/>
          <p:nvPr/>
        </p:nvSpPr>
        <p:spPr>
          <a:xfrm rot="10800000" flipV="1">
            <a:off x="6477000" y="4991100"/>
            <a:ext cx="1905000" cy="304800"/>
          </a:xfrm>
          <a:prstGeom prst="wedgeRoundRectCallout">
            <a:avLst>
              <a:gd name="adj1" fmla="val 45693"/>
              <a:gd name="adj2" fmla="val -349439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Normal distribution curve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Additional Quality Planning tools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Six Sigma’s target for perfection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the achievement of no more than 3.4 defects,</a:t>
            </a:r>
            <a:r>
              <a:rPr lang="id-ID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errors, or mistakes per million opportunities.</a:t>
            </a:r>
            <a:endParaRPr lang="id-ID" b="1" i="1" dirty="0" smtClean="0">
              <a:solidFill>
                <a:srgbClr val="FF0000"/>
              </a:solidFill>
            </a:endParaRPr>
          </a:p>
          <a:p>
            <a:r>
              <a:rPr lang="id-ID" dirty="0" smtClean="0"/>
              <a:t>Define, </a:t>
            </a:r>
            <a:r>
              <a:rPr lang="en-US" dirty="0" smtClean="0"/>
              <a:t>Measure, Analyze, Improve, and Control</a:t>
            </a:r>
            <a:endParaRPr lang="id-ID" dirty="0" smtClean="0"/>
          </a:p>
          <a:p>
            <a:r>
              <a:rPr lang="id-ID" b="1" i="1" u="sng" dirty="0" smtClean="0">
                <a:solidFill>
                  <a:srgbClr val="FF0000"/>
                </a:solidFill>
              </a:rPr>
              <a:t>Another modern quality management: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Deming, </a:t>
            </a:r>
            <a:r>
              <a:rPr lang="en-US" dirty="0" err="1" smtClean="0"/>
              <a:t>Juran</a:t>
            </a:r>
            <a:r>
              <a:rPr lang="en-US" dirty="0" smtClean="0"/>
              <a:t>, Crosby, Ishikawa, Taguchi, and</a:t>
            </a:r>
            <a:r>
              <a:rPr lang="id-ID" dirty="0" smtClean="0"/>
              <a:t> Feigenbaum, MBNQA, ISO, CMMI</a:t>
            </a:r>
            <a:endParaRPr lang="id-ID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318903"/>
            <a:ext cx="2714612" cy="253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643050"/>
            <a:ext cx="6447501" cy="4398313"/>
          </a:xfrm>
        </p:spPr>
        <p:txBody>
          <a:bodyPr>
            <a:normAutofit/>
          </a:bodyPr>
          <a:lstStyle/>
          <a:p>
            <a:r>
              <a:rPr lang="en-US" dirty="0" smtClean="0"/>
              <a:t>In one of the biggest software errors in banking history, </a:t>
            </a:r>
            <a:r>
              <a:rPr lang="en-US" b="1" dirty="0" smtClean="0">
                <a:solidFill>
                  <a:srgbClr val="FF0000"/>
                </a:solidFill>
              </a:rPr>
              <a:t>Chemical Bank mistakenly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deducted about $15 million from more than 100,000 customer accounts. </a:t>
            </a:r>
            <a:endParaRPr lang="id-ID" b="1" dirty="0" smtClean="0">
              <a:solidFill>
                <a:srgbClr val="FF0000"/>
              </a:solidFill>
            </a:endParaRPr>
          </a:p>
          <a:p>
            <a:r>
              <a:rPr lang="id-ID" dirty="0" smtClean="0"/>
              <a:t>“</a:t>
            </a:r>
            <a:r>
              <a:rPr lang="en-US" dirty="0" smtClean="0"/>
              <a:t>The problem</a:t>
            </a:r>
            <a:r>
              <a:rPr lang="id-ID" dirty="0" smtClean="0"/>
              <a:t> </a:t>
            </a:r>
            <a:r>
              <a:rPr lang="en-US" dirty="0" smtClean="0"/>
              <a:t>resulted from </a:t>
            </a:r>
            <a:r>
              <a:rPr lang="en-US" sz="2000" b="1" dirty="0" smtClean="0">
                <a:solidFill>
                  <a:srgbClr val="FF0000"/>
                </a:solidFill>
              </a:rPr>
              <a:t>a single line of code in an updated </a:t>
            </a:r>
            <a:r>
              <a:rPr lang="en-US" dirty="0" smtClean="0"/>
              <a:t>computer program that caused</a:t>
            </a:r>
            <a:r>
              <a:rPr lang="id-ID" dirty="0" smtClean="0"/>
              <a:t> </a:t>
            </a:r>
            <a:r>
              <a:rPr lang="en-US" dirty="0" smtClean="0"/>
              <a:t>the bank to process </a:t>
            </a:r>
            <a:r>
              <a:rPr lang="en-US" b="1" dirty="0" smtClean="0">
                <a:solidFill>
                  <a:srgbClr val="FF0000"/>
                </a:solidFill>
              </a:rPr>
              <a:t>every withdrawal and transfer at its automated teller machines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(ATMs) twice. </a:t>
            </a:r>
            <a:endParaRPr lang="id-ID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For example, a person who withdrew $100 from an ATM had $200</a:t>
            </a:r>
            <a:r>
              <a:rPr lang="id-ID" dirty="0" smtClean="0"/>
              <a:t> </a:t>
            </a:r>
            <a:r>
              <a:rPr lang="en-US" dirty="0" smtClean="0"/>
              <a:t>deducted from his or her account, though the receipt indicated only a withdrawal of</a:t>
            </a:r>
            <a:r>
              <a:rPr lang="id-ID" dirty="0" smtClean="0"/>
              <a:t> </a:t>
            </a:r>
            <a:r>
              <a:rPr lang="en-US" dirty="0" smtClean="0"/>
              <a:t>$100. </a:t>
            </a:r>
            <a:endParaRPr lang="id-ID" dirty="0" smtClean="0"/>
          </a:p>
          <a:p>
            <a:r>
              <a:rPr lang="en-US" dirty="0" smtClean="0"/>
              <a:t>The mistake affected 150,000 transactions</a:t>
            </a:r>
            <a:r>
              <a:rPr lang="id-ID" dirty="0" smtClean="0"/>
              <a:t>”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249" y="2357430"/>
            <a:ext cx="3223751" cy="8572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d-ID" dirty="0" smtClean="0"/>
              <a:t>	</a:t>
            </a:r>
            <a:r>
              <a:rPr lang="en-US" dirty="0" smtClean="0"/>
              <a:t>Testing tasks in the software development life cycle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7" y="0"/>
            <a:ext cx="5030003" cy="628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Calibri" pitchFamily="34" charset="0"/>
              </a:rPr>
              <a:t>Output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6200" y="1409700"/>
            <a:ext cx="8305800" cy="4019564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Quality Management Plan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Contains: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Project management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method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Role and responsibility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managing quality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Deliverable measurement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Standard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monitoring &amp; control purpose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Process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review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Major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check points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Inspection &amp; acceptance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criteria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1600" dirty="0" smtClean="0">
                <a:latin typeface="Calibri" pitchFamily="34" charset="0"/>
                <a:cs typeface="Calibri" pitchFamily="34" charset="0"/>
              </a:rPr>
            </a:b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12" y="2000240"/>
            <a:ext cx="2857488" cy="2862322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Quality metrics is input for</a:t>
            </a:r>
          </a:p>
          <a:p>
            <a:pPr marL="288925" lvl="1" indent="-166688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Quality Assurance AND</a:t>
            </a:r>
          </a:p>
          <a:p>
            <a:pPr marL="288925" lvl="1" indent="-166688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Quality Control</a:t>
            </a:r>
          </a:p>
          <a:p>
            <a:pPr>
              <a:defRPr/>
            </a:pPr>
            <a:endParaRPr lang="en-US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Quality checklist is input for</a:t>
            </a:r>
          </a:p>
          <a:p>
            <a:pPr marL="350838" indent="-2286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Quality Control ONLY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output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500174"/>
            <a:ext cx="6447501" cy="454118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Quality metrics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An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operational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that describes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how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quality control process will measure it.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What are things that important to measure and decide what measurement is acceptable</a:t>
            </a: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id-ID" dirty="0" smtClean="0"/>
              <a:t>Examples: </a:t>
            </a:r>
            <a:r>
              <a:rPr lang="en-US" sz="1800" b="1" dirty="0" smtClean="0">
                <a:solidFill>
                  <a:srgbClr val="FF0000"/>
                </a:solidFill>
              </a:rPr>
              <a:t>failure rates of products, availability of goods</a:t>
            </a:r>
            <a:r>
              <a:rPr lang="id-ID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and services, and customer satisfaction ratings.</a:t>
            </a:r>
            <a:endParaRPr lang="en-US" sz="4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Quality checklists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 list of items to inspect,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step to be performed and note if any defects found</a:t>
            </a:r>
          </a:p>
          <a:p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7135833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scope aspects of IT projects that affect quality include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714488"/>
            <a:ext cx="6447501" cy="432687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functionality and features</a:t>
            </a:r>
            <a:r>
              <a:rPr lang="id-ID" sz="2000" dirty="0" smtClean="0"/>
              <a:t>: </a:t>
            </a:r>
            <a:r>
              <a:rPr lang="en-US" sz="2000" dirty="0" smtClean="0"/>
              <a:t>the degree to which a system performs its intended function.</a:t>
            </a:r>
            <a:endParaRPr lang="id-ID" sz="2000" dirty="0" smtClean="0"/>
          </a:p>
          <a:p>
            <a:r>
              <a:rPr lang="en-US" sz="2000" b="1" dirty="0" smtClean="0"/>
              <a:t>system outputs</a:t>
            </a:r>
            <a:r>
              <a:rPr lang="id-ID" sz="2000" b="1" dirty="0" smtClean="0"/>
              <a:t>: </a:t>
            </a:r>
            <a:r>
              <a:rPr lang="en-US" sz="2000" dirty="0" smtClean="0"/>
              <a:t>define clearly what the screens and reports look like for a system.</a:t>
            </a:r>
            <a:endParaRPr lang="id-ID" sz="2000" dirty="0" smtClean="0"/>
          </a:p>
          <a:p>
            <a:r>
              <a:rPr lang="en-US" sz="2000" b="1" dirty="0" smtClean="0"/>
              <a:t>Performance</a:t>
            </a:r>
            <a:r>
              <a:rPr lang="id-ID" sz="2000" b="1" dirty="0" smtClean="0"/>
              <a:t> </a:t>
            </a:r>
            <a:r>
              <a:rPr lang="id-ID" sz="2000" dirty="0" smtClean="0"/>
              <a:t>: </a:t>
            </a:r>
            <a:r>
              <a:rPr lang="en-US" sz="2000" dirty="0" smtClean="0"/>
              <a:t>how well a product or service performs the customer’s</a:t>
            </a:r>
            <a:r>
              <a:rPr lang="id-ID" sz="2000" dirty="0" smtClean="0"/>
              <a:t> intended use.</a:t>
            </a:r>
          </a:p>
          <a:p>
            <a:r>
              <a:rPr lang="en-US" sz="2000" b="1" dirty="0" smtClean="0"/>
              <a:t>Reliability</a:t>
            </a:r>
            <a:r>
              <a:rPr lang="id-ID" sz="2000" dirty="0" smtClean="0"/>
              <a:t>: </a:t>
            </a:r>
            <a:r>
              <a:rPr lang="en-US" sz="2000" dirty="0" smtClean="0"/>
              <a:t>the ability of a product or service to perform as expected under</a:t>
            </a:r>
            <a:r>
              <a:rPr lang="id-ID" sz="2000" dirty="0" smtClean="0"/>
              <a:t> normal conditions.</a:t>
            </a:r>
          </a:p>
          <a:p>
            <a:r>
              <a:rPr lang="en-US" sz="2000" b="1" dirty="0" smtClean="0"/>
              <a:t>Maintainability</a:t>
            </a:r>
            <a:r>
              <a:rPr lang="id-ID" sz="2000" b="1" dirty="0" smtClean="0"/>
              <a:t>: </a:t>
            </a:r>
            <a:r>
              <a:rPr lang="en-US" sz="2000" dirty="0" smtClean="0"/>
              <a:t>the ease of performing maintenance on a product.</a:t>
            </a:r>
            <a:endParaRPr lang="id-ID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6200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latin typeface="Calibri" pitchFamily="34" charset="0"/>
              </a:rPr>
              <a:t>8.2 Perform Quality Assurance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66700" y="1524000"/>
            <a:ext cx="7620000" cy="1143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>
                <a:latin typeface="Arial Narrow" pitchFamily="34" charset="0"/>
              </a:rPr>
              <a:t>The process of </a:t>
            </a:r>
            <a:r>
              <a:rPr lang="en-US" sz="2400" b="1" smtClean="0">
                <a:latin typeface="Arial Narrow" pitchFamily="34" charset="0"/>
              </a:rPr>
              <a:t>auditing the quality requirement and the result of quality control measurements </a:t>
            </a:r>
            <a:r>
              <a:rPr lang="en-US" sz="2400" smtClean="0">
                <a:latin typeface="Arial Narrow" pitchFamily="34" charset="0"/>
              </a:rPr>
              <a:t>to ensure appropriate quality standards and operational definitions are used.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600" y="3405188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Group 59"/>
          <p:cNvGraphicFramePr>
            <a:graphicFrameLocks noGrp="1"/>
          </p:cNvGraphicFramePr>
          <p:nvPr/>
        </p:nvGraphicFramePr>
        <p:xfrm>
          <a:off x="533400" y="3125788"/>
          <a:ext cx="2209800" cy="2944118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385863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Quality Management plan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Process improvement plan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Quality metrics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Quality control measurement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Project Documents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60"/>
          <p:cNvGraphicFramePr>
            <a:graphicFrameLocks noGrp="1"/>
          </p:cNvGraphicFramePr>
          <p:nvPr/>
        </p:nvGraphicFramePr>
        <p:xfrm>
          <a:off x="3124200" y="3125788"/>
          <a:ext cx="2209800" cy="2646502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437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945462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Plan quality and Perform Quality Control tools &amp; techniques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Quality audits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Process analysis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61"/>
          <p:cNvGraphicFramePr>
            <a:graphicFrameLocks noGrp="1"/>
          </p:cNvGraphicFramePr>
          <p:nvPr/>
        </p:nvGraphicFramePr>
        <p:xfrm>
          <a:off x="5791200" y="3125788"/>
          <a:ext cx="2209800" cy="2651509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Organizational process updates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Change requests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management plan updates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document updates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Calibri" pitchFamily="34" charset="0"/>
              </a:rPr>
              <a:t>Quality Assurance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1333500"/>
            <a:ext cx="8305800" cy="4953000"/>
          </a:xfrm>
        </p:spPr>
        <p:txBody>
          <a:bodyPr rtlCol="0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  <a:latin typeface="Arial Narrow" pitchFamily="34" charset="0"/>
              </a:rPr>
              <a:t>Are we using the standard?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  <a:latin typeface="Arial Narrow" pitchFamily="34" charset="0"/>
              </a:rPr>
              <a:t>Can we improve the standard?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 Narrow" pitchFamily="34" charset="0"/>
              </a:rPr>
              <a:t>Quality Audits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latin typeface="Arial Narrow" pitchFamily="34" charset="0"/>
              </a:rPr>
              <a:t>To see if you are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complying </a:t>
            </a:r>
            <a:r>
              <a:rPr lang="en-US" sz="2400" dirty="0" smtClean="0">
                <a:latin typeface="Arial Narrow" pitchFamily="34" charset="0"/>
              </a:rPr>
              <a:t>with company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policies, standards &amp; procedures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latin typeface="Arial Narrow" pitchFamily="34" charset="0"/>
              </a:rPr>
              <a:t>Determine whether they are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used efficiently &amp; effectively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latin typeface="Arial Narrow" pitchFamily="34" charset="0"/>
              </a:rPr>
              <a:t>Identify all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the good practices </a:t>
            </a:r>
            <a:r>
              <a:rPr lang="en-US" sz="2400" dirty="0" smtClean="0">
                <a:latin typeface="Arial Narrow" pitchFamily="34" charset="0"/>
              </a:rPr>
              <a:t>being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implemented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Identify all the gaps/shortcomings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latin typeface="Arial Narrow" pitchFamily="34" charset="0"/>
              </a:rPr>
              <a:t>Look for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new lesson learned </a:t>
            </a:r>
            <a:r>
              <a:rPr lang="en-US" sz="2400" dirty="0" smtClean="0">
                <a:latin typeface="Arial Narrow" pitchFamily="34" charset="0"/>
              </a:rPr>
              <a:t>&amp; good practices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 Narrow" pitchFamily="34" charset="0"/>
              </a:rPr>
              <a:t>Process Analysis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latin typeface="Arial Narrow" pitchFamily="34" charset="0"/>
              </a:rPr>
              <a:t>Includes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root cause analysis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495300"/>
            <a:ext cx="76200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Calibri" pitchFamily="34" charset="0"/>
              </a:rPr>
              <a:t>8.3 Perform Quality Control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228600" y="1409700"/>
            <a:ext cx="7620000" cy="14478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 Narrow" pitchFamily="34" charset="0"/>
              </a:rPr>
              <a:t>The process of monitoring and recording results of executing the quality activities to assess performance and recommend necessary changes.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600" y="2767013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Group 59"/>
          <p:cNvGraphicFramePr>
            <a:graphicFrameLocks noGrp="1"/>
          </p:cNvGraphicFramePr>
          <p:nvPr/>
        </p:nvGraphicFramePr>
        <p:xfrm>
          <a:off x="533400" y="2468563"/>
          <a:ext cx="2209800" cy="409606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37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081330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Project management plan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Quality metrics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Quality checklist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Work performance measurements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Approved change requests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Deliverables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Project Documents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Organizational process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60"/>
          <p:cNvGraphicFramePr>
            <a:graphicFrameLocks noGrp="1"/>
          </p:cNvGraphicFramePr>
          <p:nvPr/>
        </p:nvGraphicFramePr>
        <p:xfrm>
          <a:off x="3155950" y="2487613"/>
          <a:ext cx="2209800" cy="2865451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3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142219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Seven Basic quality tools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Statistical sampling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Inspection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Approved change request s reviews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61"/>
          <p:cNvGraphicFramePr>
            <a:graphicFrameLocks noGrp="1"/>
          </p:cNvGraphicFramePr>
          <p:nvPr/>
        </p:nvGraphicFramePr>
        <p:xfrm>
          <a:off x="5791200" y="2487613"/>
          <a:ext cx="2209800" cy="4309621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Quality control measurements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Validated changes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Validated deliverables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Works Performance informations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Organizational process updates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Change requests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management plan updates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document updates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628900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BaCKUP</a:t>
            </a:r>
            <a:r>
              <a:rPr lang="en-US" dirty="0" smtClean="0"/>
              <a:t> SLIDES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200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Calibri" pitchFamily="34" charset="0"/>
              </a:rPr>
              <a:t>Important Terms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228600" y="1257300"/>
            <a:ext cx="7924800" cy="54102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 Narrow" pitchFamily="34" charset="0"/>
              </a:rPr>
              <a:t>Mutual Exclusive: </a:t>
            </a:r>
            <a:r>
              <a:rPr lang="en-US" sz="1400" smtClean="0">
                <a:latin typeface="Arial Narrow" pitchFamily="34" charset="0"/>
              </a:rPr>
              <a:t>if two events cannot both occur in a single trial</a:t>
            </a:r>
          </a:p>
          <a:p>
            <a:pPr eaLnBrk="1" hangingPunct="1"/>
            <a:r>
              <a:rPr lang="en-US" sz="1400" smtClean="0">
                <a:latin typeface="Arial Narrow" pitchFamily="34" charset="0"/>
              </a:rPr>
              <a:t>Probability: something will occur</a:t>
            </a:r>
          </a:p>
          <a:p>
            <a:pPr eaLnBrk="1" hangingPunct="1"/>
            <a:r>
              <a:rPr lang="en-US" sz="2400" smtClean="0">
                <a:latin typeface="Arial Narrow" pitchFamily="34" charset="0"/>
              </a:rPr>
              <a:t>Normal Distribution: </a:t>
            </a:r>
            <a:r>
              <a:rPr lang="en-US" sz="1400" smtClean="0">
                <a:latin typeface="Arial Narrow" pitchFamily="34" charset="0"/>
              </a:rPr>
              <a:t>common probability density distribution chart </a:t>
            </a:r>
            <a:endParaRPr lang="en-US" sz="2400" smtClean="0">
              <a:latin typeface="Arial Narrow" pitchFamily="34" charset="0"/>
            </a:endParaRPr>
          </a:p>
          <a:p>
            <a:pPr eaLnBrk="1" hangingPunct="1"/>
            <a:r>
              <a:rPr lang="en-US" sz="2400" smtClean="0">
                <a:latin typeface="Arial Narrow" pitchFamily="34" charset="0"/>
              </a:rPr>
              <a:t>Statistical independence: </a:t>
            </a:r>
            <a:r>
              <a:rPr lang="en-US" sz="1400" smtClean="0">
                <a:latin typeface="Arial Narrow" pitchFamily="34" charset="0"/>
              </a:rPr>
              <a:t>the probability of one event occurring does not affect the probability of another event occurring</a:t>
            </a:r>
            <a:endParaRPr lang="en-US" sz="2400" smtClean="0">
              <a:latin typeface="Arial Narrow" pitchFamily="34" charset="0"/>
            </a:endParaRPr>
          </a:p>
          <a:p>
            <a:pPr eaLnBrk="1" hangingPunct="1"/>
            <a:r>
              <a:rPr lang="en-US" sz="2400" smtClean="0">
                <a:latin typeface="Arial Narrow" pitchFamily="34" charset="0"/>
              </a:rPr>
              <a:t>Standard deviation (or Sigma): </a:t>
            </a:r>
            <a:r>
              <a:rPr lang="en-US" sz="1400" smtClean="0">
                <a:latin typeface="Arial Narrow" pitchFamily="34" charset="0"/>
              </a:rPr>
              <a:t>how far you are from the mean</a:t>
            </a:r>
            <a:endParaRPr lang="en-US" sz="2400" smtClean="0">
              <a:latin typeface="Arial Narrow" pitchFamily="34" charset="0"/>
            </a:endParaRPr>
          </a:p>
          <a:p>
            <a:pPr eaLnBrk="1" hangingPunct="1"/>
            <a:r>
              <a:rPr lang="en-US" sz="2400" smtClean="0">
                <a:latin typeface="Arial Narrow" pitchFamily="34" charset="0"/>
              </a:rPr>
              <a:t>3 or 6 sigma</a:t>
            </a:r>
          </a:p>
          <a:p>
            <a:pPr lvl="1" eaLnBrk="1" hangingPunct="1"/>
            <a:r>
              <a:rPr lang="en-US" sz="1400" smtClean="0">
                <a:latin typeface="Arial Narrow" pitchFamily="34" charset="0"/>
              </a:rPr>
              <a:t>Represent the level of quality has decided to try to achieve</a:t>
            </a:r>
          </a:p>
          <a:p>
            <a:pPr lvl="1" eaLnBrk="1" hangingPunct="1"/>
            <a:r>
              <a:rPr lang="en-US" sz="1400" smtClean="0">
                <a:latin typeface="Arial Narrow" pitchFamily="34" charset="0"/>
              </a:rPr>
              <a:t>6</a:t>
            </a:r>
            <a:r>
              <a:rPr lang="el-GR" sz="1400" smtClean="0">
                <a:latin typeface="Arial Narrow" pitchFamily="34" charset="0"/>
              </a:rPr>
              <a:t>σ</a:t>
            </a:r>
            <a:r>
              <a:rPr lang="en-US" sz="1400" smtClean="0">
                <a:latin typeface="Arial Narrow" pitchFamily="34" charset="0"/>
              </a:rPr>
              <a:t> is higher quality standard than 3</a:t>
            </a:r>
            <a:r>
              <a:rPr lang="el-GR" sz="1400" smtClean="0">
                <a:latin typeface="Arial Narrow" pitchFamily="34" charset="0"/>
              </a:rPr>
              <a:t>σ</a:t>
            </a:r>
            <a:endParaRPr lang="en-US" sz="1400" smtClean="0">
              <a:latin typeface="Arial Narrow" pitchFamily="34" charset="0"/>
            </a:endParaRPr>
          </a:p>
          <a:p>
            <a:pPr lvl="1" eaLnBrk="1" hangingPunct="1"/>
            <a:r>
              <a:rPr lang="en-US" sz="1400" smtClean="0">
                <a:latin typeface="Arial Narrow" pitchFamily="34" charset="0"/>
              </a:rPr>
              <a:t>Used to calculate the upper and lower control limits in a control chart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457200" y="4838700"/>
          <a:ext cx="4191000" cy="1676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85390"/>
                <a:gridCol w="2705610"/>
              </a:tblGrid>
              <a:tr h="239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Number of </a:t>
                      </a:r>
                      <a:r>
                        <a:rPr lang="el-GR" sz="16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σ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Percentage of occurrences between two control limits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263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68.26%</a:t>
                      </a:r>
                    </a:p>
                  </a:txBody>
                  <a:tcPr anchor="ctr" horzOverflow="overflow"/>
                </a:tc>
              </a:tr>
              <a:tr h="263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95.64%</a:t>
                      </a:r>
                    </a:p>
                  </a:txBody>
                  <a:tcPr anchor="ctr" horzOverflow="overflow"/>
                </a:tc>
              </a:tr>
              <a:tr h="263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99.73%</a:t>
                      </a:r>
                    </a:p>
                  </a:txBody>
                  <a:tcPr anchor="ctr" horzOverflow="overflow"/>
                </a:tc>
              </a:tr>
              <a:tr h="263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99.99985%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676260"/>
          </a:xfrm>
        </p:spPr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57298"/>
            <a:ext cx="6447501" cy="4684065"/>
          </a:xfrm>
        </p:spPr>
        <p:txBody>
          <a:bodyPr/>
          <a:lstStyle/>
          <a:p>
            <a:r>
              <a:rPr lang="id-ID" dirty="0" smtClean="0"/>
              <a:t>Toyota Motor Sales U.S.A. </a:t>
            </a:r>
            <a:r>
              <a:rPr lang="id-ID" b="1" dirty="0" smtClean="0"/>
              <a:t>is recalling approximately 247,000 cars</a:t>
            </a:r>
            <a:r>
              <a:rPr lang="id-ID" dirty="0" smtClean="0"/>
              <a:t> because of potentially defective front passenger </a:t>
            </a:r>
            <a:r>
              <a:rPr lang="id-ID" b="1" dirty="0" smtClean="0"/>
              <a:t>airbag inflators supplied by Takata Corp. </a:t>
            </a:r>
          </a:p>
          <a:p>
            <a:r>
              <a:rPr lang="id-ID" dirty="0" smtClean="0"/>
              <a:t>The recall includes the 2002-'05 Lexus SC and Toyota Sequoia, and the 2003-'05 Toyota Tundra, Corolla and Corolla Matrix.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More than 4.5 million cars are affected by the </a:t>
            </a:r>
            <a:r>
              <a:rPr lang="en-US" b="1" dirty="0" err="1" smtClean="0">
                <a:solidFill>
                  <a:srgbClr val="FF0000"/>
                </a:solidFill>
              </a:rPr>
              <a:t>Takata</a:t>
            </a:r>
            <a:r>
              <a:rPr lang="en-US" b="1" dirty="0" smtClean="0">
                <a:solidFill>
                  <a:srgbClr val="FF0000"/>
                </a:solidFill>
              </a:rPr>
              <a:t> recall</a:t>
            </a:r>
            <a:endParaRPr lang="id-ID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Toyota has reached </a:t>
            </a:r>
            <a:r>
              <a:rPr lang="en-US" b="1" dirty="0" smtClean="0">
                <a:solidFill>
                  <a:srgbClr val="FF0000"/>
                </a:solidFill>
              </a:rPr>
              <a:t>a record $1.32 billion </a:t>
            </a:r>
            <a:r>
              <a:rPr lang="en-US" dirty="0" smtClean="0"/>
              <a:t>settlement to resolve a criminal investigation into safety issues that have been linked to </a:t>
            </a:r>
            <a:r>
              <a:rPr lang="en-US" b="1" dirty="0" smtClean="0">
                <a:solidFill>
                  <a:srgbClr val="FF0000"/>
                </a:solidFill>
              </a:rPr>
              <a:t>at least five deaths.</a:t>
            </a:r>
            <a:endParaRPr lang="id-ID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381000"/>
            <a:ext cx="76200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latin typeface="Calibri" pitchFamily="34" charset="0"/>
              </a:rPr>
              <a:t>8. Project Quality Management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04800" y="4343400"/>
          <a:ext cx="8305800" cy="1933135"/>
        </p:xfrm>
        <a:graphic>
          <a:graphicData uri="http://schemas.openxmlformats.org/drawingml/2006/table">
            <a:tbl>
              <a:tblPr/>
              <a:tblGrid>
                <a:gridCol w="1295400"/>
                <a:gridCol w="1066800"/>
                <a:gridCol w="1447800"/>
                <a:gridCol w="1524000"/>
                <a:gridCol w="1752600"/>
                <a:gridCol w="1219200"/>
              </a:tblGrid>
              <a:tr h="3282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Knowledge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Process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Initiating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Planning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Executing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Monitoring &amp;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Contol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Closing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2473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Cost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Quality Planning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Perform Quality - Assurance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Perform Quality  - Control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914400" y="914400"/>
            <a:ext cx="6661150" cy="3276600"/>
            <a:chOff x="502170" y="761999"/>
            <a:chExt cx="6736830" cy="3352801"/>
          </a:xfrm>
        </p:grpSpPr>
        <p:sp>
          <p:nvSpPr>
            <p:cNvPr id="35" name="Oval 34"/>
            <p:cNvSpPr/>
            <p:nvPr/>
          </p:nvSpPr>
          <p:spPr>
            <a:xfrm>
              <a:off x="1600357" y="761999"/>
              <a:ext cx="4572567" cy="3352801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502170" y="2209357"/>
              <a:ext cx="1218603" cy="761852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rPr>
                <a:t>Enter phase/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rPr>
                <a:t>Start project</a:t>
              </a:r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6020399" y="2209357"/>
              <a:ext cx="1218601" cy="761852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rPr>
                <a:t>Exit phase/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rPr>
                <a:t>End project</a:t>
              </a: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1752883" y="2209357"/>
              <a:ext cx="1218601" cy="761852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  <a:cs typeface="Arial" pitchFamily="34" charset="0"/>
                </a:rPr>
                <a:t>Initiating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  <a:cs typeface="Arial" pitchFamily="34" charset="0"/>
                </a:rPr>
                <a:t>Processes</a:t>
              </a:r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4769685" y="2209357"/>
              <a:ext cx="1218603" cy="761852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  <a:cs typeface="Arial" pitchFamily="34" charset="0"/>
                </a:rPr>
                <a:t>Closing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  <a:cs typeface="Arial" pitchFamily="34" charset="0"/>
                </a:rPr>
                <a:t>Processes</a:t>
              </a:r>
            </a:p>
          </p:txBody>
        </p:sp>
        <p:sp>
          <p:nvSpPr>
            <p:cNvPr id="30" name="U-Turn Arrow 29"/>
            <p:cNvSpPr/>
            <p:nvPr/>
          </p:nvSpPr>
          <p:spPr>
            <a:xfrm>
              <a:off x="2971485" y="1218461"/>
              <a:ext cx="1905772" cy="1525329"/>
            </a:xfrm>
            <a:prstGeom prst="uturnArrow">
              <a:avLst>
                <a:gd name="adj1" fmla="val 33369"/>
                <a:gd name="adj2" fmla="val 25000"/>
                <a:gd name="adj3" fmla="val 22049"/>
                <a:gd name="adj4" fmla="val 43750"/>
                <a:gd name="adj5" fmla="val 75000"/>
              </a:avLst>
            </a:prstGeom>
            <a:solidFill>
              <a:srgbClr val="00B05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U-Turn Arrow 30"/>
            <p:cNvSpPr/>
            <p:nvPr/>
          </p:nvSpPr>
          <p:spPr>
            <a:xfrm rot="10800000">
              <a:off x="2804509" y="2392916"/>
              <a:ext cx="1920221" cy="1523705"/>
            </a:xfrm>
            <a:prstGeom prst="uturnArrow">
              <a:avLst>
                <a:gd name="adj1" fmla="val 31308"/>
                <a:gd name="adj2" fmla="val 25000"/>
                <a:gd name="adj3" fmla="val 22049"/>
                <a:gd name="adj4" fmla="val 43750"/>
                <a:gd name="adj5" fmla="val 75000"/>
              </a:avLst>
            </a:prstGeom>
            <a:solidFill>
              <a:srgbClr val="00B05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975" name="TextBox 31"/>
            <p:cNvSpPr txBox="1">
              <a:spLocks noChangeArrowheads="1"/>
            </p:cNvSpPr>
            <p:nvPr/>
          </p:nvSpPr>
          <p:spPr bwMode="auto">
            <a:xfrm>
              <a:off x="3429000" y="1220128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Planning</a:t>
              </a:r>
            </a:p>
            <a:p>
              <a:r>
                <a:rPr lang="en-US" sz="1200"/>
                <a:t>Processes</a:t>
              </a:r>
            </a:p>
          </p:txBody>
        </p:sp>
        <p:sp>
          <p:nvSpPr>
            <p:cNvPr id="39976" name="TextBox 32"/>
            <p:cNvSpPr txBox="1">
              <a:spLocks noChangeArrowheads="1"/>
            </p:cNvSpPr>
            <p:nvPr/>
          </p:nvSpPr>
          <p:spPr bwMode="auto">
            <a:xfrm>
              <a:off x="3383280" y="342775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Executing</a:t>
              </a:r>
            </a:p>
            <a:p>
              <a:r>
                <a:rPr lang="en-US" sz="1200"/>
                <a:t>Processes</a:t>
              </a:r>
            </a:p>
          </p:txBody>
        </p:sp>
        <p:sp>
          <p:nvSpPr>
            <p:cNvPr id="39977" name="TextBox 33"/>
            <p:cNvSpPr txBox="1">
              <a:spLocks noChangeArrowheads="1"/>
            </p:cNvSpPr>
            <p:nvPr/>
          </p:nvSpPr>
          <p:spPr bwMode="auto">
            <a:xfrm>
              <a:off x="2971800" y="762000"/>
              <a:ext cx="1828800" cy="472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Monitoring &amp;</a:t>
              </a:r>
            </a:p>
            <a:p>
              <a:pPr algn="ctr"/>
              <a:r>
                <a:rPr lang="en-US" sz="1200"/>
                <a:t>Controlling Processes</a:t>
              </a:r>
            </a:p>
          </p:txBody>
        </p:sp>
      </p:grpSp>
      <p:cxnSp>
        <p:nvCxnSpPr>
          <p:cNvPr id="38" name="Elbow Connector 37"/>
          <p:cNvCxnSpPr/>
          <p:nvPr/>
        </p:nvCxnSpPr>
        <p:spPr>
          <a:xfrm rot="5400000">
            <a:off x="1638300" y="3086100"/>
            <a:ext cx="3581400" cy="609600"/>
          </a:xfrm>
          <a:prstGeom prst="bentConnector3">
            <a:avLst>
              <a:gd name="adj1" fmla="val -227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rot="16200000" flipH="1">
            <a:off x="3581400" y="2514600"/>
            <a:ext cx="4038600" cy="1295400"/>
          </a:xfrm>
          <a:prstGeom prst="bentConnector3">
            <a:avLst>
              <a:gd name="adj1" fmla="val -108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39976" idx="1"/>
          </p:cNvCxnSpPr>
          <p:nvPr/>
        </p:nvCxnSpPr>
        <p:spPr>
          <a:xfrm rot="10800000" flipH="1" flipV="1">
            <a:off x="3762375" y="3744913"/>
            <a:ext cx="581025" cy="1436687"/>
          </a:xfrm>
          <a:prstGeom prst="bentConnector4">
            <a:avLst>
              <a:gd name="adj1" fmla="val -1763"/>
              <a:gd name="adj2" fmla="val 57852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620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Calibri" pitchFamily="34" charset="0"/>
              </a:rPr>
              <a:t>Project Quality Management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272358" cy="4724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Quality</a:t>
            </a:r>
            <a:r>
              <a:rPr lang="en-US" sz="2400" dirty="0" smtClean="0">
                <a:latin typeface="Arial Narrow" pitchFamily="34" charset="0"/>
              </a:rPr>
              <a:t> is degree to which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the project fulfills requirements</a:t>
            </a: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endParaRPr lang="en-US" sz="2400" dirty="0" smtClean="0">
              <a:latin typeface="Arial Narrow" pitchFamily="34" charset="0"/>
            </a:endParaRPr>
          </a:p>
          <a:p>
            <a:pPr eaLnBrk="1" hangingPunct="1"/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Quality Management </a:t>
            </a:r>
            <a:r>
              <a:rPr lang="en-US" sz="2400" dirty="0" smtClean="0">
                <a:latin typeface="Arial Narrow" pitchFamily="34" charset="0"/>
              </a:rPr>
              <a:t>includes creating and following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policies and procedures </a:t>
            </a:r>
            <a:r>
              <a:rPr lang="en-US" sz="2400" dirty="0" smtClean="0">
                <a:latin typeface="Arial Narrow" pitchFamily="34" charset="0"/>
              </a:rPr>
              <a:t>to ensure that a project meet the defined needs (from the customer’s perspective).</a:t>
            </a:r>
          </a:p>
          <a:p>
            <a:pPr eaLnBrk="1" hangingPunct="1"/>
            <a:endParaRPr lang="en-US" sz="2400" dirty="0" smtClean="0">
              <a:latin typeface="Arial Narrow" pitchFamily="34" charset="0"/>
            </a:endParaRPr>
          </a:p>
          <a:p>
            <a:pPr eaLnBrk="1" hangingPunct="1">
              <a:buNone/>
            </a:pPr>
            <a:r>
              <a:rPr lang="id-ID" sz="2400" dirty="0" smtClean="0">
                <a:latin typeface="Arial Narrow" pitchFamily="34" charset="0"/>
              </a:rPr>
              <a:t>	</a:t>
            </a:r>
            <a:r>
              <a:rPr lang="id-ID" sz="2400" i="1" dirty="0" smtClean="0">
                <a:solidFill>
                  <a:srgbClr val="FF0000"/>
                </a:solidFill>
                <a:latin typeface="Arial Narrow" pitchFamily="34" charset="0"/>
              </a:rPr>
              <a:t>“</a:t>
            </a:r>
            <a:r>
              <a:rPr lang="en-US" sz="2400" i="1" dirty="0" smtClean="0">
                <a:solidFill>
                  <a:srgbClr val="FF0000"/>
                </a:solidFill>
                <a:latin typeface="Arial Narrow" pitchFamily="34" charset="0"/>
              </a:rPr>
              <a:t>Completing project with no deviations from the project requirements</a:t>
            </a:r>
            <a:r>
              <a:rPr lang="id-ID" sz="2400" i="1" dirty="0" smtClean="0">
                <a:solidFill>
                  <a:srgbClr val="FF0000"/>
                </a:solidFill>
                <a:latin typeface="Arial Narrow" pitchFamily="34" charset="0"/>
              </a:rPr>
              <a:t>”</a:t>
            </a:r>
            <a:endParaRPr lang="en-US" sz="2400" i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Calibri" pitchFamily="34" charset="0"/>
              </a:rPr>
              <a:t>Quality Concepts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7281882" cy="49530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Quality vs. Grade</a:t>
            </a:r>
          </a:p>
          <a:p>
            <a:pPr lvl="1" eaLnBrk="1" hangingPunct="1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Quality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the degree to which a set of inherent 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characteristics fulfill requirements</a:t>
            </a:r>
            <a:endParaRPr lang="en-US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Quality level that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fails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meet quality requirements is always a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PROBLEM</a:t>
            </a:r>
          </a:p>
          <a:p>
            <a:pPr lvl="1" eaLnBrk="1" hangingPunct="1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Grade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a category assigned to product or service having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same functional use but different technical characteristics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>Low grade may not be a problem</a:t>
            </a:r>
          </a:p>
          <a:p>
            <a:pPr eaLnBrk="1" hangingPunct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Tx/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620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latin typeface="Calibri" pitchFamily="34" charset="0"/>
              </a:rPr>
              <a:t>Quality Management: Important points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305800" cy="4953000"/>
          </a:xfrm>
        </p:spPr>
        <p:txBody>
          <a:bodyPr/>
          <a:lstStyle/>
          <a:p>
            <a:pPr eaLnBrk="1" hangingPunct="1"/>
            <a:endParaRPr lang="en-US" sz="2400" smtClean="0">
              <a:latin typeface="Arial Narrow" pitchFamily="34" charset="0"/>
            </a:endParaRPr>
          </a:p>
          <a:p>
            <a:pPr lvl="1" eaLnBrk="1" hangingPunct="1">
              <a:buFontTx/>
              <a:buNone/>
            </a:pPr>
            <a:endParaRPr lang="en-US" sz="3200" smtClean="0">
              <a:latin typeface="Arial Narrow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" y="1371600"/>
            <a:ext cx="742475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Customer satisfaction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Conformance to requirement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Fitness for use</a:t>
            </a:r>
            <a:r>
              <a:rPr lang="en-US" sz="2000" b="0" kern="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 product/service produced must satisfy real needs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Prevention over inspection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Cost of preventing mistakes &lt; cost of correcting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Continuous improvement (Kaizen)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Based on PDCA </a:t>
            </a:r>
            <a:r>
              <a:rPr lang="en-US" sz="2000" kern="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cycle</a:t>
            </a:r>
            <a:r>
              <a:rPr lang="id-ID" sz="2000" kern="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sz="2000" b="1" kern="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PLAN,DO,CHECK, ACTION</a:t>
            </a:r>
            <a:endParaRPr lang="en-US" sz="2000" b="1" kern="0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Using quality improvement initiatives e.g. TQM, 6 sigma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Using process improvement models e.g. OPM3, CMMI, Malcolm </a:t>
            </a:r>
            <a:r>
              <a:rPr lang="en-US" sz="2000" kern="0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Baldrige</a:t>
            </a:r>
            <a:endParaRPr lang="en-US" sz="2000" b="0" kern="0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Management responsibility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0" kern="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 provide the resource needed to succeed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3200" b="0" kern="0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620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Calibri" pitchFamily="34" charset="0"/>
              </a:rPr>
              <a:t>Quality Concepts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735332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Arial Narrow" pitchFamily="34" charset="0"/>
              </a:rPr>
              <a:t>Gold Plating</a:t>
            </a:r>
            <a:r>
              <a:rPr lang="en-US" sz="2000" dirty="0" smtClean="0">
                <a:latin typeface="Arial Narrow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giving the customer extras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latin typeface="Arial Narrow" pitchFamily="34" charset="0"/>
              </a:rPr>
              <a:t>This practice is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not recommended</a:t>
            </a:r>
            <a:endParaRPr lang="id-ID" sz="24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id-ID" sz="2000" dirty="0" smtClean="0">
              <a:latin typeface="Arial Narrow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id-ID" sz="2000" dirty="0" smtClean="0">
              <a:latin typeface="Arial Narrow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id-ID" sz="2000" dirty="0" smtClean="0">
              <a:latin typeface="Arial Narrow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latin typeface="Arial Narrow" pitchFamily="34" charset="0"/>
              </a:rPr>
              <a:t/>
            </a:r>
            <a:br>
              <a:rPr lang="en-US" sz="2000" dirty="0" smtClean="0">
                <a:latin typeface="Arial Narrow" pitchFamily="34" charset="0"/>
              </a:rPr>
            </a:br>
            <a:endParaRPr lang="en-US" sz="18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Arial Narrow" pitchFamily="34" charset="0"/>
              </a:rPr>
              <a:t>Marginal Analysis</a:t>
            </a:r>
            <a:r>
              <a:rPr lang="en-US" sz="2400" dirty="0" smtClean="0">
                <a:latin typeface="Arial Narrow" pitchFamily="34" charset="0"/>
              </a:rPr>
              <a:t>: looking for the point where..</a:t>
            </a:r>
            <a:br>
              <a:rPr lang="en-US" sz="2400" dirty="0" smtClean="0">
                <a:latin typeface="Arial Narrow" pitchFamily="34" charset="0"/>
              </a:rPr>
            </a:br>
            <a:r>
              <a:rPr lang="id-ID" sz="2400" dirty="0" smtClean="0">
                <a:latin typeface="Arial Narrow" pitchFamily="34" charset="0"/>
              </a:rPr>
              <a:t>“</a:t>
            </a:r>
            <a:r>
              <a:rPr lang="en-US" sz="2400" b="1" u="sng" dirty="0" smtClean="0">
                <a:solidFill>
                  <a:srgbClr val="FF0000"/>
                </a:solidFill>
                <a:latin typeface="Arial Narrow" pitchFamily="34" charset="0"/>
              </a:rPr>
              <a:t>benefits/revenu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e to be received from improving quality EQUALS the </a:t>
            </a:r>
            <a:r>
              <a:rPr lang="en-US" sz="2400" b="1" u="sng" dirty="0" smtClean="0">
                <a:solidFill>
                  <a:srgbClr val="FF0000"/>
                </a:solidFill>
                <a:latin typeface="Arial Narrow" pitchFamily="34" charset="0"/>
              </a:rPr>
              <a:t>incremental cost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to achieve that quality</a:t>
            </a:r>
            <a:r>
              <a:rPr lang="id-ID" sz="2400" b="1" dirty="0" smtClean="0">
                <a:solidFill>
                  <a:srgbClr val="FF0000"/>
                </a:solidFill>
                <a:latin typeface="Arial Narrow" pitchFamily="34" charset="0"/>
              </a:rPr>
              <a:t>”</a:t>
            </a: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endParaRPr lang="en-US" sz="18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>
              <a:latin typeface="Arial Narrow" pitchFamily="34" charset="0"/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500306"/>
            <a:ext cx="3333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Quality Concept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285860"/>
            <a:ext cx="6447501" cy="475550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b="1" dirty="0" smtClean="0">
                <a:latin typeface="Arial Narrow" pitchFamily="34" charset="0"/>
              </a:rPr>
              <a:t>Just in Time (JIT)</a:t>
            </a:r>
            <a:r>
              <a:rPr lang="en-US" dirty="0" smtClean="0">
                <a:latin typeface="Arial Narrow" pitchFamily="34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just when they are needed or just before they are needed.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dirty="0" smtClean="0">
                <a:latin typeface="Arial Narrow" pitchFamily="34" charset="0"/>
              </a:rPr>
              <a:t>It forces attention on quality practices.</a:t>
            </a:r>
            <a:endParaRPr lang="id-ID" sz="2000" dirty="0" smtClean="0">
              <a:latin typeface="Arial Narrow" pitchFamily="34" charset="0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id-ID" sz="2000" dirty="0" smtClean="0">
              <a:latin typeface="Arial Narrow" pitchFamily="34" charset="0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id-ID" sz="2000" dirty="0" smtClean="0">
                <a:latin typeface="Arial Narrow" pitchFamily="34" charset="0"/>
              </a:rPr>
              <a:t>Supermarket concept</a:t>
            </a:r>
            <a:r>
              <a:rPr lang="id-ID" sz="2000" dirty="0" smtClean="0">
                <a:latin typeface="Arial Narrow" pitchFamily="34" charset="0"/>
                <a:sym typeface="Wingdings" pitchFamily="2" charset="2"/>
              </a:rPr>
              <a:t></a:t>
            </a:r>
            <a:endParaRPr lang="id-ID" sz="2000" dirty="0" smtClean="0">
              <a:latin typeface="Arial Narrow" pitchFamily="34" charset="0"/>
            </a:endParaRPr>
          </a:p>
          <a:p>
            <a:pPr lvl="1">
              <a:buNone/>
              <a:defRPr/>
            </a:pPr>
            <a:r>
              <a:rPr lang="en-US" sz="2000" dirty="0" smtClean="0">
                <a:latin typeface="Arial Narrow" pitchFamily="34" charset="0"/>
              </a:rPr>
              <a:t/>
            </a:r>
            <a:br>
              <a:rPr lang="en-US" sz="2000" dirty="0" smtClean="0">
                <a:latin typeface="Arial Narrow" pitchFamily="34" charset="0"/>
              </a:rPr>
            </a:br>
            <a:endParaRPr lang="en-US" sz="20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b="1" dirty="0" smtClean="0">
                <a:latin typeface="Arial Narrow" pitchFamily="34" charset="0"/>
              </a:rPr>
              <a:t>Total Quality Management (TQM)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dirty="0" smtClean="0">
                <a:latin typeface="Arial Narrow" pitchFamily="34" charset="0"/>
              </a:rPr>
              <a:t>Company &amp; their employees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focus on finding ways to continuous improve the quality </a:t>
            </a:r>
            <a:r>
              <a:rPr lang="en-US" sz="2000" dirty="0" smtClean="0">
                <a:latin typeface="Arial Narrow" pitchFamily="34" charset="0"/>
              </a:rPr>
              <a:t>of their business practices &amp; products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928802"/>
            <a:ext cx="1981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ree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</Template>
  <TotalTime>249</TotalTime>
  <Words>1393</Words>
  <Application>Microsoft Office PowerPoint</Application>
  <PresentationFormat>On-screen Show (4:3)</PresentationFormat>
  <Paragraphs>292</Paragraphs>
  <Slides>28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green</vt:lpstr>
      <vt:lpstr>Project Quality Management</vt:lpstr>
      <vt:lpstr>Introduction</vt:lpstr>
      <vt:lpstr>Introduction</vt:lpstr>
      <vt:lpstr>8. Project Quality Management</vt:lpstr>
      <vt:lpstr>Project Quality Management</vt:lpstr>
      <vt:lpstr>Quality Concepts</vt:lpstr>
      <vt:lpstr>Quality Management: Important points</vt:lpstr>
      <vt:lpstr>Quality Concepts</vt:lpstr>
      <vt:lpstr>Quality Concept</vt:lpstr>
      <vt:lpstr>8.1 Plan Quality</vt:lpstr>
      <vt:lpstr>Quality Planning Techniques</vt:lpstr>
      <vt:lpstr>Cost of Quality</vt:lpstr>
      <vt:lpstr>Cost of Quality</vt:lpstr>
      <vt:lpstr>Seven quality tools</vt:lpstr>
      <vt:lpstr>Seven quality tools</vt:lpstr>
      <vt:lpstr>Seven quality tools</vt:lpstr>
      <vt:lpstr>Seven quality tools</vt:lpstr>
      <vt:lpstr>Control Charts</vt:lpstr>
      <vt:lpstr>Additional Quality Planning tools</vt:lpstr>
      <vt:lpstr>Slide 20</vt:lpstr>
      <vt:lpstr>Output</vt:lpstr>
      <vt:lpstr>output</vt:lpstr>
      <vt:lpstr>Important scope aspects of IT projects that affect quality include</vt:lpstr>
      <vt:lpstr>8.2 Perform Quality Assurance</vt:lpstr>
      <vt:lpstr>Quality Assurance</vt:lpstr>
      <vt:lpstr>8.3 Perform Quality Control</vt:lpstr>
      <vt:lpstr>BaCKUP SLIDES</vt:lpstr>
      <vt:lpstr>Important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Quality</dc:title>
  <dc:creator>Lenovo</dc:creator>
  <cp:lastModifiedBy>Lenovo</cp:lastModifiedBy>
  <cp:revision>7</cp:revision>
  <dcterms:created xsi:type="dcterms:W3CDTF">2015-03-31T08:34:48Z</dcterms:created>
  <dcterms:modified xsi:type="dcterms:W3CDTF">2015-04-06T01:45:08Z</dcterms:modified>
</cp:coreProperties>
</file>