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Default Extension="gif" ContentType="image/gif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89" r:id="rId3"/>
    <p:sldId id="297" r:id="rId4"/>
    <p:sldId id="290" r:id="rId5"/>
    <p:sldId id="291" r:id="rId6"/>
    <p:sldId id="292" r:id="rId7"/>
    <p:sldId id="257" r:id="rId8"/>
    <p:sldId id="259" r:id="rId9"/>
    <p:sldId id="300" r:id="rId10"/>
    <p:sldId id="260" r:id="rId11"/>
    <p:sldId id="261" r:id="rId12"/>
    <p:sldId id="262" r:id="rId13"/>
    <p:sldId id="294" r:id="rId14"/>
    <p:sldId id="295" r:id="rId15"/>
    <p:sldId id="293" r:id="rId16"/>
    <p:sldId id="263" r:id="rId17"/>
    <p:sldId id="264" r:id="rId18"/>
    <p:sldId id="298" r:id="rId19"/>
    <p:sldId id="265" r:id="rId20"/>
    <p:sldId id="301" r:id="rId21"/>
    <p:sldId id="296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99" r:id="rId37"/>
    <p:sldId id="280" r:id="rId38"/>
    <p:sldId id="281" r:id="rId39"/>
    <p:sldId id="282" r:id="rId40"/>
    <p:sldId id="283" r:id="rId41"/>
    <p:sldId id="285" r:id="rId42"/>
    <p:sldId id="286" r:id="rId43"/>
    <p:sldId id="287" r:id="rId44"/>
    <p:sldId id="288" r:id="rId4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7F160B-9C32-43E3-B370-59F20FC2343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71AF2875-D771-4E01-BA0D-87037528932C}">
      <dgm:prSet phldrT="[Text]"/>
      <dgm:spPr/>
      <dgm:t>
        <a:bodyPr/>
        <a:lstStyle/>
        <a:p>
          <a:r>
            <a:rPr lang="id-ID" dirty="0" smtClean="0"/>
            <a:t>Risk management</a:t>
          </a:r>
          <a:endParaRPr lang="id-ID" dirty="0"/>
        </a:p>
      </dgm:t>
    </dgm:pt>
    <dgm:pt modelId="{F822102B-34F9-444E-9C48-B44077C6AAFD}" type="parTrans" cxnId="{76AB3437-2610-4720-AFC8-505675FD6517}">
      <dgm:prSet/>
      <dgm:spPr/>
      <dgm:t>
        <a:bodyPr/>
        <a:lstStyle/>
        <a:p>
          <a:endParaRPr lang="id-ID"/>
        </a:p>
      </dgm:t>
    </dgm:pt>
    <dgm:pt modelId="{1083306C-264B-49B1-863D-73CEF2AC70C1}" type="sibTrans" cxnId="{76AB3437-2610-4720-AFC8-505675FD6517}">
      <dgm:prSet/>
      <dgm:spPr/>
      <dgm:t>
        <a:bodyPr/>
        <a:lstStyle/>
        <a:p>
          <a:endParaRPr lang="id-ID"/>
        </a:p>
      </dgm:t>
    </dgm:pt>
    <dgm:pt modelId="{B20DFFDE-6C9C-4673-94A9-28612E91BFFB}">
      <dgm:prSet phldrT="[Text]"/>
      <dgm:spPr/>
      <dgm:t>
        <a:bodyPr/>
        <a:lstStyle/>
        <a:p>
          <a:r>
            <a:rPr lang="id-ID" dirty="0" smtClean="0"/>
            <a:t>Select project</a:t>
          </a:r>
          <a:endParaRPr lang="id-ID" dirty="0"/>
        </a:p>
      </dgm:t>
    </dgm:pt>
    <dgm:pt modelId="{37D666B3-790A-43D0-8103-800E9C8E7CDA}" type="parTrans" cxnId="{7EDCA682-B422-4551-B411-2836EB51E5ED}">
      <dgm:prSet/>
      <dgm:spPr/>
      <dgm:t>
        <a:bodyPr/>
        <a:lstStyle/>
        <a:p>
          <a:endParaRPr lang="id-ID"/>
        </a:p>
      </dgm:t>
    </dgm:pt>
    <dgm:pt modelId="{EFE209EA-06FC-46E7-ADB9-97D4E75F2347}" type="sibTrans" cxnId="{7EDCA682-B422-4551-B411-2836EB51E5ED}">
      <dgm:prSet/>
      <dgm:spPr/>
      <dgm:t>
        <a:bodyPr/>
        <a:lstStyle/>
        <a:p>
          <a:endParaRPr lang="id-ID"/>
        </a:p>
      </dgm:t>
    </dgm:pt>
    <dgm:pt modelId="{05B61F9E-E31C-42A0-A475-DB7654770277}">
      <dgm:prSet phldrT="[Text]"/>
      <dgm:spPr/>
      <dgm:t>
        <a:bodyPr/>
        <a:lstStyle/>
        <a:p>
          <a:r>
            <a:rPr lang="id-ID" dirty="0" smtClean="0"/>
            <a:t>schedulling</a:t>
          </a:r>
          <a:endParaRPr lang="id-ID" dirty="0"/>
        </a:p>
      </dgm:t>
    </dgm:pt>
    <dgm:pt modelId="{3DF5D3E8-6156-4154-8CE2-B792B71DF994}" type="parTrans" cxnId="{1540BD94-12F4-4653-BB18-937F07A28756}">
      <dgm:prSet/>
      <dgm:spPr/>
      <dgm:t>
        <a:bodyPr/>
        <a:lstStyle/>
        <a:p>
          <a:endParaRPr lang="id-ID"/>
        </a:p>
      </dgm:t>
    </dgm:pt>
    <dgm:pt modelId="{EEB113B2-7D50-423E-A839-48E09E61DF83}" type="sibTrans" cxnId="{1540BD94-12F4-4653-BB18-937F07A28756}">
      <dgm:prSet/>
      <dgm:spPr/>
      <dgm:t>
        <a:bodyPr/>
        <a:lstStyle/>
        <a:p>
          <a:endParaRPr lang="id-ID"/>
        </a:p>
      </dgm:t>
    </dgm:pt>
    <dgm:pt modelId="{BCF602F3-4561-4E0B-8F3F-F79D43532C33}">
      <dgm:prSet phldrT="[Text]"/>
      <dgm:spPr/>
      <dgm:t>
        <a:bodyPr/>
        <a:lstStyle/>
        <a:p>
          <a:r>
            <a:rPr lang="id-ID" dirty="0" smtClean="0"/>
            <a:t>Realistic Cost budgeting</a:t>
          </a:r>
          <a:endParaRPr lang="id-ID" dirty="0"/>
        </a:p>
      </dgm:t>
    </dgm:pt>
    <dgm:pt modelId="{0821C151-642C-4AFA-BED5-70AF40F6EC24}" type="parTrans" cxnId="{A55F3E1A-6609-4D97-9711-6B9CAD92AF64}">
      <dgm:prSet/>
      <dgm:spPr/>
      <dgm:t>
        <a:bodyPr/>
        <a:lstStyle/>
        <a:p>
          <a:endParaRPr lang="id-ID"/>
        </a:p>
      </dgm:t>
    </dgm:pt>
    <dgm:pt modelId="{34E783FD-8ADC-4211-A7BF-0C05AD71DDC9}" type="sibTrans" cxnId="{A55F3E1A-6609-4D97-9711-6B9CAD92AF64}">
      <dgm:prSet/>
      <dgm:spPr/>
      <dgm:t>
        <a:bodyPr/>
        <a:lstStyle/>
        <a:p>
          <a:endParaRPr lang="id-ID"/>
        </a:p>
      </dgm:t>
    </dgm:pt>
    <dgm:pt modelId="{9967F72F-8587-45C7-A799-DCF48F19F520}">
      <dgm:prSet phldrT="[Text]"/>
      <dgm:spPr/>
      <dgm:t>
        <a:bodyPr/>
        <a:lstStyle/>
        <a:p>
          <a:r>
            <a:rPr lang="id-ID" dirty="0" smtClean="0"/>
            <a:t>Better scope</a:t>
          </a:r>
          <a:endParaRPr lang="id-ID" dirty="0"/>
        </a:p>
      </dgm:t>
    </dgm:pt>
    <dgm:pt modelId="{1F6D950F-2ABD-4060-A082-97060F8F6075}" type="parTrans" cxnId="{BF746BC4-2937-4F80-BBB8-EEA193E57DF6}">
      <dgm:prSet/>
      <dgm:spPr/>
      <dgm:t>
        <a:bodyPr/>
        <a:lstStyle/>
        <a:p>
          <a:endParaRPr lang="id-ID"/>
        </a:p>
      </dgm:t>
    </dgm:pt>
    <dgm:pt modelId="{062CFF68-2DAA-4BDD-995A-BDE4A480DFC7}" type="sibTrans" cxnId="{BF746BC4-2937-4F80-BBB8-EEA193E57DF6}">
      <dgm:prSet/>
      <dgm:spPr/>
      <dgm:t>
        <a:bodyPr/>
        <a:lstStyle/>
        <a:p>
          <a:endParaRPr lang="id-ID"/>
        </a:p>
      </dgm:t>
    </dgm:pt>
    <dgm:pt modelId="{D60759E6-639E-45DC-8CAB-0B0FA68C433E}" type="pres">
      <dgm:prSet presAssocID="{817F160B-9C32-43E3-B370-59F20FC234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8665DCC-9E6B-45FA-B08B-68C811F499A7}" type="pres">
      <dgm:prSet presAssocID="{71AF2875-D771-4E01-BA0D-87037528932C}" presName="centerShape" presStyleLbl="node0" presStyleIdx="0" presStyleCnt="1"/>
      <dgm:spPr/>
      <dgm:t>
        <a:bodyPr/>
        <a:lstStyle/>
        <a:p>
          <a:endParaRPr lang="id-ID"/>
        </a:p>
      </dgm:t>
    </dgm:pt>
    <dgm:pt modelId="{8F6E7170-7A82-46E1-B4D3-77B530F8BDEE}" type="pres">
      <dgm:prSet presAssocID="{37D666B3-790A-43D0-8103-800E9C8E7CDA}" presName="parTrans" presStyleLbl="bgSibTrans2D1" presStyleIdx="0" presStyleCnt="4"/>
      <dgm:spPr/>
      <dgm:t>
        <a:bodyPr/>
        <a:lstStyle/>
        <a:p>
          <a:endParaRPr lang="id-ID"/>
        </a:p>
      </dgm:t>
    </dgm:pt>
    <dgm:pt modelId="{35A371EF-8E0F-4523-AF17-348BBC5B983D}" type="pres">
      <dgm:prSet presAssocID="{B20DFFDE-6C9C-4673-94A9-28612E91BF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C77DF4-911B-4EED-A76C-A2FAC84D139D}" type="pres">
      <dgm:prSet presAssocID="{1F6D950F-2ABD-4060-A082-97060F8F6075}" presName="parTrans" presStyleLbl="bgSibTrans2D1" presStyleIdx="1" presStyleCnt="4"/>
      <dgm:spPr/>
      <dgm:t>
        <a:bodyPr/>
        <a:lstStyle/>
        <a:p>
          <a:endParaRPr lang="id-ID"/>
        </a:p>
      </dgm:t>
    </dgm:pt>
    <dgm:pt modelId="{635AD0C1-F7E6-4474-8B4D-FB35BD570886}" type="pres">
      <dgm:prSet presAssocID="{9967F72F-8587-45C7-A799-DCF48F19F52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CCD767-9517-4DED-9F82-A6AC9634C84E}" type="pres">
      <dgm:prSet presAssocID="{3DF5D3E8-6156-4154-8CE2-B792B71DF994}" presName="parTrans" presStyleLbl="bgSibTrans2D1" presStyleIdx="2" presStyleCnt="4"/>
      <dgm:spPr/>
      <dgm:t>
        <a:bodyPr/>
        <a:lstStyle/>
        <a:p>
          <a:endParaRPr lang="id-ID"/>
        </a:p>
      </dgm:t>
    </dgm:pt>
    <dgm:pt modelId="{C888E01C-97FB-4830-9192-B69D2AA69F8C}" type="pres">
      <dgm:prSet presAssocID="{05B61F9E-E31C-42A0-A475-DB765477027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453FD7-29B5-4075-9F59-6E21AB4FCF35}" type="pres">
      <dgm:prSet presAssocID="{0821C151-642C-4AFA-BED5-70AF40F6EC24}" presName="parTrans" presStyleLbl="bgSibTrans2D1" presStyleIdx="3" presStyleCnt="4"/>
      <dgm:spPr/>
      <dgm:t>
        <a:bodyPr/>
        <a:lstStyle/>
        <a:p>
          <a:endParaRPr lang="id-ID"/>
        </a:p>
      </dgm:t>
    </dgm:pt>
    <dgm:pt modelId="{944FB7B2-25E4-4948-AB69-2540165C9A8E}" type="pres">
      <dgm:prSet presAssocID="{BCF602F3-4561-4E0B-8F3F-F79D43532C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540BD94-12F4-4653-BB18-937F07A28756}" srcId="{71AF2875-D771-4E01-BA0D-87037528932C}" destId="{05B61F9E-E31C-42A0-A475-DB7654770277}" srcOrd="2" destOrd="0" parTransId="{3DF5D3E8-6156-4154-8CE2-B792B71DF994}" sibTransId="{EEB113B2-7D50-423E-A839-48E09E61DF83}"/>
    <dgm:cxn modelId="{890F21A1-8496-43BE-83EA-D089B32D23D9}" type="presOf" srcId="{9967F72F-8587-45C7-A799-DCF48F19F520}" destId="{635AD0C1-F7E6-4474-8B4D-FB35BD570886}" srcOrd="0" destOrd="0" presId="urn:microsoft.com/office/officeart/2005/8/layout/radial4"/>
    <dgm:cxn modelId="{D91839CA-BC6B-4358-9CA8-117E9D01A127}" type="presOf" srcId="{71AF2875-D771-4E01-BA0D-87037528932C}" destId="{38665DCC-9E6B-45FA-B08B-68C811F499A7}" srcOrd="0" destOrd="0" presId="urn:microsoft.com/office/officeart/2005/8/layout/radial4"/>
    <dgm:cxn modelId="{68258334-7942-48B6-B201-70EED058246D}" type="presOf" srcId="{1F6D950F-2ABD-4060-A082-97060F8F6075}" destId="{D9C77DF4-911B-4EED-A76C-A2FAC84D139D}" srcOrd="0" destOrd="0" presId="urn:microsoft.com/office/officeart/2005/8/layout/radial4"/>
    <dgm:cxn modelId="{34FE092C-1773-4870-A8DA-0CDA0AD2A772}" type="presOf" srcId="{B20DFFDE-6C9C-4673-94A9-28612E91BFFB}" destId="{35A371EF-8E0F-4523-AF17-348BBC5B983D}" srcOrd="0" destOrd="0" presId="urn:microsoft.com/office/officeart/2005/8/layout/radial4"/>
    <dgm:cxn modelId="{76AB3437-2610-4720-AFC8-505675FD6517}" srcId="{817F160B-9C32-43E3-B370-59F20FC2343F}" destId="{71AF2875-D771-4E01-BA0D-87037528932C}" srcOrd="0" destOrd="0" parTransId="{F822102B-34F9-444E-9C48-B44077C6AAFD}" sibTransId="{1083306C-264B-49B1-863D-73CEF2AC70C1}"/>
    <dgm:cxn modelId="{ECE296D8-BDDC-4CD9-B2A6-562C615776C7}" type="presOf" srcId="{0821C151-642C-4AFA-BED5-70AF40F6EC24}" destId="{92453FD7-29B5-4075-9F59-6E21AB4FCF35}" srcOrd="0" destOrd="0" presId="urn:microsoft.com/office/officeart/2005/8/layout/radial4"/>
    <dgm:cxn modelId="{BF746BC4-2937-4F80-BBB8-EEA193E57DF6}" srcId="{71AF2875-D771-4E01-BA0D-87037528932C}" destId="{9967F72F-8587-45C7-A799-DCF48F19F520}" srcOrd="1" destOrd="0" parTransId="{1F6D950F-2ABD-4060-A082-97060F8F6075}" sibTransId="{062CFF68-2DAA-4BDD-995A-BDE4A480DFC7}"/>
    <dgm:cxn modelId="{23529D62-0FCC-49BA-BD6F-D4ED1C639BCA}" type="presOf" srcId="{817F160B-9C32-43E3-B370-59F20FC2343F}" destId="{D60759E6-639E-45DC-8CAB-0B0FA68C433E}" srcOrd="0" destOrd="0" presId="urn:microsoft.com/office/officeart/2005/8/layout/radial4"/>
    <dgm:cxn modelId="{7EDCA682-B422-4551-B411-2836EB51E5ED}" srcId="{71AF2875-D771-4E01-BA0D-87037528932C}" destId="{B20DFFDE-6C9C-4673-94A9-28612E91BFFB}" srcOrd="0" destOrd="0" parTransId="{37D666B3-790A-43D0-8103-800E9C8E7CDA}" sibTransId="{EFE209EA-06FC-46E7-ADB9-97D4E75F2347}"/>
    <dgm:cxn modelId="{0774FF17-C086-431D-9507-74609820CFB5}" type="presOf" srcId="{05B61F9E-E31C-42A0-A475-DB7654770277}" destId="{C888E01C-97FB-4830-9192-B69D2AA69F8C}" srcOrd="0" destOrd="0" presId="urn:microsoft.com/office/officeart/2005/8/layout/radial4"/>
    <dgm:cxn modelId="{8328DFB5-5E54-4E29-9953-E9E14CFD3A6E}" type="presOf" srcId="{37D666B3-790A-43D0-8103-800E9C8E7CDA}" destId="{8F6E7170-7A82-46E1-B4D3-77B530F8BDEE}" srcOrd="0" destOrd="0" presId="urn:microsoft.com/office/officeart/2005/8/layout/radial4"/>
    <dgm:cxn modelId="{A08A2378-149D-4D30-87A1-D7CD10AB7393}" type="presOf" srcId="{BCF602F3-4561-4E0B-8F3F-F79D43532C33}" destId="{944FB7B2-25E4-4948-AB69-2540165C9A8E}" srcOrd="0" destOrd="0" presId="urn:microsoft.com/office/officeart/2005/8/layout/radial4"/>
    <dgm:cxn modelId="{6FEBA056-9CB0-4086-B7C0-B8614B6D590F}" type="presOf" srcId="{3DF5D3E8-6156-4154-8CE2-B792B71DF994}" destId="{ECCCD767-9517-4DED-9F82-A6AC9634C84E}" srcOrd="0" destOrd="0" presId="urn:microsoft.com/office/officeart/2005/8/layout/radial4"/>
    <dgm:cxn modelId="{A55F3E1A-6609-4D97-9711-6B9CAD92AF64}" srcId="{71AF2875-D771-4E01-BA0D-87037528932C}" destId="{BCF602F3-4561-4E0B-8F3F-F79D43532C33}" srcOrd="3" destOrd="0" parTransId="{0821C151-642C-4AFA-BED5-70AF40F6EC24}" sibTransId="{34E783FD-8ADC-4211-A7BF-0C05AD71DDC9}"/>
    <dgm:cxn modelId="{10D874A1-4FE3-4E5D-AB4A-4474950EAE60}" type="presParOf" srcId="{D60759E6-639E-45DC-8CAB-0B0FA68C433E}" destId="{38665DCC-9E6B-45FA-B08B-68C811F499A7}" srcOrd="0" destOrd="0" presId="urn:microsoft.com/office/officeart/2005/8/layout/radial4"/>
    <dgm:cxn modelId="{2CFA0886-026B-42AB-8519-DECB947A28F5}" type="presParOf" srcId="{D60759E6-639E-45DC-8CAB-0B0FA68C433E}" destId="{8F6E7170-7A82-46E1-B4D3-77B530F8BDEE}" srcOrd="1" destOrd="0" presId="urn:microsoft.com/office/officeart/2005/8/layout/radial4"/>
    <dgm:cxn modelId="{5217CD4C-8719-4513-8DA7-F3F02C6A6610}" type="presParOf" srcId="{D60759E6-639E-45DC-8CAB-0B0FA68C433E}" destId="{35A371EF-8E0F-4523-AF17-348BBC5B983D}" srcOrd="2" destOrd="0" presId="urn:microsoft.com/office/officeart/2005/8/layout/radial4"/>
    <dgm:cxn modelId="{949890ED-0991-460F-B64E-44B06CC086D9}" type="presParOf" srcId="{D60759E6-639E-45DC-8CAB-0B0FA68C433E}" destId="{D9C77DF4-911B-4EED-A76C-A2FAC84D139D}" srcOrd="3" destOrd="0" presId="urn:microsoft.com/office/officeart/2005/8/layout/radial4"/>
    <dgm:cxn modelId="{973D07B0-B570-4C67-8C07-FF0A136546CA}" type="presParOf" srcId="{D60759E6-639E-45DC-8CAB-0B0FA68C433E}" destId="{635AD0C1-F7E6-4474-8B4D-FB35BD570886}" srcOrd="4" destOrd="0" presId="urn:microsoft.com/office/officeart/2005/8/layout/radial4"/>
    <dgm:cxn modelId="{E2D70DA1-4138-43C3-B04F-BB33C5E08A0A}" type="presParOf" srcId="{D60759E6-639E-45DC-8CAB-0B0FA68C433E}" destId="{ECCCD767-9517-4DED-9F82-A6AC9634C84E}" srcOrd="5" destOrd="0" presId="urn:microsoft.com/office/officeart/2005/8/layout/radial4"/>
    <dgm:cxn modelId="{D2D8606E-E576-4315-8D03-D410023DA4E3}" type="presParOf" srcId="{D60759E6-639E-45DC-8CAB-0B0FA68C433E}" destId="{C888E01C-97FB-4830-9192-B69D2AA69F8C}" srcOrd="6" destOrd="0" presId="urn:microsoft.com/office/officeart/2005/8/layout/radial4"/>
    <dgm:cxn modelId="{1F28213D-C159-4BD2-BCAE-2C16C9EDF2A7}" type="presParOf" srcId="{D60759E6-639E-45DC-8CAB-0B0FA68C433E}" destId="{92453FD7-29B5-4075-9F59-6E21AB4FCF35}" srcOrd="7" destOrd="0" presId="urn:microsoft.com/office/officeart/2005/8/layout/radial4"/>
    <dgm:cxn modelId="{4FED5A82-3D6D-4DB3-9712-801D99602FC0}" type="presParOf" srcId="{D60759E6-639E-45DC-8CAB-0B0FA68C433E}" destId="{944FB7B2-25E4-4948-AB69-2540165C9A8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E967F0-2F1F-405A-A32E-A3A2E6DFE8A2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F6F2950-3403-40E2-81EC-AFB7684EACF9}">
      <dgm:prSet phldrT="[Text]" custT="1"/>
      <dgm:spPr/>
      <dgm:t>
        <a:bodyPr/>
        <a:lstStyle/>
        <a:p>
          <a:r>
            <a:rPr lang="en-US" sz="4000" b="1" dirty="0" smtClean="0">
              <a:latin typeface="Bradley Hand ITC" pitchFamily="66" charset="0"/>
            </a:rPr>
            <a:t>Risk factors</a:t>
          </a:r>
          <a:endParaRPr lang="en-US" sz="4000" b="1" dirty="0">
            <a:latin typeface="Bradley Hand ITC" pitchFamily="66" charset="0"/>
          </a:endParaRPr>
        </a:p>
      </dgm:t>
    </dgm:pt>
    <dgm:pt modelId="{ACD34CCA-0878-45AB-8956-9CE61E1CA457}" type="parTrans" cxnId="{9F84F097-C909-4A3A-B775-9FAF894254E3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B69C473A-7CEC-4A86-8C64-FCC5533FC789}" type="sibTrans" cxnId="{9F84F097-C909-4A3A-B775-9FAF894254E3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73353572-E87F-4927-AB55-0BDE255B30A6}">
      <dgm:prSet phldrT="[Text]" custT="1"/>
      <dgm:spPr/>
      <dgm:t>
        <a:bodyPr/>
        <a:lstStyle/>
        <a:p>
          <a:r>
            <a:rPr lang="en-US" sz="1800" dirty="0" smtClean="0">
              <a:latin typeface="Arial Narrow" pitchFamily="34" charset="0"/>
            </a:rPr>
            <a:t>1.</a:t>
          </a:r>
        </a:p>
        <a:p>
          <a:r>
            <a:rPr lang="en-US" sz="1800" dirty="0" smtClean="0">
              <a:latin typeface="Arial Narrow" pitchFamily="34" charset="0"/>
            </a:rPr>
            <a:t>The probability that it will occur</a:t>
          </a:r>
          <a:endParaRPr lang="en-US" sz="1800" dirty="0">
            <a:latin typeface="Arial Narrow" pitchFamily="34" charset="0"/>
          </a:endParaRPr>
        </a:p>
      </dgm:t>
    </dgm:pt>
    <dgm:pt modelId="{5A5EF859-3ABE-4425-8287-175606A1F899}" type="parTrans" cxnId="{CD3BB530-31BC-4246-8D17-0C60BF79D1CA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8EC0633F-D0E5-4A4C-8973-6EADC7389E78}" type="sibTrans" cxnId="{CD3BB530-31BC-4246-8D17-0C60BF79D1CA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3768DA99-DB19-453D-BAED-C0502824FE30}">
      <dgm:prSet phldrT="[Text]" custT="1"/>
      <dgm:spPr/>
      <dgm:t>
        <a:bodyPr/>
        <a:lstStyle/>
        <a:p>
          <a:r>
            <a:rPr lang="en-US" sz="1800" dirty="0" smtClean="0">
              <a:latin typeface="Arial Narrow" pitchFamily="34" charset="0"/>
            </a:rPr>
            <a:t>2.</a:t>
          </a:r>
        </a:p>
        <a:p>
          <a:r>
            <a:rPr lang="en-US" sz="1800" dirty="0" smtClean="0">
              <a:latin typeface="Arial Narrow" pitchFamily="34" charset="0"/>
            </a:rPr>
            <a:t>The range of possible outcome (impact)</a:t>
          </a:r>
          <a:endParaRPr lang="en-US" sz="1800" dirty="0">
            <a:latin typeface="Arial Narrow" pitchFamily="34" charset="0"/>
          </a:endParaRPr>
        </a:p>
      </dgm:t>
    </dgm:pt>
    <dgm:pt modelId="{76E3D8CD-FBD0-4870-AF1C-C3C78080447C}" type="parTrans" cxnId="{24BC3DC8-81A5-4BC7-8FC0-88599FEBFD6F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1D064D58-5659-4740-81B6-771C2C25D7E1}" type="sibTrans" cxnId="{24BC3DC8-81A5-4BC7-8FC0-88599FEBFD6F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8DDBFC98-FBEE-49A9-AF4B-76495C5A0B1E}">
      <dgm:prSet phldrT="[Text]" custT="1"/>
      <dgm:spPr/>
      <dgm:t>
        <a:bodyPr/>
        <a:lstStyle/>
        <a:p>
          <a:r>
            <a:rPr lang="en-US" sz="1800" dirty="0" smtClean="0">
              <a:latin typeface="Arial Narrow" pitchFamily="34" charset="0"/>
            </a:rPr>
            <a:t>3.</a:t>
          </a:r>
        </a:p>
        <a:p>
          <a:r>
            <a:rPr lang="en-US" sz="1800" dirty="0" smtClean="0">
              <a:latin typeface="Arial Narrow" pitchFamily="34" charset="0"/>
            </a:rPr>
            <a:t>Expected timing (when) in the project life cycle</a:t>
          </a:r>
          <a:endParaRPr lang="en-US" sz="1800" dirty="0">
            <a:latin typeface="Arial Narrow" pitchFamily="34" charset="0"/>
          </a:endParaRPr>
        </a:p>
      </dgm:t>
    </dgm:pt>
    <dgm:pt modelId="{7E9C50C0-D93A-4E78-8462-94E21CA0FBF0}" type="parTrans" cxnId="{472BF7C3-118C-4687-9774-A01C234C6B78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80D1F927-CF3F-406F-A518-BEC45F820DE4}" type="sibTrans" cxnId="{472BF7C3-118C-4687-9774-A01C234C6B78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97BE6DF6-EB94-41C1-8296-93E77DEC77E7}">
      <dgm:prSet phldrT="[Text]" custT="1"/>
      <dgm:spPr/>
      <dgm:t>
        <a:bodyPr/>
        <a:lstStyle/>
        <a:p>
          <a:r>
            <a:rPr lang="en-US" sz="1800" dirty="0" smtClean="0">
              <a:latin typeface="Arial Narrow" pitchFamily="34" charset="0"/>
            </a:rPr>
            <a:t>4.</a:t>
          </a:r>
        </a:p>
        <a:p>
          <a:r>
            <a:rPr lang="en-US" sz="1800" dirty="0" smtClean="0">
              <a:latin typeface="Arial Narrow" pitchFamily="34" charset="0"/>
            </a:rPr>
            <a:t>The anticipated frequency of risk event </a:t>
          </a:r>
        </a:p>
        <a:p>
          <a:r>
            <a:rPr lang="en-US" sz="1800" dirty="0" smtClean="0">
              <a:latin typeface="Arial Narrow" pitchFamily="34" charset="0"/>
            </a:rPr>
            <a:t>(how often)</a:t>
          </a:r>
          <a:endParaRPr lang="en-US" sz="1800" dirty="0">
            <a:latin typeface="Arial Narrow" pitchFamily="34" charset="0"/>
          </a:endParaRPr>
        </a:p>
      </dgm:t>
    </dgm:pt>
    <dgm:pt modelId="{01DADF5F-EB1B-4536-BC3C-42BD26489500}" type="parTrans" cxnId="{FFF24DA6-32BE-4EC0-801A-99DAB8BD5BEE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7244847F-8BAC-4C30-8AC2-8233C5F33E28}" type="sibTrans" cxnId="{FFF24DA6-32BE-4EC0-801A-99DAB8BD5BEE}">
      <dgm:prSet/>
      <dgm:spPr/>
      <dgm:t>
        <a:bodyPr/>
        <a:lstStyle/>
        <a:p>
          <a:endParaRPr lang="en-US">
            <a:latin typeface="Arial Narrow" pitchFamily="34" charset="0"/>
          </a:endParaRPr>
        </a:p>
      </dgm:t>
    </dgm:pt>
    <dgm:pt modelId="{749CD6A5-7557-403B-9192-E8F460B39B29}" type="pres">
      <dgm:prSet presAssocID="{81E967F0-2F1F-405A-A32E-A3A2E6DFE8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85D977-0506-442C-9F39-DC1C17762EFD}" type="pres">
      <dgm:prSet presAssocID="{8F6F2950-3403-40E2-81EC-AFB7684EACF9}" presName="vertOne" presStyleCnt="0"/>
      <dgm:spPr/>
      <dgm:t>
        <a:bodyPr/>
        <a:lstStyle/>
        <a:p>
          <a:endParaRPr lang="id-ID"/>
        </a:p>
      </dgm:t>
    </dgm:pt>
    <dgm:pt modelId="{AF232037-25DD-4524-9A4E-F9C8C720361B}" type="pres">
      <dgm:prSet presAssocID="{8F6F2950-3403-40E2-81EC-AFB7684EACF9}" presName="txOne" presStyleLbl="node0" presStyleIdx="0" presStyleCnt="1" custScaleY="41048" custLinFactNeighborX="-16" custLinFactNeighborY="53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273122-E98E-4A4F-B2DA-D58ACBDB6128}" type="pres">
      <dgm:prSet presAssocID="{8F6F2950-3403-40E2-81EC-AFB7684EACF9}" presName="parTransOne" presStyleCnt="0"/>
      <dgm:spPr/>
      <dgm:t>
        <a:bodyPr/>
        <a:lstStyle/>
        <a:p>
          <a:endParaRPr lang="id-ID"/>
        </a:p>
      </dgm:t>
    </dgm:pt>
    <dgm:pt modelId="{B179D236-661A-4B88-95D2-6CCE76BF96E8}" type="pres">
      <dgm:prSet presAssocID="{8F6F2950-3403-40E2-81EC-AFB7684EACF9}" presName="horzOne" presStyleCnt="0"/>
      <dgm:spPr/>
      <dgm:t>
        <a:bodyPr/>
        <a:lstStyle/>
        <a:p>
          <a:endParaRPr lang="id-ID"/>
        </a:p>
      </dgm:t>
    </dgm:pt>
    <dgm:pt modelId="{AED17120-C160-44DB-B85B-E63B39184C8F}" type="pres">
      <dgm:prSet presAssocID="{73353572-E87F-4927-AB55-0BDE255B30A6}" presName="vertTwo" presStyleCnt="0"/>
      <dgm:spPr/>
      <dgm:t>
        <a:bodyPr/>
        <a:lstStyle/>
        <a:p>
          <a:endParaRPr lang="id-ID"/>
        </a:p>
      </dgm:t>
    </dgm:pt>
    <dgm:pt modelId="{28582101-6776-4FBF-831E-71F7899381A2}" type="pres">
      <dgm:prSet presAssocID="{73353572-E87F-4927-AB55-0BDE255B30A6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884D50-610F-4ECB-8A8C-7D055C148DAA}" type="pres">
      <dgm:prSet presAssocID="{73353572-E87F-4927-AB55-0BDE255B30A6}" presName="horzTwo" presStyleCnt="0"/>
      <dgm:spPr/>
      <dgm:t>
        <a:bodyPr/>
        <a:lstStyle/>
        <a:p>
          <a:endParaRPr lang="id-ID"/>
        </a:p>
      </dgm:t>
    </dgm:pt>
    <dgm:pt modelId="{05E988F0-3984-4919-A8CD-FA45A48832D2}" type="pres">
      <dgm:prSet presAssocID="{8EC0633F-D0E5-4A4C-8973-6EADC7389E78}" presName="sibSpaceTwo" presStyleCnt="0"/>
      <dgm:spPr/>
      <dgm:t>
        <a:bodyPr/>
        <a:lstStyle/>
        <a:p>
          <a:endParaRPr lang="id-ID"/>
        </a:p>
      </dgm:t>
    </dgm:pt>
    <dgm:pt modelId="{E6875EA7-D14B-47CB-B98D-07CA4EEB5752}" type="pres">
      <dgm:prSet presAssocID="{3768DA99-DB19-453D-BAED-C0502824FE30}" presName="vertTwo" presStyleCnt="0"/>
      <dgm:spPr/>
      <dgm:t>
        <a:bodyPr/>
        <a:lstStyle/>
        <a:p>
          <a:endParaRPr lang="id-ID"/>
        </a:p>
      </dgm:t>
    </dgm:pt>
    <dgm:pt modelId="{38F4C873-EE76-4E01-8712-5CAAF581899E}" type="pres">
      <dgm:prSet presAssocID="{3768DA99-DB19-453D-BAED-C0502824FE30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CC7DCE-B109-465D-80FD-7C9CC573B383}" type="pres">
      <dgm:prSet presAssocID="{3768DA99-DB19-453D-BAED-C0502824FE30}" presName="horzTwo" presStyleCnt="0"/>
      <dgm:spPr/>
      <dgm:t>
        <a:bodyPr/>
        <a:lstStyle/>
        <a:p>
          <a:endParaRPr lang="id-ID"/>
        </a:p>
      </dgm:t>
    </dgm:pt>
    <dgm:pt modelId="{DC37803E-D140-4291-B7AA-991844EE0ACD}" type="pres">
      <dgm:prSet presAssocID="{1D064D58-5659-4740-81B6-771C2C25D7E1}" presName="sibSpaceTwo" presStyleCnt="0"/>
      <dgm:spPr/>
      <dgm:t>
        <a:bodyPr/>
        <a:lstStyle/>
        <a:p>
          <a:endParaRPr lang="id-ID"/>
        </a:p>
      </dgm:t>
    </dgm:pt>
    <dgm:pt modelId="{F1388B82-0F65-4995-A683-84B1BC8DA479}" type="pres">
      <dgm:prSet presAssocID="{8DDBFC98-FBEE-49A9-AF4B-76495C5A0B1E}" presName="vertTwo" presStyleCnt="0"/>
      <dgm:spPr/>
      <dgm:t>
        <a:bodyPr/>
        <a:lstStyle/>
        <a:p>
          <a:endParaRPr lang="id-ID"/>
        </a:p>
      </dgm:t>
    </dgm:pt>
    <dgm:pt modelId="{41774A23-C9AC-41CE-9D56-A9117528DFCB}" type="pres">
      <dgm:prSet presAssocID="{8DDBFC98-FBEE-49A9-AF4B-76495C5A0B1E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BAB7FA-A626-4CB4-A506-640CB5E579C8}" type="pres">
      <dgm:prSet presAssocID="{8DDBFC98-FBEE-49A9-AF4B-76495C5A0B1E}" presName="horzTwo" presStyleCnt="0"/>
      <dgm:spPr/>
      <dgm:t>
        <a:bodyPr/>
        <a:lstStyle/>
        <a:p>
          <a:endParaRPr lang="id-ID"/>
        </a:p>
      </dgm:t>
    </dgm:pt>
    <dgm:pt modelId="{6E53FA3F-3977-4202-AA3C-BB00E01AA8BF}" type="pres">
      <dgm:prSet presAssocID="{80D1F927-CF3F-406F-A518-BEC45F820DE4}" presName="sibSpaceTwo" presStyleCnt="0"/>
      <dgm:spPr/>
      <dgm:t>
        <a:bodyPr/>
        <a:lstStyle/>
        <a:p>
          <a:endParaRPr lang="id-ID"/>
        </a:p>
      </dgm:t>
    </dgm:pt>
    <dgm:pt modelId="{DE5075D2-F479-4827-B852-A8DE178D5C51}" type="pres">
      <dgm:prSet presAssocID="{97BE6DF6-EB94-41C1-8296-93E77DEC77E7}" presName="vertTwo" presStyleCnt="0"/>
      <dgm:spPr/>
      <dgm:t>
        <a:bodyPr/>
        <a:lstStyle/>
        <a:p>
          <a:endParaRPr lang="id-ID"/>
        </a:p>
      </dgm:t>
    </dgm:pt>
    <dgm:pt modelId="{33B8186F-6554-4A60-B7E1-19F6F2A8ECAD}" type="pres">
      <dgm:prSet presAssocID="{97BE6DF6-EB94-41C1-8296-93E77DEC77E7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DA26C9-3F67-4897-9117-70AF6E3C521A}" type="pres">
      <dgm:prSet presAssocID="{97BE6DF6-EB94-41C1-8296-93E77DEC77E7}" presName="horzTwo" presStyleCnt="0"/>
      <dgm:spPr/>
      <dgm:t>
        <a:bodyPr/>
        <a:lstStyle/>
        <a:p>
          <a:endParaRPr lang="id-ID"/>
        </a:p>
      </dgm:t>
    </dgm:pt>
  </dgm:ptLst>
  <dgm:cxnLst>
    <dgm:cxn modelId="{A99023E1-2206-40E4-A5AD-995D5083ED5E}" type="presOf" srcId="{97BE6DF6-EB94-41C1-8296-93E77DEC77E7}" destId="{33B8186F-6554-4A60-B7E1-19F6F2A8ECAD}" srcOrd="0" destOrd="0" presId="urn:microsoft.com/office/officeart/2005/8/layout/hierarchy4"/>
    <dgm:cxn modelId="{CD3BB530-31BC-4246-8D17-0C60BF79D1CA}" srcId="{8F6F2950-3403-40E2-81EC-AFB7684EACF9}" destId="{73353572-E87F-4927-AB55-0BDE255B30A6}" srcOrd="0" destOrd="0" parTransId="{5A5EF859-3ABE-4425-8287-175606A1F899}" sibTransId="{8EC0633F-D0E5-4A4C-8973-6EADC7389E78}"/>
    <dgm:cxn modelId="{9F84F097-C909-4A3A-B775-9FAF894254E3}" srcId="{81E967F0-2F1F-405A-A32E-A3A2E6DFE8A2}" destId="{8F6F2950-3403-40E2-81EC-AFB7684EACF9}" srcOrd="0" destOrd="0" parTransId="{ACD34CCA-0878-45AB-8956-9CE61E1CA457}" sibTransId="{B69C473A-7CEC-4A86-8C64-FCC5533FC789}"/>
    <dgm:cxn modelId="{72D25AC0-7BE5-4591-8177-869A75AB0A59}" type="presOf" srcId="{73353572-E87F-4927-AB55-0BDE255B30A6}" destId="{28582101-6776-4FBF-831E-71F7899381A2}" srcOrd="0" destOrd="0" presId="urn:microsoft.com/office/officeart/2005/8/layout/hierarchy4"/>
    <dgm:cxn modelId="{24BC3DC8-81A5-4BC7-8FC0-88599FEBFD6F}" srcId="{8F6F2950-3403-40E2-81EC-AFB7684EACF9}" destId="{3768DA99-DB19-453D-BAED-C0502824FE30}" srcOrd="1" destOrd="0" parTransId="{76E3D8CD-FBD0-4870-AF1C-C3C78080447C}" sibTransId="{1D064D58-5659-4740-81B6-771C2C25D7E1}"/>
    <dgm:cxn modelId="{F747BBB0-0308-4CB5-9382-952A9C42F468}" type="presOf" srcId="{8DDBFC98-FBEE-49A9-AF4B-76495C5A0B1E}" destId="{41774A23-C9AC-41CE-9D56-A9117528DFCB}" srcOrd="0" destOrd="0" presId="urn:microsoft.com/office/officeart/2005/8/layout/hierarchy4"/>
    <dgm:cxn modelId="{FFF24DA6-32BE-4EC0-801A-99DAB8BD5BEE}" srcId="{8F6F2950-3403-40E2-81EC-AFB7684EACF9}" destId="{97BE6DF6-EB94-41C1-8296-93E77DEC77E7}" srcOrd="3" destOrd="0" parTransId="{01DADF5F-EB1B-4536-BC3C-42BD26489500}" sibTransId="{7244847F-8BAC-4C30-8AC2-8233C5F33E28}"/>
    <dgm:cxn modelId="{472BF7C3-118C-4687-9774-A01C234C6B78}" srcId="{8F6F2950-3403-40E2-81EC-AFB7684EACF9}" destId="{8DDBFC98-FBEE-49A9-AF4B-76495C5A0B1E}" srcOrd="2" destOrd="0" parTransId="{7E9C50C0-D93A-4E78-8462-94E21CA0FBF0}" sibTransId="{80D1F927-CF3F-406F-A518-BEC45F820DE4}"/>
    <dgm:cxn modelId="{93D9CA97-4009-4796-8D83-5BF5ACF9A294}" type="presOf" srcId="{81E967F0-2F1F-405A-A32E-A3A2E6DFE8A2}" destId="{749CD6A5-7557-403B-9192-E8F460B39B29}" srcOrd="0" destOrd="0" presId="urn:microsoft.com/office/officeart/2005/8/layout/hierarchy4"/>
    <dgm:cxn modelId="{15523701-C55C-4AC1-80BA-CC5D8B432998}" type="presOf" srcId="{3768DA99-DB19-453D-BAED-C0502824FE30}" destId="{38F4C873-EE76-4E01-8712-5CAAF581899E}" srcOrd="0" destOrd="0" presId="urn:microsoft.com/office/officeart/2005/8/layout/hierarchy4"/>
    <dgm:cxn modelId="{18BB6337-7E08-495C-9EBE-C02A47E6031A}" type="presOf" srcId="{8F6F2950-3403-40E2-81EC-AFB7684EACF9}" destId="{AF232037-25DD-4524-9A4E-F9C8C720361B}" srcOrd="0" destOrd="0" presId="urn:microsoft.com/office/officeart/2005/8/layout/hierarchy4"/>
    <dgm:cxn modelId="{FC84784B-F5A2-48DF-AE5B-E357B444831A}" type="presParOf" srcId="{749CD6A5-7557-403B-9192-E8F460B39B29}" destId="{7A85D977-0506-442C-9F39-DC1C17762EFD}" srcOrd="0" destOrd="0" presId="urn:microsoft.com/office/officeart/2005/8/layout/hierarchy4"/>
    <dgm:cxn modelId="{E14C5115-712D-4313-9125-9218AD77F96D}" type="presParOf" srcId="{7A85D977-0506-442C-9F39-DC1C17762EFD}" destId="{AF232037-25DD-4524-9A4E-F9C8C720361B}" srcOrd="0" destOrd="0" presId="urn:microsoft.com/office/officeart/2005/8/layout/hierarchy4"/>
    <dgm:cxn modelId="{7F67FE51-D59B-4EE0-A150-11D03A24B560}" type="presParOf" srcId="{7A85D977-0506-442C-9F39-DC1C17762EFD}" destId="{A4273122-E98E-4A4F-B2DA-D58ACBDB6128}" srcOrd="1" destOrd="0" presId="urn:microsoft.com/office/officeart/2005/8/layout/hierarchy4"/>
    <dgm:cxn modelId="{F51FAF8F-17AA-489F-8CEB-A4D4C5F12765}" type="presParOf" srcId="{7A85D977-0506-442C-9F39-DC1C17762EFD}" destId="{B179D236-661A-4B88-95D2-6CCE76BF96E8}" srcOrd="2" destOrd="0" presId="urn:microsoft.com/office/officeart/2005/8/layout/hierarchy4"/>
    <dgm:cxn modelId="{C2F0ABDD-64F5-4AF8-AA53-AB27875E0851}" type="presParOf" srcId="{B179D236-661A-4B88-95D2-6CCE76BF96E8}" destId="{AED17120-C160-44DB-B85B-E63B39184C8F}" srcOrd="0" destOrd="0" presId="urn:microsoft.com/office/officeart/2005/8/layout/hierarchy4"/>
    <dgm:cxn modelId="{8CEF5D37-E85F-4953-B239-71534A005C77}" type="presParOf" srcId="{AED17120-C160-44DB-B85B-E63B39184C8F}" destId="{28582101-6776-4FBF-831E-71F7899381A2}" srcOrd="0" destOrd="0" presId="urn:microsoft.com/office/officeart/2005/8/layout/hierarchy4"/>
    <dgm:cxn modelId="{59707298-774D-4A9D-897D-7C7EB1FD6940}" type="presParOf" srcId="{AED17120-C160-44DB-B85B-E63B39184C8F}" destId="{AE884D50-610F-4ECB-8A8C-7D055C148DAA}" srcOrd="1" destOrd="0" presId="urn:microsoft.com/office/officeart/2005/8/layout/hierarchy4"/>
    <dgm:cxn modelId="{8F03811A-4D2E-4BA1-8B0B-4B2434A7D281}" type="presParOf" srcId="{B179D236-661A-4B88-95D2-6CCE76BF96E8}" destId="{05E988F0-3984-4919-A8CD-FA45A48832D2}" srcOrd="1" destOrd="0" presId="urn:microsoft.com/office/officeart/2005/8/layout/hierarchy4"/>
    <dgm:cxn modelId="{6BA5E319-5414-4B76-AB69-853042730F8C}" type="presParOf" srcId="{B179D236-661A-4B88-95D2-6CCE76BF96E8}" destId="{E6875EA7-D14B-47CB-B98D-07CA4EEB5752}" srcOrd="2" destOrd="0" presId="urn:microsoft.com/office/officeart/2005/8/layout/hierarchy4"/>
    <dgm:cxn modelId="{B837D1DD-6981-4932-8BC7-7BAFD2F7FA88}" type="presParOf" srcId="{E6875EA7-D14B-47CB-B98D-07CA4EEB5752}" destId="{38F4C873-EE76-4E01-8712-5CAAF581899E}" srcOrd="0" destOrd="0" presId="urn:microsoft.com/office/officeart/2005/8/layout/hierarchy4"/>
    <dgm:cxn modelId="{7EAB05F1-B070-4602-AF44-73D8EE8E4E8F}" type="presParOf" srcId="{E6875EA7-D14B-47CB-B98D-07CA4EEB5752}" destId="{F2CC7DCE-B109-465D-80FD-7C9CC573B383}" srcOrd="1" destOrd="0" presId="urn:microsoft.com/office/officeart/2005/8/layout/hierarchy4"/>
    <dgm:cxn modelId="{766BDA7A-6299-408A-BD6F-3838F0403306}" type="presParOf" srcId="{B179D236-661A-4B88-95D2-6CCE76BF96E8}" destId="{DC37803E-D140-4291-B7AA-991844EE0ACD}" srcOrd="3" destOrd="0" presId="urn:microsoft.com/office/officeart/2005/8/layout/hierarchy4"/>
    <dgm:cxn modelId="{7B30580C-5381-4EB8-B044-7C42DCBE8956}" type="presParOf" srcId="{B179D236-661A-4B88-95D2-6CCE76BF96E8}" destId="{F1388B82-0F65-4995-A683-84B1BC8DA479}" srcOrd="4" destOrd="0" presId="urn:microsoft.com/office/officeart/2005/8/layout/hierarchy4"/>
    <dgm:cxn modelId="{34710F6C-05E2-4305-B7BE-0C038C53C01D}" type="presParOf" srcId="{F1388B82-0F65-4995-A683-84B1BC8DA479}" destId="{41774A23-C9AC-41CE-9D56-A9117528DFCB}" srcOrd="0" destOrd="0" presId="urn:microsoft.com/office/officeart/2005/8/layout/hierarchy4"/>
    <dgm:cxn modelId="{02D8203D-85E3-4D4C-842B-19443772A666}" type="presParOf" srcId="{F1388B82-0F65-4995-A683-84B1BC8DA479}" destId="{EBBAB7FA-A626-4CB4-A506-640CB5E579C8}" srcOrd="1" destOrd="0" presId="urn:microsoft.com/office/officeart/2005/8/layout/hierarchy4"/>
    <dgm:cxn modelId="{4B3EE04C-EB2A-4B84-A07E-0499773FE598}" type="presParOf" srcId="{B179D236-661A-4B88-95D2-6CCE76BF96E8}" destId="{6E53FA3F-3977-4202-AA3C-BB00E01AA8BF}" srcOrd="5" destOrd="0" presId="urn:microsoft.com/office/officeart/2005/8/layout/hierarchy4"/>
    <dgm:cxn modelId="{1931672A-F2E8-43CF-BDC6-1E2C717902F1}" type="presParOf" srcId="{B179D236-661A-4B88-95D2-6CCE76BF96E8}" destId="{DE5075D2-F479-4827-B852-A8DE178D5C51}" srcOrd="6" destOrd="0" presId="urn:microsoft.com/office/officeart/2005/8/layout/hierarchy4"/>
    <dgm:cxn modelId="{AFB594F7-B9E6-4AB1-94C4-A3594928C583}" type="presParOf" srcId="{DE5075D2-F479-4827-B852-A8DE178D5C51}" destId="{33B8186F-6554-4A60-B7E1-19F6F2A8ECAD}" srcOrd="0" destOrd="0" presId="urn:microsoft.com/office/officeart/2005/8/layout/hierarchy4"/>
    <dgm:cxn modelId="{F6A7A9B7-816F-4A6D-B068-DA2703731E25}" type="presParOf" srcId="{DE5075D2-F479-4827-B852-A8DE178D5C51}" destId="{84DA26C9-3F67-4897-9117-70AF6E3C521A}" srcOrd="1" destOrd="0" presId="urn:microsoft.com/office/officeart/2005/8/layout/hierarchy4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665DCC-9E6B-45FA-B08B-68C811F499A7}">
      <dsp:nvSpPr>
        <dsp:cNvPr id="0" name=""/>
        <dsp:cNvSpPr/>
      </dsp:nvSpPr>
      <dsp:spPr>
        <a:xfrm>
          <a:off x="2225040" y="2172962"/>
          <a:ext cx="1645920" cy="16459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Risk management</a:t>
          </a:r>
          <a:endParaRPr lang="id-ID" sz="1500" kern="1200" dirty="0"/>
        </a:p>
      </dsp:txBody>
      <dsp:txXfrm>
        <a:off x="2225040" y="2172962"/>
        <a:ext cx="1645920" cy="1645920"/>
      </dsp:txXfrm>
    </dsp:sp>
    <dsp:sp modelId="{8F6E7170-7A82-46E1-B4D3-77B530F8BDEE}">
      <dsp:nvSpPr>
        <dsp:cNvPr id="0" name=""/>
        <dsp:cNvSpPr/>
      </dsp:nvSpPr>
      <dsp:spPr>
        <a:xfrm rot="11700000">
          <a:off x="758329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371EF-8E0F-4523-AF17-348BBC5B983D}">
      <dsp:nvSpPr>
        <dsp:cNvPr id="0" name=""/>
        <dsp:cNvSpPr/>
      </dsp:nvSpPr>
      <dsp:spPr>
        <a:xfrm>
          <a:off x="1023" y="1763524"/>
          <a:ext cx="1563624" cy="12508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Select project</a:t>
          </a:r>
          <a:endParaRPr lang="id-ID" sz="2200" kern="1200" dirty="0"/>
        </a:p>
      </dsp:txBody>
      <dsp:txXfrm>
        <a:off x="1023" y="1763524"/>
        <a:ext cx="1563624" cy="1250899"/>
      </dsp:txXfrm>
    </dsp:sp>
    <dsp:sp modelId="{D9C77DF4-911B-4EED-A76C-A2FAC84D139D}">
      <dsp:nvSpPr>
        <dsp:cNvPr id="0" name=""/>
        <dsp:cNvSpPr/>
      </dsp:nvSpPr>
      <dsp:spPr>
        <a:xfrm rot="14700000">
          <a:off x="1641679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AD0C1-F7E6-4474-8B4D-FB35BD570886}">
      <dsp:nvSpPr>
        <dsp:cNvPr id="0" name=""/>
        <dsp:cNvSpPr/>
      </dsp:nvSpPr>
      <dsp:spPr>
        <a:xfrm>
          <a:off x="1275118" y="245117"/>
          <a:ext cx="1563624" cy="1250899"/>
        </a:xfrm>
        <a:prstGeom prst="roundRect">
          <a:avLst>
            <a:gd name="adj" fmla="val 10000"/>
          </a:avLst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Better scope</a:t>
          </a:r>
          <a:endParaRPr lang="id-ID" sz="2200" kern="1200" dirty="0"/>
        </a:p>
      </dsp:txBody>
      <dsp:txXfrm>
        <a:off x="1275118" y="245117"/>
        <a:ext cx="1563624" cy="1250899"/>
      </dsp:txXfrm>
    </dsp:sp>
    <dsp:sp modelId="{ECCCD767-9517-4DED-9F82-A6AC9634C84E}">
      <dsp:nvSpPr>
        <dsp:cNvPr id="0" name=""/>
        <dsp:cNvSpPr/>
      </dsp:nvSpPr>
      <dsp:spPr>
        <a:xfrm rot="17700000">
          <a:off x="3015926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8E01C-97FB-4830-9192-B69D2AA69F8C}">
      <dsp:nvSpPr>
        <dsp:cNvPr id="0" name=""/>
        <dsp:cNvSpPr/>
      </dsp:nvSpPr>
      <dsp:spPr>
        <a:xfrm>
          <a:off x="3257257" y="245117"/>
          <a:ext cx="1563624" cy="1250899"/>
        </a:xfrm>
        <a:prstGeom prst="roundRect">
          <a:avLst>
            <a:gd name="adj" fmla="val 10000"/>
          </a:avLst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schedulling</a:t>
          </a:r>
          <a:endParaRPr lang="id-ID" sz="2200" kern="1200" dirty="0"/>
        </a:p>
      </dsp:txBody>
      <dsp:txXfrm>
        <a:off x="3257257" y="245117"/>
        <a:ext cx="1563624" cy="1250899"/>
      </dsp:txXfrm>
    </dsp:sp>
    <dsp:sp modelId="{92453FD7-29B5-4075-9F59-6E21AB4FCF35}">
      <dsp:nvSpPr>
        <dsp:cNvPr id="0" name=""/>
        <dsp:cNvSpPr/>
      </dsp:nvSpPr>
      <dsp:spPr>
        <a:xfrm rot="20700000">
          <a:off x="3899275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FB7B2-25E4-4948-AB69-2540165C9A8E}">
      <dsp:nvSpPr>
        <dsp:cNvPr id="0" name=""/>
        <dsp:cNvSpPr/>
      </dsp:nvSpPr>
      <dsp:spPr>
        <a:xfrm>
          <a:off x="4531352" y="1763524"/>
          <a:ext cx="1563624" cy="1250899"/>
        </a:xfrm>
        <a:prstGeom prst="roundRect">
          <a:avLst>
            <a:gd name="adj" fmla="val 10000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Realistic Cost budgeting</a:t>
          </a:r>
          <a:endParaRPr lang="id-ID" sz="2200" kern="1200" dirty="0"/>
        </a:p>
      </dsp:txBody>
      <dsp:txXfrm>
        <a:off x="4531352" y="1763524"/>
        <a:ext cx="1563624" cy="12508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232037-25DD-4524-9A4E-F9C8C720361B}">
      <dsp:nvSpPr>
        <dsp:cNvPr id="0" name=""/>
        <dsp:cNvSpPr/>
      </dsp:nvSpPr>
      <dsp:spPr>
        <a:xfrm>
          <a:off x="11" y="140717"/>
          <a:ext cx="7160484" cy="7886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Bradley Hand ITC" pitchFamily="66" charset="0"/>
            </a:rPr>
            <a:t>Risk factors</a:t>
          </a:r>
          <a:endParaRPr lang="en-US" sz="4000" b="1" kern="1200" dirty="0">
            <a:latin typeface="Bradley Hand ITC" pitchFamily="66" charset="0"/>
          </a:endParaRPr>
        </a:p>
      </dsp:txBody>
      <dsp:txXfrm>
        <a:off x="11" y="140717"/>
        <a:ext cx="7160484" cy="788623"/>
      </dsp:txXfrm>
    </dsp:sp>
    <dsp:sp modelId="{28582101-6776-4FBF-831E-71F7899381A2}">
      <dsp:nvSpPr>
        <dsp:cNvPr id="0" name=""/>
        <dsp:cNvSpPr/>
      </dsp:nvSpPr>
      <dsp:spPr>
        <a:xfrm>
          <a:off x="1157" y="1049258"/>
          <a:ext cx="1684027" cy="192122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1.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The probability that it will occur</a:t>
          </a:r>
          <a:endParaRPr lang="en-US" sz="1800" kern="1200" dirty="0">
            <a:latin typeface="Arial Narrow" pitchFamily="34" charset="0"/>
          </a:endParaRPr>
        </a:p>
      </dsp:txBody>
      <dsp:txXfrm>
        <a:off x="1157" y="1049258"/>
        <a:ext cx="1684027" cy="1921222"/>
      </dsp:txXfrm>
    </dsp:sp>
    <dsp:sp modelId="{38F4C873-EE76-4E01-8712-5CAAF581899E}">
      <dsp:nvSpPr>
        <dsp:cNvPr id="0" name=""/>
        <dsp:cNvSpPr/>
      </dsp:nvSpPr>
      <dsp:spPr>
        <a:xfrm>
          <a:off x="1826643" y="1049258"/>
          <a:ext cx="1684027" cy="192122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2.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The range of possible outcome (impact)</a:t>
          </a:r>
          <a:endParaRPr lang="en-US" sz="1800" kern="1200" dirty="0">
            <a:latin typeface="Arial Narrow" pitchFamily="34" charset="0"/>
          </a:endParaRPr>
        </a:p>
      </dsp:txBody>
      <dsp:txXfrm>
        <a:off x="1826643" y="1049258"/>
        <a:ext cx="1684027" cy="1921222"/>
      </dsp:txXfrm>
    </dsp:sp>
    <dsp:sp modelId="{41774A23-C9AC-41CE-9D56-A9117528DFCB}">
      <dsp:nvSpPr>
        <dsp:cNvPr id="0" name=""/>
        <dsp:cNvSpPr/>
      </dsp:nvSpPr>
      <dsp:spPr>
        <a:xfrm>
          <a:off x="3652129" y="1049258"/>
          <a:ext cx="1684027" cy="192122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3.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Expected timing (when) in the project life cycle</a:t>
          </a:r>
          <a:endParaRPr lang="en-US" sz="1800" kern="1200" dirty="0">
            <a:latin typeface="Arial Narrow" pitchFamily="34" charset="0"/>
          </a:endParaRPr>
        </a:p>
      </dsp:txBody>
      <dsp:txXfrm>
        <a:off x="3652129" y="1049258"/>
        <a:ext cx="1684027" cy="1921222"/>
      </dsp:txXfrm>
    </dsp:sp>
    <dsp:sp modelId="{33B8186F-6554-4A60-B7E1-19F6F2A8ECAD}">
      <dsp:nvSpPr>
        <dsp:cNvPr id="0" name=""/>
        <dsp:cNvSpPr/>
      </dsp:nvSpPr>
      <dsp:spPr>
        <a:xfrm>
          <a:off x="5477614" y="1049258"/>
          <a:ext cx="1684027" cy="192122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4.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The anticipated frequency of risk event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Narrow" pitchFamily="34" charset="0"/>
            </a:rPr>
            <a:t>(how often)</a:t>
          </a:r>
          <a:endParaRPr lang="en-US" sz="1800" kern="1200" dirty="0">
            <a:latin typeface="Arial Narrow" pitchFamily="34" charset="0"/>
          </a:endParaRPr>
        </a:p>
      </dsp:txBody>
      <dsp:txXfrm>
        <a:off x="5477614" y="1049258"/>
        <a:ext cx="1684027" cy="1921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FC1F9-CC20-46AD-9592-7B62C81B8DDF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F4473-A5DE-4F01-B84D-7470C9B18B5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732E-5421-49E1-9253-15CFA7536C1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Opportunities, Threats</a:t>
            </a:r>
            <a:endParaRPr lang="id-ID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EF886-85CA-4913-85B4-9C2290F4BD0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6D0CD-DF54-40D1-AC20-1729AD1E10DE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934C7-20EF-41B5-8D32-5768F5DBE3E5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E8CC49-0F67-45EB-9262-8E74E0399A3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81DEC-6089-427B-AF67-65DD3AFD635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E1BE0-7702-498A-9D29-6FD3D4FC223C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173997-826C-41C0-B48E-182BA79F4F16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36F3A-AF7A-4686-BDA8-44262E22A570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F6EF7-4974-4E0B-A06D-EB1B13246AB5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42D85-2C3E-486E-BB57-292E6EEE7D74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DB295-9759-408B-84FD-733D2235ABC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1B139-441B-4CE5-A425-7AC131805584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0BEAB9-D33F-403C-BE5D-6E9AD76F7149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BD29A-9A52-482B-8A37-8E350A00A4CD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CF7AD-5E4D-46BE-9FC2-AE783BAB60AB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A9442-DCF5-4DD4-8601-4E71FE0D44F5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63C12-2186-44F5-A04A-61EB950A7A08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CD41D-BB0D-411F-97BA-058718151BEA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dirty="0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0A10D-CAC6-43AE-BB8A-118F8231FDD4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CEF6B-D4B3-467C-8273-6ACF9F672DCF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77003-055D-467F-81AB-F4C53D7BC568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B9A77-37B7-4163-A33A-179B765E244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25226-7EC0-44B0-86E4-BEC2DF21C2D6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18BD3-EE2C-4967-A65B-0614C235126C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9FA54-805B-4FAF-A8D0-978D659DBF7B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1A2A2-D7CD-49B3-A087-B95051DFCF19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246D9-C4E2-4054-9ED5-38041179556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2A68D-A29F-4E59-B844-67EB63E0666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68898-208B-46D6-800C-CCEAAB978BF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68898-208B-46D6-800C-CCEAAB978BF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B3AF3-C74C-49A6-A2D1-16AB8D9BF9C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EF886-85CA-4913-85B4-9C2290F4BD0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6561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3263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30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74204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01436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4760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3330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26942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1998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5883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097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8780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7710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996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6353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175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A5D9-4B98-4CB7-985B-AEF73DA34041}" type="datetimeFigureOut">
              <a:rPr lang="id-ID" smtClean="0"/>
              <a:pPr/>
              <a:t>22/04/2015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5DAD1D-12CE-406F-82B4-36DF1D3C87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388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Project Risk Management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PMI (2013), Schwalbe (2013)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228600" y="313848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>
          <a:xfrm>
            <a:off x="266700" y="5334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11.1 Plan Risk Management</a:t>
            </a: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>
          <a:xfrm>
            <a:off x="381000" y="1562100"/>
            <a:ext cx="7848600" cy="1371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 Narrow" pitchFamily="34" charset="0"/>
              </a:rPr>
              <a:t>The process of defining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how to conduct risk management </a:t>
            </a:r>
            <a:r>
              <a:rPr lang="en-US" sz="2400" dirty="0" smtClean="0">
                <a:latin typeface="Arial Narrow" pitchFamily="34" charset="0"/>
              </a:rPr>
              <a:t>activities for a project.</a:t>
            </a:r>
          </a:p>
        </p:txBody>
      </p:sp>
      <p:graphicFrame>
        <p:nvGraphicFramePr>
          <p:cNvPr id="9" name="Group 59"/>
          <p:cNvGraphicFramePr>
            <a:graphicFrameLocks noGrp="1"/>
          </p:cNvGraphicFramePr>
          <p:nvPr/>
        </p:nvGraphicFramePr>
        <p:xfrm>
          <a:off x="533400" y="2859088"/>
          <a:ext cx="2209800" cy="2462534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Management Plan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Project charter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Stakeholder register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Enterprise environmental factors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Organizational process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0"/>
          <p:cNvGraphicFramePr>
            <a:graphicFrameLocks noGrp="1"/>
          </p:cNvGraphicFramePr>
          <p:nvPr/>
        </p:nvGraphicFramePr>
        <p:xfrm>
          <a:off x="3124200" y="2859088"/>
          <a:ext cx="2209800" cy="162153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95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920246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Analytical techniques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judgement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meetings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1"/>
          <p:cNvGraphicFramePr>
            <a:graphicFrameLocks noGrp="1"/>
          </p:cNvGraphicFramePr>
          <p:nvPr/>
        </p:nvGraphicFramePr>
        <p:xfrm>
          <a:off x="5791200" y="2859088"/>
          <a:ext cx="2209800" cy="124028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12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28145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management plan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85720" y="5572140"/>
            <a:ext cx="8534400" cy="1066800"/>
            <a:chOff x="152400" y="4038600"/>
            <a:chExt cx="8534400" cy="1066800"/>
          </a:xfrm>
        </p:grpSpPr>
        <p:sp>
          <p:nvSpPr>
            <p:cNvPr id="13" name="Content Placeholder 2"/>
            <p:cNvSpPr txBox="1">
              <a:spLocks/>
            </p:cNvSpPr>
            <p:nvPr/>
          </p:nvSpPr>
          <p:spPr bwMode="auto">
            <a:xfrm>
              <a:off x="381000" y="4267200"/>
              <a:ext cx="8305800" cy="838200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B050"/>
              </a:solidFill>
              <a:prstDash val="sysDash"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688975" lvl="1" indent="-179388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kern="0" dirty="0">
                  <a:solidFill>
                    <a:schemeClr val="accent4">
                      <a:lumMod val="1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Sources of risk = risk categories</a:t>
              </a:r>
            </a:p>
            <a:p>
              <a:pPr marL="688975" lvl="1" indent="-179388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dirty="0">
                  <a:solidFill>
                    <a:schemeClr val="accent4">
                      <a:lumMod val="10000"/>
                    </a:schemeClr>
                  </a:solidFill>
                  <a:latin typeface="Arial Narrow" pitchFamily="34" charset="0"/>
                </a:rPr>
                <a:t>Risk categories may be structured into </a:t>
              </a:r>
              <a:r>
                <a:rPr lang="en-US" b="1" dirty="0">
                  <a:solidFill>
                    <a:srgbClr val="FF0000"/>
                  </a:solidFill>
                  <a:latin typeface="Arial Narrow" pitchFamily="34" charset="0"/>
                </a:rPr>
                <a:t>Risk Breakdown Structure (RBS)</a:t>
              </a:r>
              <a:endParaRPr lang="en-US" b="1" kern="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pic>
          <p:nvPicPr>
            <p:cNvPr id="14" name="Picture 6" descr="http://arpidojo.netfirms.com/attention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4038600"/>
              <a:ext cx="594000" cy="53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Plan Risk Management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7419996" cy="571504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Importance of Risk Management Planning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Ensure that the degree, type, and visibility of risk management are 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commensurate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Provide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sufficient resource and time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for risk management activities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Establish an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agreed-upon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basis for evaluating risk </a:t>
            </a:r>
          </a:p>
          <a:p>
            <a:pPr eaLnBrk="1" hangingPunct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Risk Categories</a:t>
            </a:r>
          </a:p>
          <a:p>
            <a:pPr lvl="1" eaLnBrk="1" hangingPunct="1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 standard list of risk categories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can help to make sure areas of risk are not forgotten.</a:t>
            </a:r>
          </a:p>
          <a:p>
            <a:pPr lvl="1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Companies and PMO should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have standard list of risk categories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to help identify risk.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 Main type of Risk</a:t>
            </a:r>
          </a:p>
          <a:p>
            <a:pPr lvl="1" eaLnBrk="1" hangingPunct="1"/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Business – Risk of gain or loss</a:t>
            </a:r>
          </a:p>
          <a:p>
            <a:pPr lvl="1" eaLnBrk="1" hangingPunct="1"/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Pure (insurable) risk – Only a risk of loss (i.e. fire, theft, personal injury,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Risk Management Plan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638940" cy="5105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400" dirty="0" smtClean="0">
                <a:latin typeface="Arial Narrow" pitchFamily="34" charset="0"/>
              </a:rPr>
              <a:t>Risk management plan describe</a:t>
            </a:r>
            <a:r>
              <a:rPr lang="en-US" sz="2600" b="1" dirty="0" smtClean="0">
                <a:solidFill>
                  <a:srgbClr val="00B050"/>
                </a:solidFill>
                <a:latin typeface="Arial Narrow" pitchFamily="34" charset="0"/>
              </a:rPr>
              <a:t> how risk management will be structured and performed on the project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eaLnBrk="1" hangingPunct="1"/>
            <a:r>
              <a:rPr lang="en-US" sz="2400" dirty="0" smtClean="0">
                <a:latin typeface="Arial Narrow" pitchFamily="34" charset="0"/>
              </a:rPr>
              <a:t>Subset of project management plan.</a:t>
            </a:r>
          </a:p>
          <a:p>
            <a:pPr eaLnBrk="1" hangingPunct="1"/>
            <a:r>
              <a:rPr lang="en-US" sz="2400" dirty="0" smtClean="0">
                <a:latin typeface="Arial Narrow" pitchFamily="34" charset="0"/>
              </a:rPr>
              <a:t>May includes</a:t>
            </a:r>
            <a:r>
              <a:rPr lang="en-US" sz="1800" dirty="0" smtClean="0">
                <a:latin typeface="Arial Narrow" pitchFamily="34" charset="0"/>
              </a:rPr>
              <a:t>: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Methodology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Roles &amp; responsibilities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Budgeting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Timing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Risk categories. 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Definition of probability and impact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Stakeholder tolerances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Reporting formats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Tracking</a:t>
            </a:r>
          </a:p>
          <a:p>
            <a:pPr marL="862013" lvl="2" indent="-230188" eaLnBrk="1" hangingPunct="1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Probability and impact matrix (?)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sz="1800" dirty="0" smtClean="0">
              <a:latin typeface="Arial Narrow" pitchFamily="34" charset="0"/>
            </a:endParaRPr>
          </a:p>
          <a:p>
            <a:pPr lvl="1" eaLnBrk="1" hangingPunct="1"/>
            <a:endParaRPr lang="en-US" sz="1400" dirty="0" smtClean="0">
              <a:latin typeface="Arial Narrow" pitchFamily="34" charset="0"/>
            </a:endParaRPr>
          </a:p>
          <a:p>
            <a:pPr eaLnBrk="1" hangingPunct="1"/>
            <a:endParaRPr lang="en-US" sz="2400" dirty="0" smtClean="0">
              <a:latin typeface="Arial Narrow" pitchFamily="34" charset="0"/>
            </a:endParaRP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786058"/>
            <a:ext cx="2030413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Risk Breakdown Structure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1643050"/>
            <a:ext cx="713037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Potential Risk in Knowledge Area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285860"/>
            <a:ext cx="8239589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Risk Management Plan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63894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KPMG, a large consulting firm, published a study in 1995 that found</a:t>
            </a:r>
            <a:r>
              <a:rPr lang="id-ID" sz="2400" dirty="0" smtClean="0"/>
              <a:t>: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“</a:t>
            </a:r>
            <a:r>
              <a:rPr lang="en-US" sz="2400" b="1" dirty="0" smtClean="0">
                <a:solidFill>
                  <a:srgbClr val="FF0000"/>
                </a:solidFill>
              </a:rPr>
              <a:t> 55 percent of</a:t>
            </a:r>
            <a:r>
              <a:rPr lang="id-ID" sz="24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runaway projects </a:t>
            </a:r>
            <a:r>
              <a:rPr lang="en-US" sz="2400" b="1" dirty="0" smtClean="0">
                <a:solidFill>
                  <a:srgbClr val="FF0000"/>
                </a:solidFill>
              </a:rPr>
              <a:t>(projects with significant cost or schedule overruns) did no </a:t>
            </a:r>
            <a:r>
              <a:rPr lang="en-US" sz="2400" b="1" u="sng" dirty="0" smtClean="0">
                <a:solidFill>
                  <a:srgbClr val="FF0000"/>
                </a:solidFill>
              </a:rPr>
              <a:t>risk management</a:t>
            </a:r>
            <a:r>
              <a:rPr lang="id-ID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at all</a:t>
            </a:r>
            <a:r>
              <a:rPr lang="id-ID" sz="2400" u="sng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38 percent did some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B050"/>
                </a:solidFill>
              </a:rPr>
              <a:t>and 7 percent were not sure </a:t>
            </a:r>
            <a:r>
              <a:rPr lang="en-US" sz="2400" dirty="0" smtClean="0"/>
              <a:t>whether they did risk</a:t>
            </a:r>
            <a:r>
              <a:rPr lang="id-ID" sz="2400" dirty="0" smtClean="0"/>
              <a:t> management or not”</a:t>
            </a:r>
            <a:endParaRPr lang="en-US" sz="1600" dirty="0" smtClean="0">
              <a:latin typeface="Arial Narrow" pitchFamily="34" charset="0"/>
            </a:endParaRPr>
          </a:p>
          <a:p>
            <a:pPr eaLnBrk="1" hangingPunct="1"/>
            <a:endParaRPr lang="en-US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495300"/>
            <a:ext cx="76200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11.2 Identify Risk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7620000" cy="7620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 Narrow" pitchFamily="34" charset="0"/>
              </a:rPr>
              <a:t>The process of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determining which risks may affect the project </a:t>
            </a:r>
            <a:r>
              <a:rPr lang="en-US" sz="2000" dirty="0" smtClean="0">
                <a:latin typeface="Arial Narrow" pitchFamily="34" charset="0"/>
              </a:rPr>
              <a:t>and documenting their characteristics.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28600" y="2400300"/>
            <a:ext cx="8686800" cy="2879725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0" name="Group 59"/>
          <p:cNvGraphicFramePr>
            <a:graphicFrameLocks noGrp="1"/>
          </p:cNvGraphicFramePr>
          <p:nvPr/>
        </p:nvGraphicFramePr>
        <p:xfrm>
          <a:off x="533400" y="2120900"/>
          <a:ext cx="2209800" cy="427304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06886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38586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Risk management plan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 management plan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Schedule management plan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Quality management plan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Human resource management plan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Scope baseline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cost estimates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duration estimates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Stakeholder register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documents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Procurement documents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Enterprise environmental factors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 process assets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60"/>
          <p:cNvGraphicFramePr>
            <a:graphicFrameLocks noGrp="1"/>
          </p:cNvGraphicFramePr>
          <p:nvPr/>
        </p:nvGraphicFramePr>
        <p:xfrm>
          <a:off x="3124200" y="2120900"/>
          <a:ext cx="2209800" cy="3279648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95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758857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Documentation reviews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Information gathering techniques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Checklist analysis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Assumptions analysis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Diagramming techniques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SWOT analysis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61"/>
          <p:cNvGraphicFramePr>
            <a:graphicFrameLocks noGrp="1"/>
          </p:cNvGraphicFramePr>
          <p:nvPr/>
        </p:nvGraphicFramePr>
        <p:xfrm>
          <a:off x="5791200" y="2120900"/>
          <a:ext cx="2209800" cy="133947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3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04350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register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7133" name="TextBox 7"/>
          <p:cNvSpPr txBox="1">
            <a:spLocks noChangeArrowheads="1"/>
          </p:cNvSpPr>
          <p:nvPr/>
        </p:nvSpPr>
        <p:spPr bwMode="auto">
          <a:xfrm>
            <a:off x="3000364" y="5572140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FG Deanna's Hand"/>
              </a:rPr>
              <a:t>Q: Who should be involved in risk identification?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71802" y="6215082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FG Deanna's Hand"/>
              </a:rPr>
              <a:t>A: EVERYONE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Identify Risk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7348558" cy="495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Risk should be continually reassessed (iterative)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such as in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integrated change control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activity, when working with resources, when dealing with issues.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Information gathering techniques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Brainstorming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Delphi technique: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Expert participate anonymously; facilitator use questionnaire; consensus may be reached in a few rounds; Help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reduce bias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the data and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prevent influence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each others.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Interviewing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interviewing experts, stakeholders, experienced PM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Root cause analysis: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Reorganizing the identified risk by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their root cause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may help identify more risks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Identify Risk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7348558" cy="495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Checklist analysis: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checklist developed based on accumulated historical information from previous similar project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Assumption analysis: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identify risk from inaccuracy, instability, inconsistency, incompleteness.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SWOT analysis – Strengths, Weaknesses, Opportunities, Threats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91" t="6494" r="9091" b="14167"/>
          <a:stretch>
            <a:fillRect/>
          </a:stretch>
        </p:blipFill>
        <p:spPr bwMode="auto">
          <a:xfrm>
            <a:off x="2428860" y="4032254"/>
            <a:ext cx="3357586" cy="261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4643438" y="5286412"/>
            <a:ext cx="1785950" cy="685800"/>
          </a:xfrm>
          <a:prstGeom prst="wedgeRoundRectCallout">
            <a:avLst>
              <a:gd name="adj1" fmla="val -135918"/>
              <a:gd name="adj2" fmla="val -81322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600" b="1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STRENGTHS</a:t>
            </a:r>
          </a:p>
          <a:p>
            <a:pPr algn="ctr">
              <a:defRPr/>
            </a:pPr>
            <a:r>
              <a:rPr lang="id-ID" sz="1600" b="1" dirty="0" smtClean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WEAKNESS</a:t>
            </a:r>
            <a:endParaRPr lang="en-US" sz="1600" b="1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4500594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Opportunities, 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6500826" y="4500594"/>
            <a:ext cx="899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Threats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1857356" y="4000528"/>
            <a:ext cx="4643470" cy="264318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Diagramming techniques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8305800" cy="1905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Cause and effect diagrams (fish-bone diagram)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System or process flow charts.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Influence diagrams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show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casual influences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among project variables, the timing or time ordering of events, and the relationships among other project variables and their outcomes.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excellent for displaying a decision’s structure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357951" y="1214422"/>
            <a:ext cx="2490770" cy="714380"/>
            <a:chOff x="3505200" y="1371600"/>
            <a:chExt cx="4003274" cy="713503"/>
          </a:xfrm>
        </p:grpSpPr>
        <p:sp>
          <p:nvSpPr>
            <p:cNvPr id="4" name="Right Brace 3"/>
            <p:cNvSpPr/>
            <p:nvPr/>
          </p:nvSpPr>
          <p:spPr>
            <a:xfrm>
              <a:off x="3505200" y="1371600"/>
              <a:ext cx="114817" cy="642153"/>
            </a:xfrm>
            <a:prstGeom prst="rightBrace">
              <a:avLst>
                <a:gd name="adj1" fmla="val 87500"/>
                <a:gd name="adj2" fmla="val 50000"/>
              </a:avLst>
            </a:prstGeom>
            <a:ln w="19050">
              <a:solidFill>
                <a:schemeClr val="accent4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4079290" y="1371600"/>
              <a:ext cx="3429184" cy="713503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b="0" kern="0" dirty="0">
                  <a:solidFill>
                    <a:schemeClr val="accent4">
                      <a:lumMod val="1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Described in Quality Management</a:t>
              </a: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 bwMode="auto">
          <a:xfrm>
            <a:off x="285720" y="3571876"/>
            <a:ext cx="762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200" b="0" kern="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ea typeface="+mj-ea"/>
                <a:cs typeface="+mj-cs"/>
              </a:rPr>
              <a:t>Risk Register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4282" y="4071942"/>
            <a:ext cx="830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After Indentify Risk process the output is </a:t>
            </a:r>
            <a:r>
              <a:rPr lang="en-US" sz="2000" kern="0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initial entries</a:t>
            </a:r>
            <a:r>
              <a:rPr lang="en-US" sz="2000" b="0" kern="0" dirty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into the risk register. </a:t>
            </a:r>
            <a:endParaRPr lang="id-ID" sz="2000" b="0" kern="0" dirty="0" smtClean="0">
              <a:solidFill>
                <a:schemeClr val="accent4">
                  <a:lumMod val="1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 smtClean="0">
                <a:solidFill>
                  <a:schemeClr val="accent4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It </a:t>
            </a:r>
            <a:r>
              <a:rPr lang="en-US" sz="2400" b="1" kern="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includes: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b="1" kern="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List of risk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b="1" kern="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List of POTENTIAL responses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b="1" kern="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Root causes of risks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b="1" kern="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Updated risk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286124"/>
            <a:ext cx="6447501" cy="388077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Project risk management is the art and science of </a:t>
            </a:r>
            <a:r>
              <a:rPr lang="en-US" sz="2800" b="1" i="1" dirty="0" smtClean="0">
                <a:solidFill>
                  <a:srgbClr val="FF0000"/>
                </a:solidFill>
              </a:rPr>
              <a:t>identifying, analyzing, and responding to</a:t>
            </a:r>
            <a:r>
              <a:rPr lang="id-ID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risk </a:t>
            </a:r>
            <a:r>
              <a:rPr lang="en-US" sz="2800" dirty="0" smtClean="0"/>
              <a:t>throughout the life of a project and in </a:t>
            </a:r>
            <a:r>
              <a:rPr lang="en-US" sz="2800" i="1" dirty="0" smtClean="0">
                <a:solidFill>
                  <a:srgbClr val="FF0000"/>
                </a:solidFill>
              </a:rPr>
              <a:t>the best interests </a:t>
            </a:r>
            <a:r>
              <a:rPr lang="en-US" sz="2800" dirty="0" smtClean="0"/>
              <a:t>of meeting project objectives.</a:t>
            </a:r>
            <a:endParaRPr lang="id-ID" sz="2800" dirty="0"/>
          </a:p>
        </p:txBody>
      </p:sp>
      <p:sp>
        <p:nvSpPr>
          <p:cNvPr id="4" name="Rectangle 3"/>
          <p:cNvSpPr/>
          <p:nvPr/>
        </p:nvSpPr>
        <p:spPr>
          <a:xfrm>
            <a:off x="642910" y="1785926"/>
            <a:ext cx="635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oper Black" pitchFamily="18" charset="0"/>
              </a:rPr>
              <a:t>Every project is risky, meaning there is a chance things</a:t>
            </a:r>
            <a:r>
              <a:rPr lang="id-ID" sz="2400" dirty="0" smtClean="0">
                <a:latin typeface="Cooper Black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oper Black" pitchFamily="18" charset="0"/>
              </a:rPr>
              <a:t>won’t turn out exactly as planned.</a:t>
            </a:r>
            <a:endParaRPr lang="id-ID" sz="24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Cause &amp; effect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7"/>
            <a:ext cx="7215206" cy="530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47501" cy="57148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Risk Register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13793"/>
          <a:stretch>
            <a:fillRect/>
          </a:stretch>
        </p:blipFill>
        <p:spPr bwMode="auto">
          <a:xfrm>
            <a:off x="0" y="1142984"/>
            <a:ext cx="853974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43300"/>
            <a:ext cx="67532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928934"/>
            <a:ext cx="6447501" cy="5714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 Ranking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76200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11.3 Perform Qualitative Risk Analysis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228600" y="1562100"/>
            <a:ext cx="7620000" cy="115252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000" b="1" dirty="0" smtClean="0">
                <a:solidFill>
                  <a:srgbClr val="FF0000"/>
                </a:solidFill>
                <a:latin typeface="Arial Narrow" pitchFamily="34" charset="0"/>
              </a:rPr>
              <a:t>The process of prioritizing risks </a:t>
            </a:r>
            <a:r>
              <a:rPr lang="en-US" sz="2400" dirty="0" smtClean="0">
                <a:latin typeface="Arial Narrow" pitchFamily="34" charset="0"/>
              </a:rPr>
              <a:t>for further analysis of action by assessing and combining their probability of occurrence and impact.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3160713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533400" y="2862263"/>
          <a:ext cx="2209800" cy="2547472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49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646076">
                <a:tc>
                  <a:txBody>
                    <a:bodyPr/>
                    <a:lstStyle/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register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management plan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Scope baseline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Enterprise environmental factor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Organizational process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 noGrp="1"/>
          </p:cNvGraphicFramePr>
          <p:nvPr/>
        </p:nvGraphicFramePr>
        <p:xfrm>
          <a:off x="3155950" y="2881313"/>
          <a:ext cx="2209800" cy="3253072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142219">
                <a:tc>
                  <a:txBody>
                    <a:bodyPr/>
                    <a:lstStyle/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probability and impact assessment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Probability and impact matrix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data quality assessment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categorization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urgency assessment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5791200" y="2881313"/>
          <a:ext cx="2209800" cy="130898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9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1367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ducuments update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228600" y="4953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Qualitative Risk Analysis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52400" y="1128718"/>
            <a:ext cx="8305800" cy="551499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 Narrow" pitchFamily="34" charset="0"/>
              </a:rPr>
              <a:t>Help to focus on </a:t>
            </a:r>
            <a:r>
              <a:rPr lang="en-US" sz="2800" b="1" i="1" dirty="0" smtClean="0">
                <a:solidFill>
                  <a:srgbClr val="FF0000"/>
                </a:solidFill>
                <a:latin typeface="Arial Narrow" pitchFamily="34" charset="0"/>
              </a:rPr>
              <a:t>high priority risks</a:t>
            </a:r>
          </a:p>
          <a:p>
            <a:pPr eaLnBrk="1" hangingPunct="1"/>
            <a:r>
              <a:rPr lang="en-US" sz="2800" dirty="0" smtClean="0">
                <a:latin typeface="Arial Narrow" pitchFamily="34" charset="0"/>
              </a:rPr>
              <a:t>A </a:t>
            </a:r>
            <a:r>
              <a:rPr lang="en-US" sz="2800" b="1" i="1" dirty="0" smtClean="0">
                <a:solidFill>
                  <a:srgbClr val="FF0000"/>
                </a:solidFill>
                <a:latin typeface="Arial Narrow" pitchFamily="34" charset="0"/>
              </a:rPr>
              <a:t>subjective analysis</a:t>
            </a:r>
          </a:p>
          <a:p>
            <a:pPr eaLnBrk="1" hangingPunct="1"/>
            <a:r>
              <a:rPr lang="en-US" sz="2800" dirty="0" smtClean="0">
                <a:latin typeface="Arial Narrow" pitchFamily="34" charset="0"/>
              </a:rPr>
              <a:t>Can be also used to: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Compare risk to the </a:t>
            </a:r>
            <a:r>
              <a:rPr lang="en-US" sz="2000" b="1" dirty="0" smtClean="0">
                <a:latin typeface="Arial Narrow" pitchFamily="34" charset="0"/>
              </a:rPr>
              <a:t>overall risk of other projects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Determine whether the project should be </a:t>
            </a:r>
            <a:r>
              <a:rPr lang="en-US" sz="2000" b="1" dirty="0" smtClean="0">
                <a:latin typeface="Arial Narrow" pitchFamily="34" charset="0"/>
              </a:rPr>
              <a:t>selected, continued or terminated.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Determine whether to proceed to </a:t>
            </a:r>
            <a:r>
              <a:rPr lang="en-US" sz="2000" b="1" dirty="0" smtClean="0">
                <a:latin typeface="Arial Narrow" pitchFamily="34" charset="0"/>
              </a:rPr>
              <a:t>Perform Quantitative Risk Analysis</a:t>
            </a:r>
          </a:p>
          <a:p>
            <a:pPr eaLnBrk="1" hangingPunct="1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1604" y="4214818"/>
            <a:ext cx="4572000" cy="23698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Analysis using…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Relative probability or likelihood of occurrence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Impact on project objective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Time frame response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Organization’s risk tolerance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Etc.</a:t>
            </a:r>
          </a:p>
        </p:txBody>
      </p:sp>
      <p:pic>
        <p:nvPicPr>
          <p:cNvPr id="5" name="Picture 6" descr="http://arpidojo.netfirms.com/attent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5000636"/>
            <a:ext cx="94500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194"/>
          <p:cNvGraphicFramePr>
            <a:graphicFrameLocks/>
          </p:cNvGraphicFramePr>
          <p:nvPr/>
        </p:nvGraphicFramePr>
        <p:xfrm>
          <a:off x="762000" y="5318760"/>
          <a:ext cx="6476998" cy="14630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504155"/>
                <a:gridCol w="867445"/>
                <a:gridCol w="2666999"/>
                <a:gridCol w="762000"/>
                <a:gridCol w="838200"/>
                <a:gridCol w="838199"/>
              </a:tblGrid>
              <a:tr h="62484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No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Category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Description of Risk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/>
                      </a:r>
                      <a:b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</a:b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IMPACT</a:t>
                      </a:r>
                      <a:b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</a:b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PROBA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BILITY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 LEVEL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Resource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Testing environment not available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ORANGE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C0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</a:rPr>
                        <a:t>Schedule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Documentation approval took </a:t>
                      </a:r>
                      <a:r>
                        <a:rPr lang="en-US" sz="1400" dirty="0">
                          <a:latin typeface="Arial Narrow" pitchFamily="34" charset="0"/>
                        </a:rPr>
                        <a:t>longer time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RED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2227" name="Title 1"/>
          <p:cNvSpPr>
            <a:spLocks noGrp="1"/>
          </p:cNvSpPr>
          <p:nvPr>
            <p:ph type="title"/>
          </p:nvPr>
        </p:nvSpPr>
        <p:spPr>
          <a:xfrm>
            <a:off x="152400" y="4953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 Narrow" pitchFamily="34" charset="0"/>
              </a:rPr>
              <a:t>Probability Impact Matrix</a:t>
            </a:r>
          </a:p>
        </p:txBody>
      </p:sp>
      <p:sp>
        <p:nvSpPr>
          <p:cNvPr id="52228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8305800" cy="131923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 Narrow" pitchFamily="34" charset="0"/>
              </a:rPr>
              <a:t>Different matrices can be used for </a:t>
            </a:r>
            <a:r>
              <a:rPr lang="en-US" sz="2600" b="1" dirty="0" smtClean="0">
                <a:solidFill>
                  <a:srgbClr val="FF0000"/>
                </a:solidFill>
                <a:latin typeface="Arial Narrow" pitchFamily="34" charset="0"/>
              </a:rPr>
              <a:t>cost, time, scope</a:t>
            </a:r>
            <a:endParaRPr lang="en-US" sz="24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2400" dirty="0" smtClean="0">
                <a:latin typeface="Arial Narrow" pitchFamily="34" charset="0"/>
              </a:rPr>
              <a:t>It helps guide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risk responses </a:t>
            </a:r>
            <a:r>
              <a:rPr lang="en-US" sz="2400" dirty="0" smtClean="0">
                <a:latin typeface="Arial Narrow" pitchFamily="34" charset="0"/>
              </a:rPr>
              <a:t>(priority action &amp; response strategies)</a:t>
            </a:r>
          </a:p>
          <a:p>
            <a:pPr eaLnBrk="1" hangingPunct="1"/>
            <a:endParaRPr lang="en-US" sz="2400" dirty="0" smtClean="0">
              <a:latin typeface="Arial Narrow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384425"/>
            <a:ext cx="3771900" cy="2773363"/>
          </a:xfrm>
          <a:prstGeom prst="rect">
            <a:avLst/>
          </a:prstGeom>
          <a:noFill/>
          <a:ln w="6350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" name="Rounded Rectangular Callout 10"/>
          <p:cNvSpPr/>
          <p:nvPr/>
        </p:nvSpPr>
        <p:spPr>
          <a:xfrm>
            <a:off x="5410200" y="3924300"/>
            <a:ext cx="1066800" cy="685800"/>
          </a:xfrm>
          <a:prstGeom prst="wedgeRoundRectCallout">
            <a:avLst>
              <a:gd name="adj1" fmla="val -135918"/>
              <a:gd name="adj2" fmla="val -81322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Colors shows level of importance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85794"/>
            <a:ext cx="6705600" cy="4930775"/>
          </a:xfrm>
          <a:prstGeom prst="rect">
            <a:avLst/>
          </a:prstGeom>
          <a:noFill/>
          <a:ln w="6350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" name="Rounded Rectangular Callout 10"/>
          <p:cNvSpPr/>
          <p:nvPr/>
        </p:nvSpPr>
        <p:spPr>
          <a:xfrm>
            <a:off x="8077200" y="3352800"/>
            <a:ext cx="1066800" cy="685800"/>
          </a:xfrm>
          <a:prstGeom prst="wedgeRoundRectCallout">
            <a:avLst>
              <a:gd name="adj1" fmla="val -135918"/>
              <a:gd name="adj2" fmla="val -81322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Colors shows level of importance</a:t>
            </a:r>
          </a:p>
        </p:txBody>
      </p:sp>
      <p:sp>
        <p:nvSpPr>
          <p:cNvPr id="5325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304800" y="53975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 Narrow" pitchFamily="34" charset="0"/>
              </a:rPr>
              <a:t>Probability Impact Matrix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1524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 Narrow" pitchFamily="34" charset="0"/>
              </a:rPr>
              <a:t>Different matrices can be used for threats and opportunities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 t="7729"/>
          <a:stretch>
            <a:fillRect/>
          </a:stretch>
        </p:blipFill>
        <p:spPr bwMode="auto">
          <a:xfrm>
            <a:off x="990600" y="3054350"/>
            <a:ext cx="5943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ular Callout 13"/>
          <p:cNvSpPr/>
          <p:nvPr/>
        </p:nvSpPr>
        <p:spPr>
          <a:xfrm>
            <a:off x="609600" y="2476500"/>
            <a:ext cx="1752600" cy="609600"/>
          </a:xfrm>
          <a:prstGeom prst="wedgeRoundRectCallout">
            <a:avLst>
              <a:gd name="adj1" fmla="val 124725"/>
              <a:gd name="adj2" fmla="val 92142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Sample from</a:t>
            </a:r>
          </a:p>
          <a:p>
            <a:pPr algn="ctr">
              <a:defRPr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PMBOK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" y="6286500"/>
            <a:ext cx="80772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Image Source: PMBOK Guide 4</a:t>
            </a:r>
            <a:r>
              <a:rPr lang="en-US" sz="600" baseline="30000" dirty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 Edition. PMI © 2009, p.292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04800" y="5715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 Narrow" pitchFamily="34" charset="0"/>
              </a:rPr>
              <a:t>Risk Register Updates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52400" y="1285860"/>
            <a:ext cx="7277120" cy="484824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>
                <a:latin typeface="Arial Narrow" pitchFamily="34" charset="0"/>
              </a:rPr>
              <a:t>Update/add additional information to previous output i.e. Risk Register, which include: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Relative ranking/priority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Risk grouped by categories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List of risk requiring additional analysis in the near term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List of risk for additional analysis and response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Watch-list (non-critical or non-top risks)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Trends</a:t>
            </a: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1600" dirty="0" smtClean="0">
                <a:latin typeface="Arial Narrow" pitchFamily="34" charset="0"/>
              </a:rPr>
              <a:t>Since risk analysis process is iterative, PM should know if risk is increasing, decreasing or staying the same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Cause of risk requiring particular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200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11.4 Perform Quantitative Risk Analysis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228600" y="1314450"/>
            <a:ext cx="7620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latin typeface="Arial Narrow" pitchFamily="34" charset="0"/>
              </a:rPr>
              <a:t>The process of </a:t>
            </a:r>
            <a:r>
              <a:rPr lang="en-US" sz="3200" b="1" dirty="0" smtClean="0">
                <a:solidFill>
                  <a:srgbClr val="FF0000"/>
                </a:solidFill>
                <a:latin typeface="Arial Narrow" pitchFamily="34" charset="0"/>
              </a:rPr>
              <a:t>numerically analyzing </a:t>
            </a:r>
            <a:r>
              <a:rPr lang="en-US" sz="2800" dirty="0" smtClean="0">
                <a:latin typeface="Arial Narrow" pitchFamily="34" charset="0"/>
              </a:rPr>
              <a:t>the effect of identified risks on overall project objectives.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292893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533400" y="2630488"/>
          <a:ext cx="2209800" cy="2791312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49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646076">
                <a:tc>
                  <a:txBody>
                    <a:bodyPr/>
                    <a:lstStyle/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register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management plan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Cost management plan</a:t>
                      </a:r>
                      <a:endParaRPr kumimoji="0" lang="id-ID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Schedule management plan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scope statement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Organizational process assets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 noGrp="1"/>
          </p:cNvGraphicFramePr>
          <p:nvPr/>
        </p:nvGraphicFramePr>
        <p:xfrm>
          <a:off x="3155950" y="2638425"/>
          <a:ext cx="2209800" cy="2865451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3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2142219">
                <a:tc>
                  <a:txBody>
                    <a:bodyPr/>
                    <a:lstStyle/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Data gathering and representation techniques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Quantitative risk analysis and modeling techniques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5791200" y="2638425"/>
          <a:ext cx="2209800" cy="1308986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9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1367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 s update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6349" name="TextBox 8"/>
          <p:cNvSpPr txBox="1">
            <a:spLocks noChangeArrowheads="1"/>
          </p:cNvSpPr>
          <p:nvPr/>
        </p:nvSpPr>
        <p:spPr bwMode="auto">
          <a:xfrm>
            <a:off x="642910" y="5929330"/>
            <a:ext cx="6643718" cy="40011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FG Deanna's Hand"/>
              </a:rPr>
              <a:t>If not necessary, this process may be skipped.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266700" y="4572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Quantitative Risk Analysis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7277120" cy="457203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>
                <a:latin typeface="Arial Narrow" pitchFamily="34" charset="0"/>
              </a:rPr>
              <a:t>Is a numerical evaluation </a:t>
            </a:r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(more objective)</a:t>
            </a:r>
            <a:endParaRPr lang="en-US" sz="28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2800" dirty="0" smtClean="0">
                <a:latin typeface="Arial Narrow" pitchFamily="34" charset="0"/>
              </a:rPr>
              <a:t>This process may be skipped.</a:t>
            </a:r>
          </a:p>
          <a:p>
            <a:pPr eaLnBrk="1" hangingPunct="1"/>
            <a:r>
              <a:rPr lang="en-US" sz="3400" dirty="0" smtClean="0">
                <a:latin typeface="Arial Narrow" pitchFamily="34" charset="0"/>
              </a:rPr>
              <a:t>Purpose of this process</a:t>
            </a:r>
          </a:p>
          <a:p>
            <a:pPr lvl="1" eaLnBrk="1" hangingPunct="1"/>
            <a:r>
              <a:rPr lang="en-US" sz="2900" dirty="0" smtClean="0">
                <a:latin typeface="Arial Narrow" pitchFamily="34" charset="0"/>
              </a:rPr>
              <a:t>Determine which risk events </a:t>
            </a:r>
            <a:r>
              <a:rPr lang="en-US" sz="2900" b="1" dirty="0" smtClean="0">
                <a:solidFill>
                  <a:srgbClr val="FF0000"/>
                </a:solidFill>
                <a:latin typeface="Arial Narrow" pitchFamily="34" charset="0"/>
              </a:rPr>
              <a:t>warrant a response</a:t>
            </a:r>
            <a:r>
              <a:rPr lang="en-US" sz="2900" dirty="0" smtClean="0">
                <a:latin typeface="Arial Narrow" pitchFamily="34" charset="0"/>
              </a:rPr>
              <a:t>.</a:t>
            </a:r>
          </a:p>
          <a:p>
            <a:pPr lvl="1" eaLnBrk="1" hangingPunct="1"/>
            <a:r>
              <a:rPr lang="en-US" sz="2900" dirty="0" smtClean="0">
                <a:latin typeface="Arial Narrow" pitchFamily="34" charset="0"/>
              </a:rPr>
              <a:t>Determine overall project risk (</a:t>
            </a:r>
            <a:r>
              <a:rPr lang="en-US" sz="2900" b="1" dirty="0" smtClean="0">
                <a:solidFill>
                  <a:srgbClr val="FF0000"/>
                </a:solidFill>
                <a:latin typeface="Arial Narrow" pitchFamily="34" charset="0"/>
              </a:rPr>
              <a:t>risk exposure</a:t>
            </a:r>
            <a:r>
              <a:rPr lang="en-US" sz="2900" dirty="0" smtClean="0">
                <a:latin typeface="Arial Narrow" pitchFamily="34" charset="0"/>
              </a:rPr>
              <a:t>).</a:t>
            </a:r>
          </a:p>
          <a:p>
            <a:pPr lvl="1" eaLnBrk="1" hangingPunct="1"/>
            <a:r>
              <a:rPr lang="en-US" sz="2900" dirty="0" smtClean="0">
                <a:latin typeface="Arial Narrow" pitchFamily="34" charset="0"/>
              </a:rPr>
              <a:t>Determine </a:t>
            </a:r>
            <a:r>
              <a:rPr lang="en-US" sz="2900" b="1" i="1" dirty="0" smtClean="0">
                <a:solidFill>
                  <a:srgbClr val="FF0000"/>
                </a:solidFill>
                <a:latin typeface="Arial Narrow" pitchFamily="34" charset="0"/>
              </a:rPr>
              <a:t>the quantified probability of meeting project objectives.</a:t>
            </a:r>
          </a:p>
          <a:p>
            <a:pPr lvl="1" eaLnBrk="1" hangingPunct="1"/>
            <a:r>
              <a:rPr lang="en-US" sz="2900" dirty="0" smtClean="0">
                <a:latin typeface="Arial Narrow" pitchFamily="34" charset="0"/>
              </a:rPr>
              <a:t>Determine </a:t>
            </a:r>
            <a:r>
              <a:rPr lang="en-US" sz="2900" b="1" i="1" dirty="0" smtClean="0">
                <a:solidFill>
                  <a:srgbClr val="FF0000"/>
                </a:solidFill>
                <a:latin typeface="Arial Narrow" pitchFamily="34" charset="0"/>
              </a:rPr>
              <a:t>cost and schedule reserves.</a:t>
            </a:r>
          </a:p>
          <a:p>
            <a:pPr lvl="1" eaLnBrk="1" hangingPunct="1"/>
            <a:r>
              <a:rPr lang="en-US" sz="2900" dirty="0" smtClean="0">
                <a:latin typeface="Arial Narrow" pitchFamily="34" charset="0"/>
              </a:rPr>
              <a:t>Identify risks </a:t>
            </a:r>
            <a:r>
              <a:rPr lang="en-US" sz="2900" b="1" i="1" dirty="0" smtClean="0">
                <a:solidFill>
                  <a:srgbClr val="FF0000"/>
                </a:solidFill>
                <a:latin typeface="Arial Narrow" pitchFamily="34" charset="0"/>
              </a:rPr>
              <a:t>requiring the most attention</a:t>
            </a:r>
            <a:r>
              <a:rPr lang="en-US" sz="2900" dirty="0" smtClean="0">
                <a:latin typeface="Arial Narrow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2976" y="5572140"/>
            <a:ext cx="6500842" cy="9848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n-US" sz="2900" b="1" dirty="0" smtClean="0">
                <a:latin typeface="Arial Narrow" pitchFamily="34" charset="0"/>
              </a:rPr>
              <a:t>Create realistic and achievable cost, schedule, or scope targets.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Project Risk Management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305800" cy="4267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latin typeface="Arial Narrow" pitchFamily="34" charset="0"/>
              </a:rPr>
              <a:t>Risk management objectives: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increase the probability and impact of </a:t>
            </a:r>
            <a:r>
              <a:rPr lang="en-US" sz="2400" b="1" dirty="0" smtClean="0">
                <a:latin typeface="Arial Narrow" pitchFamily="34" charset="0"/>
              </a:rPr>
              <a:t>positive events (opportunities)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decrease the probability and impact of </a:t>
            </a:r>
            <a:r>
              <a:rPr lang="en-US" sz="2400" b="1" dirty="0" smtClean="0">
                <a:latin typeface="Arial Narrow" pitchFamily="34" charset="0"/>
              </a:rPr>
              <a:t>negative events (threat)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eaLnBrk="1" hangingPunct="1"/>
            <a:r>
              <a:rPr lang="en-US" sz="2400" dirty="0" smtClean="0">
                <a:latin typeface="Arial Narrow" pitchFamily="34" charset="0"/>
              </a:rPr>
              <a:t>Terms &amp; concepts:</a:t>
            </a:r>
          </a:p>
          <a:p>
            <a:pPr lvl="1" eaLnBrk="1" hangingPunct="1"/>
            <a:r>
              <a:rPr lang="en-US" sz="2400" b="1" dirty="0" smtClean="0">
                <a:latin typeface="Arial Narrow" pitchFamily="34" charset="0"/>
              </a:rPr>
              <a:t>Uncertainty</a:t>
            </a:r>
            <a:r>
              <a:rPr lang="en-US" sz="2400" dirty="0" smtClean="0">
                <a:latin typeface="Arial Narrow" pitchFamily="34" charset="0"/>
              </a:rPr>
              <a:t>: a lack of knowledge about an event that reduces confidence</a:t>
            </a:r>
          </a:p>
          <a:p>
            <a:pPr lvl="1" eaLnBrk="1" hangingPunct="1"/>
            <a:r>
              <a:rPr lang="en-US" sz="2400" b="1" dirty="0" smtClean="0">
                <a:latin typeface="Arial Narrow" pitchFamily="34" charset="0"/>
              </a:rPr>
              <a:t>Risk a</a:t>
            </a:r>
            <a:r>
              <a:rPr lang="id-ID" sz="2400" b="1" dirty="0" smtClean="0">
                <a:latin typeface="Arial Narrow" pitchFamily="34" charset="0"/>
              </a:rPr>
              <a:t>d</a:t>
            </a:r>
            <a:r>
              <a:rPr lang="en-US" sz="2400" b="1" dirty="0" smtClean="0">
                <a:latin typeface="Arial Narrow" pitchFamily="34" charset="0"/>
              </a:rPr>
              <a:t>verse</a:t>
            </a:r>
            <a:r>
              <a:rPr lang="en-US" sz="2400" dirty="0" smtClean="0">
                <a:latin typeface="Arial Narrow" pitchFamily="34" charset="0"/>
              </a:rPr>
              <a:t>: someone who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does not want to take risks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lvl="1" eaLnBrk="1" hangingPunct="1"/>
            <a:r>
              <a:rPr lang="en-US" sz="2400" b="1" dirty="0" smtClean="0">
                <a:latin typeface="Arial Narrow" pitchFamily="34" charset="0"/>
              </a:rPr>
              <a:t>Risk tolerances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area of risk </a:t>
            </a:r>
            <a:r>
              <a:rPr lang="en-US" sz="2400" dirty="0" smtClean="0">
                <a:latin typeface="Arial Narrow" pitchFamily="34" charset="0"/>
              </a:rPr>
              <a:t>that are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acceptable/unacceptable. </a:t>
            </a:r>
          </a:p>
          <a:p>
            <a:pPr lvl="1" eaLnBrk="1" hangingPunct="1"/>
            <a:r>
              <a:rPr lang="en-US" sz="2400" b="1" dirty="0" smtClean="0">
                <a:latin typeface="Arial Narrow" pitchFamily="34" charset="0"/>
              </a:rPr>
              <a:t>Risk thresholds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the point </a:t>
            </a:r>
            <a:r>
              <a:rPr lang="en-US" sz="2400" dirty="0" smtClean="0">
                <a:latin typeface="Arial Narrow" pitchFamily="34" charset="0"/>
              </a:rPr>
              <a:t>at which a risk become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unacceptable</a:t>
            </a:r>
          </a:p>
          <a:p>
            <a:pPr lvl="1" eaLnBrk="1" hangingPunct="1"/>
            <a:endParaRPr lang="en-US" sz="2400" dirty="0" smtClean="0">
              <a:latin typeface="Arial Narrow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4282" y="5929330"/>
            <a:ext cx="8610600" cy="762000"/>
            <a:chOff x="76200" y="4038600"/>
            <a:chExt cx="8610600" cy="762000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 bwMode="auto">
            <a:xfrm>
              <a:off x="381000" y="4267200"/>
              <a:ext cx="8305800" cy="533400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B050"/>
              </a:solidFill>
              <a:prstDash val="sysDash"/>
              <a:miter lim="800000"/>
              <a:headEnd/>
              <a:tailEnd/>
            </a:ln>
            <a:effectLst/>
          </p:spPr>
          <p:txBody>
            <a:bodyPr/>
            <a:lstStyle/>
            <a:p>
              <a:pPr marL="688975" lvl="1" indent="-179388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000" b="0" kern="0" dirty="0">
                  <a:solidFill>
                    <a:schemeClr val="accent4">
                      <a:lumMod val="1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Remember that in this area there is no activity in executing process group </a:t>
              </a:r>
            </a:p>
          </p:txBody>
        </p:sp>
        <p:pic>
          <p:nvPicPr>
            <p:cNvPr id="41990" name="Picture 6" descr="http://arpidojo.netfirms.com/attention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4038600"/>
              <a:ext cx="822600" cy="746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Calibri" pitchFamily="34" charset="0"/>
              </a:rPr>
              <a:t>Quantitative Risk Analysis: </a:t>
            </a:r>
            <a:br>
              <a:rPr lang="en-US" sz="4000" dirty="0" smtClean="0">
                <a:latin typeface="Calibri" pitchFamily="34" charset="0"/>
              </a:rPr>
            </a:br>
            <a:r>
              <a:rPr lang="en-US" sz="4000" dirty="0" smtClean="0">
                <a:latin typeface="Calibri" pitchFamily="34" charset="0"/>
              </a:rPr>
              <a:t>Tools &amp; Techniques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52400" y="1409700"/>
            <a:ext cx="83058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>
                <a:latin typeface="Arial Narrow" pitchFamily="34" charset="0"/>
              </a:rPr>
              <a:t>Determining Quantitative Probability and Impact might be done by: 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Interviewing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Cost and time estimating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Delphi technique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Use of historical records from previous projects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Expert judgment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Sensitivity analysis – tornado diagram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Expected monetary value (EMV) analysis 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Decision tree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Monte Carlo analysis (simulation)</a:t>
            </a:r>
            <a:br>
              <a:rPr lang="en-US" sz="2400" dirty="0" smtClean="0">
                <a:latin typeface="Arial Narrow" pitchFamily="34" charset="0"/>
              </a:rPr>
            </a:br>
            <a:endParaRPr lang="en-US" sz="2400" dirty="0" smtClean="0">
              <a:latin typeface="Arial Narrow" pitchFamily="34" charset="0"/>
            </a:endParaRPr>
          </a:p>
          <a:p>
            <a:pPr eaLnBrk="1" hangingPunct="1"/>
            <a:endParaRPr lang="en-US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4695828" cy="5715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Decision Tree and EMV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7848624" cy="4953000"/>
          </a:xfrm>
        </p:spPr>
        <p:txBody>
          <a:bodyPr/>
          <a:lstStyle/>
          <a:p>
            <a:pPr eaLnBrk="1" hangingPunct="1"/>
            <a:endParaRPr lang="en-US" sz="2000" dirty="0" smtClean="0">
              <a:latin typeface="Arial Narrow" pitchFamily="34" charset="0"/>
            </a:endParaRPr>
          </a:p>
          <a:p>
            <a:pPr eaLnBrk="1" hangingPunct="1"/>
            <a:endParaRPr lang="en-US" sz="2000" dirty="0" smtClean="0">
              <a:latin typeface="Arial Narrow" pitchFamily="34" charset="0"/>
            </a:endParaRPr>
          </a:p>
          <a:p>
            <a:pPr eaLnBrk="1" hangingPunct="1"/>
            <a:r>
              <a:rPr lang="en-US" sz="2000" b="1" dirty="0" smtClean="0">
                <a:latin typeface="Arial Narrow" pitchFamily="34" charset="0"/>
              </a:rPr>
              <a:t>EMV (expected monetary value) used with Decision Tree to choose between many alternative which take into account the future  events</a:t>
            </a:r>
          </a:p>
          <a:p>
            <a:pPr eaLnBrk="1" hangingPunct="1"/>
            <a:r>
              <a:rPr lang="en-US" sz="2000" b="1" dirty="0" smtClean="0">
                <a:latin typeface="Arial Narrow" pitchFamily="34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Arial Narrow" pitchFamily="34" charset="0"/>
              </a:rPr>
              <a:t/>
            </a:r>
            <a:br>
              <a:rPr lang="en-US" sz="2000" dirty="0" smtClean="0">
                <a:latin typeface="Arial Narrow" pitchFamily="34" charset="0"/>
              </a:rPr>
            </a:br>
            <a:endParaRPr lang="en-US" sz="2000" dirty="0" smtClean="0">
              <a:latin typeface="Arial Narrow" pitchFamily="34" charset="0"/>
            </a:endParaRPr>
          </a:p>
          <a:p>
            <a:pPr eaLnBrk="1" hangingPunct="1"/>
            <a:endParaRPr lang="en-US" sz="2000" dirty="0" smtClean="0">
              <a:latin typeface="Arial Narrow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81225" y="1503363"/>
          <a:ext cx="4159250" cy="477837"/>
        </p:xfrm>
        <a:graphic>
          <a:graphicData uri="http://schemas.openxmlformats.org/presentationml/2006/ole">
            <p:oleObj spid="_x0000_s1026" name="Equation" r:id="rId4" imgW="2209680" imgH="25380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571604" y="3143248"/>
            <a:ext cx="6096000" cy="3429000"/>
          </a:xfrm>
          <a:prstGeom prst="roundRect">
            <a:avLst>
              <a:gd name="adj" fmla="val 4210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FF9900"/>
            </a:solidFill>
          </a:ln>
          <a:effectLst>
            <a:outerShdw blurRad="165100" dist="241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28804" y="3276598"/>
            <a:ext cx="5105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6553200"/>
            <a:ext cx="80772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Example Source: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8392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Decision Tree and EMV</a:t>
            </a:r>
          </a:p>
        </p:txBody>
      </p:sp>
      <p:sp>
        <p:nvSpPr>
          <p:cNvPr id="5939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mtClean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2984"/>
            <a:ext cx="9144000" cy="56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266700" y="5334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Risk Register Updates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152400" y="1638300"/>
            <a:ext cx="8001000" cy="4724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 Narrow" pitchFamily="34" charset="0"/>
              </a:rPr>
              <a:t>Update/add additional information to previous output i.e. Risk Register, which include:</a:t>
            </a:r>
            <a:br>
              <a:rPr lang="en-US" sz="2400" dirty="0" smtClean="0">
                <a:latin typeface="Arial Narrow" pitchFamily="34" charset="0"/>
              </a:rPr>
            </a:br>
            <a:endParaRPr lang="en-US" sz="2400" dirty="0" smtClean="0">
              <a:latin typeface="Arial Narrow" pitchFamily="34" charset="0"/>
            </a:endParaRP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Prioritize </a:t>
            </a:r>
            <a:r>
              <a:rPr lang="en-US" sz="2400" dirty="0" smtClean="0">
                <a:latin typeface="Arial Narrow" pitchFamily="34" charset="0"/>
              </a:rPr>
              <a:t>list of quantified risks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Amount of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contingency time and cost reserve </a:t>
            </a:r>
            <a:r>
              <a:rPr lang="en-US" sz="2400" dirty="0" smtClean="0">
                <a:latin typeface="Arial Narrow" pitchFamily="34" charset="0"/>
              </a:rPr>
              <a:t>needed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Possible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realistic and achievable completion dates</a:t>
            </a:r>
            <a:r>
              <a:rPr lang="en-US" sz="2400" dirty="0" smtClean="0">
                <a:latin typeface="Arial Narrow" pitchFamily="34" charset="0"/>
              </a:rPr>
              <a:t>, project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cost</a:t>
            </a:r>
            <a:r>
              <a:rPr lang="en-US" sz="2400" dirty="0" smtClean="0">
                <a:latin typeface="Arial Narrow" pitchFamily="34" charset="0"/>
              </a:rPr>
              <a:t>, with confidence level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The quantified probability of meeting project objectives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200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11.5 Plan Risk Response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058044" cy="838200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eaLnBrk="1" hangingPunct="1"/>
            <a:r>
              <a:rPr lang="en-US" sz="2400" b="1" dirty="0" smtClean="0">
                <a:latin typeface="Arial Narrow" pitchFamily="34" charset="0"/>
              </a:rPr>
              <a:t>The process of developing option and action to enhance opportunities and to reduce threats to project objectives.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306228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533400" y="2763838"/>
          <a:ext cx="2209800" cy="2395228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49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646076">
                <a:tc>
                  <a:txBody>
                    <a:bodyPr/>
                    <a:lstStyle/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register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management plan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 noGrp="1"/>
          </p:cNvGraphicFramePr>
          <p:nvPr/>
        </p:nvGraphicFramePr>
        <p:xfrm>
          <a:off x="3155950" y="2771775"/>
          <a:ext cx="2209800" cy="2539204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40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582972">
                <a:tc>
                  <a:txBody>
                    <a:bodyPr/>
                    <a:lstStyle/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Strategies for negative risks or threats</a:t>
                      </a:r>
                    </a:p>
                    <a:p>
                      <a:pPr marL="231775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Strategies for positive risks or opportunities</a:t>
                      </a:r>
                    </a:p>
                    <a:p>
                      <a:pPr marL="231775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Contingent response strategies</a:t>
                      </a:r>
                    </a:p>
                    <a:p>
                      <a:pPr marL="231775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Expert judgment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5791200" y="2771775"/>
          <a:ext cx="2209800" cy="1845434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9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Outputs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1367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 updates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 updates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304800" y="4953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Calibri" pitchFamily="34" charset="0"/>
              </a:rPr>
              <a:t>Plan Risk Responses/Mitigation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001000" cy="4976834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>
                <a:latin typeface="Arial Narrow" pitchFamily="34" charset="0"/>
              </a:rPr>
              <a:t>Do something to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eliminate threats  before they happens</a:t>
            </a:r>
          </a:p>
          <a:p>
            <a:pPr eaLnBrk="1" hangingPunct="1"/>
            <a:r>
              <a:rPr lang="en-US" sz="2800" dirty="0" smtClean="0">
                <a:latin typeface="Arial Narrow" pitchFamily="34" charset="0"/>
              </a:rPr>
              <a:t>Do something to make sure t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he opportunities happens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Decrease</a:t>
            </a:r>
            <a:r>
              <a:rPr lang="en-US" sz="2800" dirty="0" smtClean="0">
                <a:latin typeface="Arial Narrow" pitchFamily="34" charset="0"/>
              </a:rPr>
              <a:t> the probability and/or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impact of threats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Increase</a:t>
            </a:r>
            <a:r>
              <a:rPr lang="en-US" sz="2800" dirty="0" smtClean="0">
                <a:latin typeface="Arial Narrow" pitchFamily="34" charset="0"/>
              </a:rPr>
              <a:t> the probability and/or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impact of opportunities </a:t>
            </a:r>
          </a:p>
          <a:p>
            <a:pPr eaLnBrk="1" hangingPunct="1"/>
            <a:endParaRPr lang="en-US" sz="2800" dirty="0" smtClean="0">
              <a:latin typeface="Arial Narrow" pitchFamily="34" charset="0"/>
            </a:endParaRPr>
          </a:p>
          <a:p>
            <a:pPr eaLnBrk="1" hangingPunct="1"/>
            <a:r>
              <a:rPr lang="en-US" sz="2800" dirty="0" smtClean="0">
                <a:latin typeface="Arial Narrow" pitchFamily="34" charset="0"/>
              </a:rPr>
              <a:t>For the remaining (residual) threats that cannot be eliminated:</a:t>
            </a:r>
          </a:p>
          <a:p>
            <a:pPr lvl="1" eaLnBrk="1" hangingPunct="1"/>
            <a:r>
              <a:rPr lang="en-US" sz="2600" b="1" dirty="0" smtClean="0">
                <a:latin typeface="Arial Narrow" pitchFamily="34" charset="0"/>
              </a:rPr>
              <a:t>Do something if the risk happens </a:t>
            </a:r>
            <a:r>
              <a:rPr lang="en-US" sz="2600" b="1" dirty="0" smtClean="0">
                <a:solidFill>
                  <a:srgbClr val="FF0000"/>
                </a:solidFill>
                <a:latin typeface="Arial Narrow" pitchFamily="34" charset="0"/>
              </a:rPr>
              <a:t>(contingency plan).</a:t>
            </a:r>
          </a:p>
          <a:p>
            <a:pPr lvl="1" eaLnBrk="1" hangingPunct="1"/>
            <a:r>
              <a:rPr lang="en-US" sz="2600" b="1" dirty="0" smtClean="0">
                <a:latin typeface="Arial Narrow" pitchFamily="34" charset="0"/>
              </a:rPr>
              <a:t>Do something if contingency plan not effective </a:t>
            </a:r>
            <a:r>
              <a:rPr lang="en-US" sz="2600" b="1" dirty="0" smtClean="0">
                <a:solidFill>
                  <a:srgbClr val="FF0000"/>
                </a:solidFill>
                <a:latin typeface="Arial Narrow" pitchFamily="34" charset="0"/>
              </a:rPr>
              <a:t>(fallback plan)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http://www.thewolf.ca/files/2014/09/SFS101-Detail-Proper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2214578" cy="288188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00298" y="2071678"/>
            <a:ext cx="5852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Decrease</a:t>
            </a:r>
            <a:r>
              <a:rPr lang="en-US" sz="2400" dirty="0" smtClean="0">
                <a:latin typeface="Arial Narrow" pitchFamily="34" charset="0"/>
              </a:rPr>
              <a:t> the probability and/or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impact of threats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00298" y="121442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Do something to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eliminate threats  before they happens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190500" y="4572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Strategies for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Threats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152400" y="1333500"/>
            <a:ext cx="8001000" cy="4724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Avoid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  <a:latin typeface="Arial Narrow" pitchFamily="34" charset="0"/>
              </a:rPr>
              <a:t>Eliminate the threat entirely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Isolate project objectives from the risk’s impact</a:t>
            </a:r>
          </a:p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Transfer (Deflect, Allocate)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  <a:latin typeface="Arial Narrow" pitchFamily="34" charset="0"/>
              </a:rPr>
              <a:t>Shift some or all </a:t>
            </a:r>
            <a:r>
              <a:rPr lang="en-US" sz="2400" dirty="0" smtClean="0">
                <a:latin typeface="Arial Narrow" pitchFamily="34" charset="0"/>
              </a:rPr>
              <a:t>the negative impact of a threat to a third party</a:t>
            </a:r>
          </a:p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Mitigate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  <a:latin typeface="Arial Narrow" pitchFamily="34" charset="0"/>
              </a:rPr>
              <a:t>Implies a reduction </a:t>
            </a:r>
            <a:r>
              <a:rPr lang="en-US" sz="2400" dirty="0" smtClean="0">
                <a:latin typeface="Arial Narrow" pitchFamily="34" charset="0"/>
              </a:rPr>
              <a:t>in the probability and/or impact of an adverse risk event to be within acceptable threshold limits</a:t>
            </a:r>
          </a:p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Accept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  <a:latin typeface="Arial Narrow" pitchFamily="34" charset="0"/>
              </a:rPr>
              <a:t>Deal with the risks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Project management plan is not changed</a:t>
            </a:r>
          </a:p>
        </p:txBody>
      </p:sp>
      <p:sp>
        <p:nvSpPr>
          <p:cNvPr id="63492" name="TextBox 3"/>
          <p:cNvSpPr txBox="1">
            <a:spLocks noChangeArrowheads="1"/>
          </p:cNvSpPr>
          <p:nvPr/>
        </p:nvSpPr>
        <p:spPr bwMode="auto">
          <a:xfrm>
            <a:off x="1905000" y="5791200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70C0"/>
                </a:solidFill>
                <a:latin typeface="FG Deanna's Hand"/>
              </a:rPr>
              <a:t>Transferring a risk will leave some risk behind.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Strategies for </a:t>
            </a:r>
            <a:r>
              <a:rPr lang="en-US" b="1" dirty="0" smtClean="0">
                <a:latin typeface="Calibri" pitchFamily="34" charset="0"/>
              </a:rPr>
              <a:t>Opportunities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0010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Exploit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  <a:latin typeface="Arial Narrow" pitchFamily="34" charset="0"/>
              </a:rPr>
              <a:t>Seek to ensure </a:t>
            </a:r>
            <a:r>
              <a:rPr lang="en-US" sz="2400" dirty="0" smtClean="0">
                <a:latin typeface="Arial Narrow" pitchFamily="34" charset="0"/>
              </a:rPr>
              <a:t>the opportunities definitely happen</a:t>
            </a:r>
          </a:p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Share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  <a:latin typeface="Arial Narrow" pitchFamily="34" charset="0"/>
              </a:rPr>
              <a:t>Allocate some or all of the ownership </a:t>
            </a:r>
            <a:r>
              <a:rPr lang="en-US" sz="2400" dirty="0" smtClean="0">
                <a:latin typeface="Arial Narrow" pitchFamily="34" charset="0"/>
              </a:rPr>
              <a:t>of the opportunity to a third party who is best able to capture the opportunity for the project benefit.</a:t>
            </a:r>
          </a:p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Enhance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  <a:latin typeface="Arial Narrow" pitchFamily="34" charset="0"/>
              </a:rPr>
              <a:t>Increase the probability </a:t>
            </a:r>
            <a:r>
              <a:rPr lang="en-US" sz="2400" dirty="0" smtClean="0">
                <a:latin typeface="Arial Narrow" pitchFamily="34" charset="0"/>
              </a:rPr>
              <a:t>and/or the positive impacts of an opportunity.</a:t>
            </a:r>
          </a:p>
          <a:p>
            <a:pPr eaLnBrk="1" hangingPunct="1"/>
            <a:r>
              <a:rPr lang="en-US" sz="2800" b="1" dirty="0" smtClean="0">
                <a:latin typeface="Arial Narrow" pitchFamily="34" charset="0"/>
              </a:rPr>
              <a:t>Accept</a:t>
            </a:r>
          </a:p>
          <a:p>
            <a:pPr lvl="1" eaLnBrk="1" hangingPunct="1"/>
            <a:r>
              <a:rPr lang="en-US" sz="2400" dirty="0" smtClean="0">
                <a:latin typeface="Arial Narrow" pitchFamily="34" charset="0"/>
              </a:rPr>
              <a:t>Not actively pursuing an opportunity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200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11.6 Monitor &amp; Control Risk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7620000" cy="2057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 process of ..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implementing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risk response plans, </a:t>
            </a: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tracking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identified risks, </a:t>
            </a: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monitoring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residual risks, </a:t>
            </a: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identifying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new risks, and </a:t>
            </a: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evaluating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risk process effectiveness throughout the project.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8600" y="3862388"/>
            <a:ext cx="8686800" cy="2881312"/>
          </a:xfrm>
          <a:prstGeom prst="rightArrow">
            <a:avLst>
              <a:gd name="adj1" fmla="val 70438"/>
              <a:gd name="adj2" fmla="val 27493"/>
            </a:avLst>
          </a:prstGeom>
          <a:solidFill>
            <a:srgbClr val="CC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Group 59"/>
          <p:cNvGraphicFramePr>
            <a:graphicFrameLocks noGrp="1"/>
          </p:cNvGraphicFramePr>
          <p:nvPr/>
        </p:nvGraphicFramePr>
        <p:xfrm>
          <a:off x="533400" y="3563938"/>
          <a:ext cx="2209800" cy="2395228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49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646076">
                <a:tc>
                  <a:txBody>
                    <a:bodyPr/>
                    <a:lstStyle/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register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Work performance </a:t>
                      </a: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data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Work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Performance report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 noGrp="1"/>
          </p:cNvGraphicFramePr>
          <p:nvPr/>
        </p:nvGraphicFramePr>
        <p:xfrm>
          <a:off x="3155950" y="3571875"/>
          <a:ext cx="2209800" cy="2783044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40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Tools &amp; Techniques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582972">
                <a:tc>
                  <a:txBody>
                    <a:bodyPr/>
                    <a:lstStyle/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reassessment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Risk audits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Variance and trend analysis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Technical performance measurement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Reserve analysis</a:t>
                      </a:r>
                    </a:p>
                    <a:p>
                      <a:pPr marL="231775" lvl="0" indent="-231775">
                        <a:buFont typeface="+mj-lt"/>
                        <a:buAutoNum type="arabicPeriod"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Status meetings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5791200" y="3571875"/>
          <a:ext cx="2209800" cy="3210938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729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Outputs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1367">
                <a:tc>
                  <a:txBody>
                    <a:bodyPr/>
                    <a:lstStyle/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id-ID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Work performance information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Organizational process assets updates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Change requests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management plan updates</a:t>
                      </a:r>
                    </a:p>
                    <a:p>
                      <a:pPr marL="225425" marR="0" lvl="0" indent="-225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Project document updates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47501" cy="1320800"/>
          </a:xfrm>
        </p:spPr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42910" y="15001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785786" y="5500702"/>
            <a:ext cx="7072362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/>
              <a:t>when risk management is </a:t>
            </a:r>
            <a:r>
              <a:rPr lang="en-US" b="1" dirty="0">
                <a:solidFill>
                  <a:srgbClr val="FF0000"/>
                </a:solidFill>
              </a:rPr>
              <a:t>effective</a:t>
            </a:r>
            <a:r>
              <a:rPr lang="en-US" b="1" dirty="0"/>
              <a:t>, it results in </a:t>
            </a:r>
            <a:r>
              <a:rPr lang="en-US" b="1" dirty="0">
                <a:solidFill>
                  <a:srgbClr val="FF0000"/>
                </a:solidFill>
              </a:rPr>
              <a:t>fewer problems, </a:t>
            </a:r>
            <a:r>
              <a:rPr lang="en-US" b="1" dirty="0"/>
              <a:t>and for the </a:t>
            </a:r>
            <a:r>
              <a:rPr lang="en-US" b="1" dirty="0" smtClean="0"/>
              <a:t>few</a:t>
            </a:r>
            <a:r>
              <a:rPr lang="id-ID" b="1" dirty="0" smtClean="0"/>
              <a:t> </a:t>
            </a:r>
            <a:r>
              <a:rPr lang="en-US" b="1" dirty="0" smtClean="0"/>
              <a:t>problems </a:t>
            </a:r>
            <a:r>
              <a:rPr lang="en-US" b="1" dirty="0"/>
              <a:t>that </a:t>
            </a:r>
            <a:r>
              <a:rPr lang="en-US" b="1" dirty="0">
                <a:solidFill>
                  <a:srgbClr val="FF0000"/>
                </a:solidFill>
              </a:rPr>
              <a:t>exist</a:t>
            </a:r>
            <a:r>
              <a:rPr lang="en-US" b="1" dirty="0"/>
              <a:t>, it results in </a:t>
            </a:r>
            <a:r>
              <a:rPr lang="en-US" b="1" dirty="0">
                <a:solidFill>
                  <a:srgbClr val="FF0000"/>
                </a:solidFill>
              </a:rPr>
              <a:t>more expeditious resolutions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857232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Lucida Console" pitchFamily="49" charset="0"/>
              </a:rPr>
              <a:t>Risk in projects is sometimes referred to as the risk of </a:t>
            </a:r>
            <a:r>
              <a:rPr lang="en-US" sz="2400" b="1" i="1" dirty="0" smtClean="0">
                <a:latin typeface="Lucida Console" pitchFamily="49" charset="0"/>
              </a:rPr>
              <a:t>failure</a:t>
            </a:r>
            <a:endParaRPr lang="id-ID" sz="2400" b="1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Risk Monitoring &amp; Controlling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0010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Arial Narrow" pitchFamily="34" charset="0"/>
              </a:rPr>
              <a:t>Other purposes are to determines if </a:t>
            </a:r>
          </a:p>
          <a:p>
            <a:pPr lvl="1" eaLnBrk="1" hangingPunct="1"/>
            <a:r>
              <a:rPr lang="en-US" sz="2800" dirty="0" smtClean="0">
                <a:latin typeface="Arial Narrow" pitchFamily="34" charset="0"/>
              </a:rPr>
              <a:t>Project assumptions are still valid</a:t>
            </a:r>
          </a:p>
          <a:p>
            <a:pPr lvl="1" eaLnBrk="1" hangingPunct="1"/>
            <a:r>
              <a:rPr lang="en-US" sz="2800" dirty="0" smtClean="0">
                <a:latin typeface="Arial Narrow" pitchFamily="34" charset="0"/>
              </a:rPr>
              <a:t>Risk has changed or can be retired</a:t>
            </a:r>
          </a:p>
          <a:p>
            <a:pPr lvl="1" eaLnBrk="1" hangingPunct="1"/>
            <a:r>
              <a:rPr lang="en-US" sz="2800" dirty="0" smtClean="0">
                <a:latin typeface="Arial Narrow" pitchFamily="34" charset="0"/>
              </a:rPr>
              <a:t>Risk management policy &amp; procedure are being followed</a:t>
            </a:r>
          </a:p>
          <a:p>
            <a:pPr lvl="1" eaLnBrk="1" hangingPunct="1"/>
            <a:r>
              <a:rPr lang="en-US" sz="2800" dirty="0" smtClean="0">
                <a:latin typeface="Arial Narrow" pitchFamily="34" charset="0"/>
              </a:rPr>
              <a:t>Align contingency reserves with current risk assessment</a:t>
            </a:r>
          </a:p>
          <a:p>
            <a:pPr lvl="1" eaLnBrk="1" hangingPunct="1"/>
            <a:endParaRPr lang="en-US" sz="2400" dirty="0" smtClean="0">
              <a:latin typeface="Arial Narrow" pitchFamily="34" charset="0"/>
            </a:endParaRPr>
          </a:p>
          <a:p>
            <a:pPr lvl="1" eaLnBrk="1" hangingPunct="1"/>
            <a:endParaRPr lang="en-US" sz="2400" dirty="0" smtClean="0">
              <a:latin typeface="Arial Narrow" pitchFamily="34" charset="0"/>
            </a:endParaRPr>
          </a:p>
          <a:p>
            <a:pPr lvl="1" eaLnBrk="1" hangingPunct="1"/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200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Important Terms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7924800" cy="5410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 Narrow" pitchFamily="34" charset="0"/>
              </a:rPr>
              <a:t>Mutual Exclusive: </a:t>
            </a:r>
            <a:r>
              <a:rPr lang="en-US" sz="1400" dirty="0" smtClean="0">
                <a:latin typeface="Arial Narrow" pitchFamily="34" charset="0"/>
              </a:rPr>
              <a:t>if two events cannot both occur in a single trial</a:t>
            </a:r>
          </a:p>
          <a:p>
            <a:pPr eaLnBrk="1" hangingPunct="1"/>
            <a:r>
              <a:rPr lang="en-US" sz="1400" dirty="0" smtClean="0">
                <a:latin typeface="Arial Narrow" pitchFamily="34" charset="0"/>
              </a:rPr>
              <a:t>Probability: something will occur</a:t>
            </a:r>
          </a:p>
          <a:p>
            <a:pPr eaLnBrk="1" hangingPunct="1"/>
            <a:r>
              <a:rPr lang="en-US" sz="2400" dirty="0" smtClean="0">
                <a:latin typeface="Arial Narrow" pitchFamily="34" charset="0"/>
              </a:rPr>
              <a:t>Normal Distribution: </a:t>
            </a:r>
            <a:r>
              <a:rPr lang="en-US" sz="1400" dirty="0" smtClean="0">
                <a:latin typeface="Arial Narrow" pitchFamily="34" charset="0"/>
              </a:rPr>
              <a:t>common probability density distribution chart </a:t>
            </a:r>
            <a:endParaRPr 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sz="2400" dirty="0" smtClean="0">
                <a:latin typeface="Arial Narrow" pitchFamily="34" charset="0"/>
              </a:rPr>
              <a:t>Statistical independence: </a:t>
            </a:r>
            <a:r>
              <a:rPr lang="en-US" sz="1400" dirty="0" smtClean="0">
                <a:latin typeface="Arial Narrow" pitchFamily="34" charset="0"/>
              </a:rPr>
              <a:t>the probability of one event occurring does not affect the probability of another event occurring</a:t>
            </a:r>
            <a:endParaRPr 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sz="2400" dirty="0" smtClean="0">
                <a:latin typeface="Arial Narrow" pitchFamily="34" charset="0"/>
              </a:rPr>
              <a:t>Standard deviation (or Sigma): </a:t>
            </a:r>
            <a:r>
              <a:rPr lang="en-US" sz="1400" dirty="0" smtClean="0">
                <a:latin typeface="Arial Narrow" pitchFamily="34" charset="0"/>
              </a:rPr>
              <a:t>how far you are from the mean</a:t>
            </a:r>
            <a:endParaRPr 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US" sz="2400" dirty="0" smtClean="0">
                <a:latin typeface="Arial Narrow" pitchFamily="34" charset="0"/>
              </a:rPr>
              <a:t>3 or 6 sigma</a:t>
            </a:r>
          </a:p>
          <a:p>
            <a:pPr lvl="1" eaLnBrk="1" hangingPunct="1"/>
            <a:r>
              <a:rPr lang="en-US" sz="1400" dirty="0" smtClean="0">
                <a:latin typeface="Arial Narrow" pitchFamily="34" charset="0"/>
              </a:rPr>
              <a:t>Represent the level of quality has decided to try to achieve</a:t>
            </a:r>
          </a:p>
          <a:p>
            <a:pPr lvl="1" eaLnBrk="1" hangingPunct="1"/>
            <a:r>
              <a:rPr lang="en-US" sz="1400" dirty="0" smtClean="0">
                <a:latin typeface="Arial Narrow" pitchFamily="34" charset="0"/>
              </a:rPr>
              <a:t>6</a:t>
            </a:r>
            <a:r>
              <a:rPr lang="el-GR" sz="1400" dirty="0" smtClean="0">
                <a:latin typeface="Arial Narrow" pitchFamily="34" charset="0"/>
              </a:rPr>
              <a:t>σ</a:t>
            </a:r>
            <a:r>
              <a:rPr lang="en-US" sz="1400" dirty="0" smtClean="0">
                <a:latin typeface="Arial Narrow" pitchFamily="34" charset="0"/>
              </a:rPr>
              <a:t> is higher quality standard than 3</a:t>
            </a:r>
            <a:r>
              <a:rPr lang="el-GR" sz="1400" dirty="0" smtClean="0">
                <a:latin typeface="Arial Narrow" pitchFamily="34" charset="0"/>
              </a:rPr>
              <a:t>σ</a:t>
            </a:r>
            <a:endParaRPr lang="en-US" sz="1400" dirty="0" smtClean="0">
              <a:latin typeface="Arial Narrow" pitchFamily="34" charset="0"/>
            </a:endParaRPr>
          </a:p>
          <a:p>
            <a:pPr lvl="1" eaLnBrk="1" hangingPunct="1"/>
            <a:r>
              <a:rPr lang="en-US" sz="1400" dirty="0" smtClean="0">
                <a:latin typeface="Arial Narrow" pitchFamily="34" charset="0"/>
              </a:rPr>
              <a:t>Used to calculate the upper and lower control limits in a control chart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738190" y="5143512"/>
          <a:ext cx="4191000" cy="1676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85390"/>
                <a:gridCol w="2705610"/>
              </a:tblGrid>
              <a:tr h="23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Number of 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σ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Percentage of occurrences between two control limits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68.26%</a:t>
                      </a:r>
                    </a:p>
                  </a:txBody>
                  <a:tcPr anchor="ctr" horzOverflow="overflow"/>
                </a:tc>
              </a:tr>
              <a:tr h="2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95.64%</a:t>
                      </a:r>
                    </a:p>
                  </a:txBody>
                  <a:tcPr anchor="ctr" horzOverflow="overflow"/>
                </a:tc>
              </a:tr>
              <a:tr h="2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99.73%</a:t>
                      </a:r>
                    </a:p>
                  </a:txBody>
                  <a:tcPr anchor="ctr" horzOverflow="overflow"/>
                </a:tc>
              </a:tr>
              <a:tr h="26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99.99985%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228600" y="71414"/>
            <a:ext cx="8915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Calibri" pitchFamily="34" charset="0"/>
              </a:rPr>
              <a:t>Example: Definition of Risk Probability and Impact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228600" y="1303338"/>
            <a:ext cx="76200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Arial Narrow" pitchFamily="34" charset="0"/>
              </a:rPr>
              <a:t>This should be defined in Risk Management  Plan</a:t>
            </a:r>
          </a:p>
          <a:p>
            <a:pPr eaLnBrk="1" hangingPunct="1"/>
            <a:r>
              <a:rPr lang="en-US" dirty="0" smtClean="0">
                <a:latin typeface="Arial Narrow" pitchFamily="34" charset="0"/>
              </a:rPr>
              <a:t>Required for Perform Qualitative Risk Analysis</a:t>
            </a:r>
          </a:p>
          <a:p>
            <a:pPr eaLnBrk="1" hangingPunct="1"/>
            <a:r>
              <a:rPr lang="en-US" dirty="0" smtClean="0">
                <a:latin typeface="Arial Narrow" pitchFamily="34" charset="0"/>
              </a:rPr>
              <a:t>Can reduce the influence of bias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553200"/>
            <a:ext cx="80772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Image Source: PMBOK Guide 4</a:t>
            </a:r>
            <a:r>
              <a:rPr lang="en-US" sz="600" baseline="30000" dirty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 Edition. PMI © 2009, p.281</a:t>
            </a:r>
          </a:p>
        </p:txBody>
      </p:sp>
      <p:pic>
        <p:nvPicPr>
          <p:cNvPr id="696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8868"/>
            <a:ext cx="73914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Example: Risk Breakdown Structure (RBS)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620000" cy="1143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smtClean="0">
                <a:latin typeface="Arial Narrow" pitchFamily="34" charset="0"/>
              </a:rPr>
              <a:t>Showing risk categorization</a:t>
            </a:r>
          </a:p>
          <a:p>
            <a:pPr eaLnBrk="1" hangingPunct="1"/>
            <a:r>
              <a:rPr lang="en-US" sz="2400" smtClean="0">
                <a:latin typeface="Arial Narrow" pitchFamily="34" charset="0"/>
              </a:rPr>
              <a:t>Help to </a:t>
            </a:r>
            <a:r>
              <a:rPr lang="en-US" sz="2400" b="1" smtClean="0">
                <a:latin typeface="Arial Narrow" pitchFamily="34" charset="0"/>
              </a:rPr>
              <a:t>ensure a comprehensive process </a:t>
            </a:r>
            <a:r>
              <a:rPr lang="en-US" sz="2400" smtClean="0">
                <a:latin typeface="Arial Narrow" pitchFamily="34" charset="0"/>
              </a:rPr>
              <a:t>of systematically identifying risk to </a:t>
            </a:r>
            <a:r>
              <a:rPr lang="en-US" sz="2400" b="1" smtClean="0">
                <a:latin typeface="Arial Narrow" pitchFamily="34" charset="0"/>
              </a:rPr>
              <a:t>a consistent level of detail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553200"/>
            <a:ext cx="80772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Image Source: PMBOK Guide 4</a:t>
            </a:r>
            <a:r>
              <a:rPr lang="en-US" sz="600" baseline="30000" dirty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 Edition. PMI © 2009, p.281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44775"/>
            <a:ext cx="6781800" cy="3756025"/>
          </a:xfrm>
          <a:prstGeom prst="rect">
            <a:avLst/>
          </a:prstGeom>
          <a:noFill/>
          <a:ln w="9525">
            <a:solidFill>
              <a:schemeClr val="accent4">
                <a:lumMod val="90000"/>
              </a:schemeClr>
            </a:solidFill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228600" y="495300"/>
            <a:ext cx="8915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Example: Influence Diagram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76200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 Narrow" pitchFamily="34" charset="0"/>
              </a:rPr>
              <a:t>Diagramming technique used when Identify Risk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553200"/>
            <a:ext cx="80772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chemeClr val="accent4">
                    <a:lumMod val="10000"/>
                  </a:schemeClr>
                </a:solidFill>
              </a:rPr>
              <a:t>Image Source: Influence Diagram &amp; Decision Trees, Lecture slide MHA 6350, Dr. Lloyd R. Burton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62000" y="2019300"/>
            <a:ext cx="6553200" cy="4114800"/>
            <a:chOff x="457200" y="1295400"/>
            <a:chExt cx="6553200" cy="4114800"/>
          </a:xfrm>
        </p:grpSpPr>
        <p:sp>
          <p:nvSpPr>
            <p:cNvPr id="71686" name="Line 19"/>
            <p:cNvSpPr>
              <a:spLocks noChangeShapeType="1"/>
            </p:cNvSpPr>
            <p:nvPr/>
          </p:nvSpPr>
          <p:spPr bwMode="auto">
            <a:xfrm flipV="1">
              <a:off x="2895599" y="4640942"/>
              <a:ext cx="500743" cy="159657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687" name="Line 16"/>
            <p:cNvSpPr>
              <a:spLocks noChangeShapeType="1"/>
            </p:cNvSpPr>
            <p:nvPr/>
          </p:nvSpPr>
          <p:spPr bwMode="auto">
            <a:xfrm>
              <a:off x="3241184" y="4154442"/>
              <a:ext cx="213215" cy="19621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688" name="Line 22"/>
            <p:cNvSpPr>
              <a:spLocks noChangeShapeType="1"/>
            </p:cNvSpPr>
            <p:nvPr/>
          </p:nvSpPr>
          <p:spPr bwMode="auto">
            <a:xfrm flipH="1" flipV="1">
              <a:off x="2868428" y="3044131"/>
              <a:ext cx="50782" cy="647153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689" name="Line 23"/>
            <p:cNvSpPr>
              <a:spLocks noChangeShapeType="1"/>
            </p:cNvSpPr>
            <p:nvPr/>
          </p:nvSpPr>
          <p:spPr bwMode="auto">
            <a:xfrm flipH="1" flipV="1">
              <a:off x="2209800" y="2798450"/>
              <a:ext cx="267462" cy="1705233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690" name="Line 9"/>
            <p:cNvSpPr>
              <a:spLocks noChangeShapeType="1"/>
            </p:cNvSpPr>
            <p:nvPr/>
          </p:nvSpPr>
          <p:spPr bwMode="auto">
            <a:xfrm>
              <a:off x="5570221" y="2979869"/>
              <a:ext cx="640829" cy="461752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691" name="Line 5"/>
            <p:cNvSpPr>
              <a:spLocks noChangeShapeType="1"/>
            </p:cNvSpPr>
            <p:nvPr/>
          </p:nvSpPr>
          <p:spPr bwMode="auto">
            <a:xfrm>
              <a:off x="3924300" y="2690648"/>
              <a:ext cx="582283" cy="1071857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1524000" y="1905000"/>
              <a:ext cx="5486400" cy="3505200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3" name="Line 7"/>
            <p:cNvSpPr>
              <a:spLocks noChangeShapeType="1"/>
            </p:cNvSpPr>
            <p:nvPr/>
          </p:nvSpPr>
          <p:spPr bwMode="auto">
            <a:xfrm>
              <a:off x="4232910" y="2647480"/>
              <a:ext cx="445770" cy="162404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AutoShape 3"/>
            <p:cNvSpPr>
              <a:spLocks noChangeArrowheads="1"/>
            </p:cNvSpPr>
            <p:nvPr/>
          </p:nvSpPr>
          <p:spPr bwMode="auto">
            <a:xfrm>
              <a:off x="4678363" y="2570163"/>
              <a:ext cx="892175" cy="568325"/>
            </a:xfrm>
            <a:prstGeom prst="flowChartAlternateProcess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Economic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Value</a:t>
              </a:r>
            </a:p>
          </p:txBody>
        </p:sp>
        <p:sp>
          <p:nvSpPr>
            <p:cNvPr id="71695" name="Rectangle 4"/>
            <p:cNvSpPr>
              <a:spLocks noChangeArrowheads="1"/>
            </p:cNvSpPr>
            <p:nvPr/>
          </p:nvSpPr>
          <p:spPr bwMode="auto">
            <a:xfrm>
              <a:off x="3512818" y="2207172"/>
              <a:ext cx="754382" cy="483476"/>
            </a:xfrm>
            <a:prstGeom prst="rect">
              <a:avLst/>
            </a:prstGeom>
            <a:solidFill>
              <a:schemeClr val="accent2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>
                  <a:solidFill>
                    <a:srgbClr val="FFFF00"/>
                  </a:solidFill>
                </a:rPr>
                <a:t>Usage</a:t>
              </a:r>
            </a:p>
            <a:p>
              <a:pPr algn="ctr"/>
              <a:r>
                <a:rPr lang="en-US" sz="1100">
                  <a:solidFill>
                    <a:srgbClr val="FFFF00"/>
                  </a:solidFill>
                </a:rPr>
                <a:t>decision</a:t>
              </a:r>
            </a:p>
          </p:txBody>
        </p:sp>
        <p:sp>
          <p:nvSpPr>
            <p:cNvPr id="32" name="AutoShape 6"/>
            <p:cNvSpPr>
              <a:spLocks noChangeArrowheads="1"/>
            </p:cNvSpPr>
            <p:nvPr/>
          </p:nvSpPr>
          <p:spPr bwMode="auto">
            <a:xfrm>
              <a:off x="4335463" y="3778250"/>
              <a:ext cx="892175" cy="568325"/>
            </a:xfrm>
            <a:prstGeom prst="flowChartAlternateProcess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Cancer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Cost</a:t>
              </a:r>
            </a:p>
          </p:txBody>
        </p:sp>
        <p:sp>
          <p:nvSpPr>
            <p:cNvPr id="71697" name="Line 10"/>
            <p:cNvSpPr>
              <a:spLocks noChangeShapeType="1"/>
            </p:cNvSpPr>
            <p:nvPr/>
          </p:nvSpPr>
          <p:spPr bwMode="auto">
            <a:xfrm flipV="1">
              <a:off x="5227319" y="3738840"/>
              <a:ext cx="673433" cy="355683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AutoShape 11"/>
            <p:cNvSpPr>
              <a:spLocks noChangeArrowheads="1"/>
            </p:cNvSpPr>
            <p:nvPr/>
          </p:nvSpPr>
          <p:spPr bwMode="auto">
            <a:xfrm>
              <a:off x="5913438" y="3451225"/>
              <a:ext cx="890587" cy="568325"/>
            </a:xfrm>
            <a:prstGeom prst="flowChartAlternateProcess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Net 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</a:rPr>
                <a:t>Value</a:t>
              </a:r>
            </a:p>
          </p:txBody>
        </p:sp>
        <p:sp>
          <p:nvSpPr>
            <p:cNvPr id="71699" name="Oval 12"/>
            <p:cNvSpPr>
              <a:spLocks noChangeArrowheads="1"/>
            </p:cNvSpPr>
            <p:nvPr/>
          </p:nvSpPr>
          <p:spPr bwMode="auto">
            <a:xfrm>
              <a:off x="3375659" y="4274895"/>
              <a:ext cx="586741" cy="601905"/>
            </a:xfrm>
            <a:prstGeom prst="ellipse">
              <a:avLst/>
            </a:prstGeom>
            <a:solidFill>
              <a:schemeClr val="folHlink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/>
                <a:t>Cancer</a:t>
              </a:r>
            </a:p>
            <a:p>
              <a:pPr algn="ctr"/>
              <a:r>
                <a:rPr lang="en-US" sz="1100"/>
                <a:t>Risk</a:t>
              </a:r>
            </a:p>
          </p:txBody>
        </p:sp>
        <p:sp>
          <p:nvSpPr>
            <p:cNvPr id="71700" name="Line 13"/>
            <p:cNvSpPr>
              <a:spLocks noChangeShapeType="1"/>
            </p:cNvSpPr>
            <p:nvPr/>
          </p:nvSpPr>
          <p:spPr bwMode="auto">
            <a:xfrm flipV="1">
              <a:off x="3924300" y="4141076"/>
              <a:ext cx="411480" cy="285022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701" name="Oval 14"/>
            <p:cNvSpPr>
              <a:spLocks noChangeArrowheads="1"/>
            </p:cNvSpPr>
            <p:nvPr/>
          </p:nvSpPr>
          <p:spPr bwMode="auto">
            <a:xfrm>
              <a:off x="2514600" y="3581400"/>
              <a:ext cx="792481" cy="761999"/>
            </a:xfrm>
            <a:prstGeom prst="ellipse">
              <a:avLst/>
            </a:prstGeom>
            <a:solidFill>
              <a:schemeClr val="folHlink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/>
                <a:t>Human</a:t>
              </a:r>
            </a:p>
            <a:p>
              <a:pPr algn="ctr"/>
              <a:r>
                <a:rPr lang="en-US" sz="1100"/>
                <a:t>Exposure</a:t>
              </a:r>
            </a:p>
          </p:txBody>
        </p:sp>
        <p:sp>
          <p:nvSpPr>
            <p:cNvPr id="71702" name="Oval 15"/>
            <p:cNvSpPr>
              <a:spLocks noChangeArrowheads="1"/>
            </p:cNvSpPr>
            <p:nvPr/>
          </p:nvSpPr>
          <p:spPr bwMode="auto">
            <a:xfrm>
              <a:off x="1981200" y="4343400"/>
              <a:ext cx="1066800" cy="990599"/>
            </a:xfrm>
            <a:prstGeom prst="ellipse">
              <a:avLst/>
            </a:prstGeom>
            <a:solidFill>
              <a:schemeClr val="folHlink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/>
                <a:t>Carcinogenic</a:t>
              </a:r>
            </a:p>
            <a:p>
              <a:pPr algn="ctr"/>
              <a:r>
                <a:rPr lang="en-US" sz="1100"/>
                <a:t>potential</a:t>
              </a:r>
            </a:p>
          </p:txBody>
        </p:sp>
        <p:sp>
          <p:nvSpPr>
            <p:cNvPr id="71703" name="Oval 20"/>
            <p:cNvSpPr>
              <a:spLocks noChangeArrowheads="1"/>
            </p:cNvSpPr>
            <p:nvPr/>
          </p:nvSpPr>
          <p:spPr bwMode="auto">
            <a:xfrm>
              <a:off x="2547509" y="2554068"/>
              <a:ext cx="534924" cy="487210"/>
            </a:xfrm>
            <a:prstGeom prst="ellipse">
              <a:avLst/>
            </a:prstGeom>
            <a:solidFill>
              <a:schemeClr val="folHlink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/>
                <a:t>Survey</a:t>
              </a:r>
            </a:p>
          </p:txBody>
        </p:sp>
        <p:sp>
          <p:nvSpPr>
            <p:cNvPr id="71704" name="Oval 21"/>
            <p:cNvSpPr>
              <a:spLocks noChangeArrowheads="1"/>
            </p:cNvSpPr>
            <p:nvPr/>
          </p:nvSpPr>
          <p:spPr bwMode="auto">
            <a:xfrm>
              <a:off x="1981200" y="2388476"/>
              <a:ext cx="468630" cy="430924"/>
            </a:xfrm>
            <a:prstGeom prst="ellipse">
              <a:avLst/>
            </a:prstGeom>
            <a:solidFill>
              <a:schemeClr val="folHlink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/>
                <a:t>Test</a:t>
              </a:r>
            </a:p>
          </p:txBody>
        </p:sp>
        <p:sp>
          <p:nvSpPr>
            <p:cNvPr id="71705" name="Line 24"/>
            <p:cNvSpPr>
              <a:spLocks noChangeShapeType="1"/>
            </p:cNvSpPr>
            <p:nvPr/>
          </p:nvSpPr>
          <p:spPr bwMode="auto">
            <a:xfrm flipV="1">
              <a:off x="2433655" y="2339442"/>
              <a:ext cx="1079165" cy="16420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706" name="Line 25"/>
            <p:cNvSpPr>
              <a:spLocks noChangeShapeType="1"/>
            </p:cNvSpPr>
            <p:nvPr/>
          </p:nvSpPr>
          <p:spPr bwMode="auto">
            <a:xfrm flipV="1">
              <a:off x="3039230" y="2629019"/>
              <a:ext cx="481353" cy="66189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" name="Rounded Rectangular Callout 50"/>
            <p:cNvSpPr/>
            <p:nvPr/>
          </p:nvSpPr>
          <p:spPr>
            <a:xfrm>
              <a:off x="4038600" y="1295400"/>
              <a:ext cx="1295400" cy="381000"/>
            </a:xfrm>
            <a:prstGeom prst="wedgeRoundRectCallout">
              <a:avLst>
                <a:gd name="adj1" fmla="val -52344"/>
                <a:gd name="adj2" fmla="val 189807"/>
                <a:gd name="adj3" fmla="val 1666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ysClr val="windowText" lastClr="000000"/>
                  </a:solidFill>
                  <a:latin typeface="Comic Sans MS" pitchFamily="66" charset="0"/>
                </a:rPr>
                <a:t>Decision Node</a:t>
              </a:r>
            </a:p>
          </p:txBody>
        </p:sp>
        <p:sp>
          <p:nvSpPr>
            <p:cNvPr id="52" name="Rounded Rectangular Callout 51"/>
            <p:cNvSpPr/>
            <p:nvPr/>
          </p:nvSpPr>
          <p:spPr>
            <a:xfrm>
              <a:off x="5562600" y="1447800"/>
              <a:ext cx="1295400" cy="381000"/>
            </a:xfrm>
            <a:prstGeom prst="wedgeRoundRectCallout">
              <a:avLst>
                <a:gd name="adj1" fmla="val -75317"/>
                <a:gd name="adj2" fmla="val 235615"/>
                <a:gd name="adj3" fmla="val 1666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solidFill>
                    <a:sysClr val="windowText" lastClr="000000"/>
                  </a:solidFill>
                  <a:latin typeface="Comic Sans MS" pitchFamily="66" charset="0"/>
                </a:rPr>
                <a:t>ValueNode</a:t>
              </a:r>
              <a:endParaRPr lang="en-US" sz="1100" dirty="0">
                <a:solidFill>
                  <a:sysClr val="windowText" lastClr="000000"/>
                </a:solidFill>
                <a:latin typeface="Comic Sans MS" pitchFamily="66" charset="0"/>
              </a:endParaRPr>
            </a:p>
          </p:txBody>
        </p:sp>
        <p:sp>
          <p:nvSpPr>
            <p:cNvPr id="53" name="Rounded Rectangular Callout 52"/>
            <p:cNvSpPr/>
            <p:nvPr/>
          </p:nvSpPr>
          <p:spPr>
            <a:xfrm>
              <a:off x="457200" y="3505200"/>
              <a:ext cx="1295400" cy="533400"/>
            </a:xfrm>
            <a:prstGeom prst="wedgeRoundRectCallout">
              <a:avLst>
                <a:gd name="adj1" fmla="val 74313"/>
                <a:gd name="adj2" fmla="val 145011"/>
                <a:gd name="adj3" fmla="val 1666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ysClr val="windowText" lastClr="000000"/>
                  </a:solidFill>
                  <a:latin typeface="Comic Sans MS" pitchFamily="66" charset="0"/>
                </a:rPr>
                <a:t>Chance event Node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8001024" cy="414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85720" y="4929198"/>
            <a:ext cx="7715304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66564"/>
            <a:ext cx="6715140" cy="529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572000" y="5934670"/>
            <a:ext cx="4572000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>
                <a:latin typeface="Arial Narrow" pitchFamily="34" charset="0"/>
              </a:rPr>
              <a:t>Risk is an </a:t>
            </a:r>
            <a:r>
              <a:rPr lang="en-US" b="1" dirty="0">
                <a:latin typeface="Arial Narrow" pitchFamily="34" charset="0"/>
              </a:rPr>
              <a:t>uncertain</a:t>
            </a:r>
            <a:r>
              <a:rPr lang="en-US" dirty="0">
                <a:latin typeface="Arial Narrow" pitchFamily="34" charset="0"/>
              </a:rPr>
              <a:t> event or condition that, if occurs, </a:t>
            </a:r>
            <a:r>
              <a:rPr lang="en-US" b="1" dirty="0">
                <a:latin typeface="Arial Narrow" pitchFamily="34" charset="0"/>
              </a:rPr>
              <a:t>has an effect </a:t>
            </a:r>
            <a:r>
              <a:rPr lang="en-US" dirty="0">
                <a:latin typeface="Arial Narrow" pitchFamily="34" charset="0"/>
              </a:rPr>
              <a:t>on at least one project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6200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Project Risk Management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4800" y="4343400"/>
          <a:ext cx="8305800" cy="1933135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  <a:gridCol w="2438400"/>
                <a:gridCol w="1143000"/>
                <a:gridCol w="1981200"/>
                <a:gridCol w="838200"/>
              </a:tblGrid>
              <a:tr h="3282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Knowledge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Process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Initiating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Planning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Executing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Monitoring &amp;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Contol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  <a:cs typeface="Courier New" pitchFamily="49" charset="0"/>
                        </a:rPr>
                        <a:t>Closing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2473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Risk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Plan Risk Management</a:t>
                      </a:r>
                    </a:p>
                    <a:p>
                      <a:pPr marL="0" indent="0"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Identify Risk</a:t>
                      </a:r>
                    </a:p>
                    <a:p>
                      <a:pPr marL="0" indent="0"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Perform Qualitative Risk Analysis</a:t>
                      </a:r>
                    </a:p>
                    <a:p>
                      <a:pPr marL="0" indent="0"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Perform Quantitative Risk Analysis</a:t>
                      </a:r>
                    </a:p>
                    <a:p>
                      <a:pPr marL="0" indent="0"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Plan Risk Response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l" fontAlgn="t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Monitor and Control Risks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914400" y="914400"/>
            <a:ext cx="6661150" cy="3276600"/>
            <a:chOff x="502170" y="761999"/>
            <a:chExt cx="6736830" cy="3352801"/>
          </a:xfrm>
        </p:grpSpPr>
        <p:sp>
          <p:nvSpPr>
            <p:cNvPr id="35" name="Oval 34"/>
            <p:cNvSpPr/>
            <p:nvPr/>
          </p:nvSpPr>
          <p:spPr>
            <a:xfrm>
              <a:off x="1600357" y="761999"/>
              <a:ext cx="4572567" cy="335280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502170" y="2209357"/>
              <a:ext cx="1218603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accent4">
                      <a:lumMod val="10000"/>
                    </a:schemeClr>
                  </a:solidFill>
                </a:rPr>
                <a:t>Enter phase/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accent4">
                      <a:lumMod val="10000"/>
                    </a:schemeClr>
                  </a:solidFill>
                </a:rPr>
                <a:t>Start project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6020399" y="2209357"/>
              <a:ext cx="1218601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accent4">
                      <a:lumMod val="10000"/>
                    </a:schemeClr>
                  </a:solidFill>
                </a:rPr>
                <a:t>Exit phase/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accent4">
                      <a:lumMod val="10000"/>
                    </a:schemeClr>
                  </a:solidFill>
                </a:rPr>
                <a:t>End project</a:t>
              </a: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1752883" y="2209357"/>
              <a:ext cx="1218601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Initiating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Processes</a:t>
              </a: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4769685" y="2209357"/>
              <a:ext cx="1218603" cy="761852"/>
            </a:xfrm>
            <a:prstGeom prst="rightArrow">
              <a:avLst>
                <a:gd name="adj1" fmla="val 69672"/>
                <a:gd name="adj2" fmla="val 50000"/>
              </a:avLst>
            </a:prstGeom>
            <a:solidFill>
              <a:srgbClr val="0070C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Closing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Processes</a:t>
              </a:r>
            </a:p>
          </p:txBody>
        </p:sp>
        <p:sp>
          <p:nvSpPr>
            <p:cNvPr id="30" name="U-Turn Arrow 29"/>
            <p:cNvSpPr/>
            <p:nvPr/>
          </p:nvSpPr>
          <p:spPr>
            <a:xfrm>
              <a:off x="2971485" y="1218461"/>
              <a:ext cx="1905772" cy="1525329"/>
            </a:xfrm>
            <a:prstGeom prst="uturnArrow">
              <a:avLst>
                <a:gd name="adj1" fmla="val 33369"/>
                <a:gd name="adj2" fmla="val 25000"/>
                <a:gd name="adj3" fmla="val 22049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U-Turn Arrow 30"/>
            <p:cNvSpPr/>
            <p:nvPr/>
          </p:nvSpPr>
          <p:spPr>
            <a:xfrm rot="10800000">
              <a:off x="2804509" y="2392916"/>
              <a:ext cx="1920221" cy="1523705"/>
            </a:xfrm>
            <a:prstGeom prst="uturnArrow">
              <a:avLst>
                <a:gd name="adj1" fmla="val 31308"/>
                <a:gd name="adj2" fmla="val 25000"/>
                <a:gd name="adj3" fmla="val 22049"/>
                <a:gd name="adj4" fmla="val 43750"/>
                <a:gd name="adj5" fmla="val 75000"/>
              </a:avLst>
            </a:prstGeom>
            <a:solidFill>
              <a:srgbClr val="00B050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998" name="TextBox 31"/>
            <p:cNvSpPr txBox="1">
              <a:spLocks noChangeArrowheads="1"/>
            </p:cNvSpPr>
            <p:nvPr/>
          </p:nvSpPr>
          <p:spPr bwMode="auto">
            <a:xfrm>
              <a:off x="3429000" y="1220128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Planning</a:t>
              </a:r>
            </a:p>
            <a:p>
              <a:r>
                <a:rPr lang="en-US" sz="1200"/>
                <a:t>Processes</a:t>
              </a:r>
            </a:p>
          </p:txBody>
        </p:sp>
        <p:sp>
          <p:nvSpPr>
            <p:cNvPr id="40999" name="TextBox 32"/>
            <p:cNvSpPr txBox="1">
              <a:spLocks noChangeArrowheads="1"/>
            </p:cNvSpPr>
            <p:nvPr/>
          </p:nvSpPr>
          <p:spPr bwMode="auto">
            <a:xfrm>
              <a:off x="3383280" y="342775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Executing</a:t>
              </a:r>
            </a:p>
            <a:p>
              <a:r>
                <a:rPr lang="en-US" sz="1200"/>
                <a:t>Processes</a:t>
              </a:r>
            </a:p>
          </p:txBody>
        </p:sp>
        <p:sp>
          <p:nvSpPr>
            <p:cNvPr id="41000" name="TextBox 33"/>
            <p:cNvSpPr txBox="1">
              <a:spLocks noChangeArrowheads="1"/>
            </p:cNvSpPr>
            <p:nvPr/>
          </p:nvSpPr>
          <p:spPr bwMode="auto">
            <a:xfrm>
              <a:off x="2971800" y="762000"/>
              <a:ext cx="1828800" cy="472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Monitoring &amp;</a:t>
              </a:r>
            </a:p>
            <a:p>
              <a:pPr algn="ctr"/>
              <a:r>
                <a:rPr lang="en-US" sz="1200"/>
                <a:t>Controlling Processes</a:t>
              </a:r>
            </a:p>
          </p:txBody>
        </p:sp>
      </p:grpSp>
      <p:cxnSp>
        <p:nvCxnSpPr>
          <p:cNvPr id="38" name="Elbow Connector 37"/>
          <p:cNvCxnSpPr/>
          <p:nvPr/>
        </p:nvCxnSpPr>
        <p:spPr>
          <a:xfrm rot="5400000">
            <a:off x="1638300" y="3086100"/>
            <a:ext cx="3581400" cy="609600"/>
          </a:xfrm>
          <a:prstGeom prst="bentConnector3">
            <a:avLst>
              <a:gd name="adj1" fmla="val -227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16200000" flipH="1">
            <a:off x="3581400" y="2514600"/>
            <a:ext cx="4038600" cy="1295400"/>
          </a:xfrm>
          <a:prstGeom prst="bentConnector3">
            <a:avLst>
              <a:gd name="adj1" fmla="val -108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alibri" pitchFamily="34" charset="0"/>
              </a:rPr>
              <a:t>Project Risk Management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09600" y="1905000"/>
          <a:ext cx="7162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6447501" cy="1320800"/>
          </a:xfrm>
        </p:spPr>
        <p:txBody>
          <a:bodyPr/>
          <a:lstStyle/>
          <a:p>
            <a:r>
              <a:rPr lang="id-ID" dirty="0" smtClean="0"/>
              <a:t>Risk Management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 r="2427" b="4225"/>
          <a:stretch>
            <a:fillRect/>
          </a:stretch>
        </p:blipFill>
        <p:spPr bwMode="auto">
          <a:xfrm>
            <a:off x="357158" y="1214422"/>
            <a:ext cx="7143800" cy="48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</Template>
  <TotalTime>423</TotalTime>
  <Words>2140</Words>
  <Application>Microsoft Office PowerPoint</Application>
  <PresentationFormat>On-screen Show (4:3)</PresentationFormat>
  <Paragraphs>454</Paragraphs>
  <Slides>44</Slides>
  <Notes>33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green</vt:lpstr>
      <vt:lpstr>Equation</vt:lpstr>
      <vt:lpstr>Project Risk Management</vt:lpstr>
      <vt:lpstr>Introduction</vt:lpstr>
      <vt:lpstr>Project Risk Management</vt:lpstr>
      <vt:lpstr>Introduction</vt:lpstr>
      <vt:lpstr>Introduction</vt:lpstr>
      <vt:lpstr>Introduction</vt:lpstr>
      <vt:lpstr>Project Risk Management</vt:lpstr>
      <vt:lpstr>Project Risk Management</vt:lpstr>
      <vt:lpstr>Risk Management Method</vt:lpstr>
      <vt:lpstr>11.1 Plan Risk Management</vt:lpstr>
      <vt:lpstr>Plan Risk Management</vt:lpstr>
      <vt:lpstr>Risk Management Plan</vt:lpstr>
      <vt:lpstr>Risk Breakdown Structure</vt:lpstr>
      <vt:lpstr>Potential Risk in Knowledge Area</vt:lpstr>
      <vt:lpstr>Risk Management Plan</vt:lpstr>
      <vt:lpstr>11.2 Identify Risk</vt:lpstr>
      <vt:lpstr>Identify Risk</vt:lpstr>
      <vt:lpstr>Identify Risk</vt:lpstr>
      <vt:lpstr>Diagramming techniques</vt:lpstr>
      <vt:lpstr>Cause &amp; effect diagram</vt:lpstr>
      <vt:lpstr>Risk Register</vt:lpstr>
      <vt:lpstr>11.3 Perform Qualitative Risk Analysis</vt:lpstr>
      <vt:lpstr>Qualitative Risk Analysis</vt:lpstr>
      <vt:lpstr>Probability Impact Matrix</vt:lpstr>
      <vt:lpstr>Slide 25</vt:lpstr>
      <vt:lpstr>Probability Impact Matrix</vt:lpstr>
      <vt:lpstr>Risk Register Updates</vt:lpstr>
      <vt:lpstr>11.4 Perform Quantitative Risk Analysis</vt:lpstr>
      <vt:lpstr>Quantitative Risk Analysis</vt:lpstr>
      <vt:lpstr>Quantitative Risk Analysis:  Tools &amp; Techniques</vt:lpstr>
      <vt:lpstr>Decision Tree and EMV</vt:lpstr>
      <vt:lpstr>Decision Tree and EMV</vt:lpstr>
      <vt:lpstr>Risk Register Updates</vt:lpstr>
      <vt:lpstr>11.5 Plan Risk Response</vt:lpstr>
      <vt:lpstr>Plan Risk Responses/Mitigation</vt:lpstr>
      <vt:lpstr>Slide 36</vt:lpstr>
      <vt:lpstr>Strategies for Threats</vt:lpstr>
      <vt:lpstr>Strategies for Opportunities</vt:lpstr>
      <vt:lpstr>11.6 Monitor &amp; Control Risk</vt:lpstr>
      <vt:lpstr>Risk Monitoring &amp; Controlling</vt:lpstr>
      <vt:lpstr>Important Terms</vt:lpstr>
      <vt:lpstr>Example: Definition of Risk Probability and Impact</vt:lpstr>
      <vt:lpstr>Example: Risk Breakdown Structure (RBS)</vt:lpstr>
      <vt:lpstr>Example: Influence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Risk Management</dc:title>
  <dc:creator>Lenovo</dc:creator>
  <cp:lastModifiedBy>Lenovo</cp:lastModifiedBy>
  <cp:revision>13</cp:revision>
  <dcterms:created xsi:type="dcterms:W3CDTF">2015-04-20T00:43:18Z</dcterms:created>
  <dcterms:modified xsi:type="dcterms:W3CDTF">2015-04-22T05:06:43Z</dcterms:modified>
</cp:coreProperties>
</file>