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7"/>
  </p:notesMasterIdLst>
  <p:sldIdLst>
    <p:sldId id="265" r:id="rId2"/>
    <p:sldId id="256" r:id="rId3"/>
    <p:sldId id="273" r:id="rId4"/>
    <p:sldId id="277" r:id="rId5"/>
    <p:sldId id="257" r:id="rId6"/>
    <p:sldId id="274" r:id="rId7"/>
    <p:sldId id="261" r:id="rId8"/>
    <p:sldId id="258" r:id="rId9"/>
    <p:sldId id="275" r:id="rId10"/>
    <p:sldId id="276" r:id="rId11"/>
    <p:sldId id="281" r:id="rId12"/>
    <p:sldId id="282" r:id="rId13"/>
    <p:sldId id="284" r:id="rId14"/>
    <p:sldId id="285" r:id="rId15"/>
    <p:sldId id="305" r:id="rId16"/>
    <p:sldId id="307" r:id="rId17"/>
    <p:sldId id="306" r:id="rId18"/>
    <p:sldId id="286" r:id="rId19"/>
    <p:sldId id="287" r:id="rId20"/>
    <p:sldId id="288" r:id="rId21"/>
    <p:sldId id="289" r:id="rId22"/>
    <p:sldId id="290" r:id="rId23"/>
    <p:sldId id="266" r:id="rId24"/>
    <p:sldId id="291" r:id="rId25"/>
    <p:sldId id="308" r:id="rId26"/>
    <p:sldId id="292" r:id="rId27"/>
    <p:sldId id="293" r:id="rId28"/>
    <p:sldId id="294" r:id="rId29"/>
    <p:sldId id="295" r:id="rId30"/>
    <p:sldId id="300" r:id="rId31"/>
    <p:sldId id="296" r:id="rId32"/>
    <p:sldId id="297" r:id="rId33"/>
    <p:sldId id="298" r:id="rId34"/>
    <p:sldId id="299" r:id="rId35"/>
    <p:sldId id="304" r:id="rId36"/>
    <p:sldId id="268" r:id="rId37"/>
    <p:sldId id="301" r:id="rId38"/>
    <p:sldId id="302" r:id="rId39"/>
    <p:sldId id="303" r:id="rId40"/>
    <p:sldId id="270" r:id="rId41"/>
    <p:sldId id="262" r:id="rId42"/>
    <p:sldId id="271" r:id="rId43"/>
    <p:sldId id="267" r:id="rId44"/>
    <p:sldId id="264" r:id="rId45"/>
    <p:sldId id="27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9" autoAdjust="0"/>
    <p:restoredTop sz="94660"/>
  </p:normalViewPr>
  <p:slideViewPr>
    <p:cSldViewPr snapToGrid="0">
      <p:cViewPr>
        <p:scale>
          <a:sx n="50" d="100"/>
          <a:sy n="50" d="100"/>
        </p:scale>
        <p:origin x="-5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50744-C86C-4CEA-B9EF-64FC277CBCD7}" type="datetimeFigureOut">
              <a:rPr lang="id-ID" smtClean="0"/>
              <a:pPr/>
              <a:t>11/02/2015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24A94-4045-4843-8698-E22E8527DB0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E5507-3D66-4889-85DC-73F39CC5B489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FBE26-69EF-4B60-A191-60E11B0A2939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FBE26-69EF-4B60-A191-60E11B0A2939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8B625-155F-4ACF-A9C4-8461544CBACB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0938C-7C18-427C-A2D2-B84A7B59F8D9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D4E9D-4EF2-4022-A7AA-FA4EE435F595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D75C6-B740-4A1C-BDC5-762332EF573B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BDFE0-B8A9-455E-BD0E-ADC535D64DB5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1E506-B7BB-432D-BC67-2C8A1E62E1BF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6FB8E-D9A1-4C9D-BBB4-E8613B35B3C6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E8D10-DC25-4BAC-AF7E-4110450C588E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26E6A-B20B-4AD4-9DCD-35290B9278F0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E8522-AD6B-4310-8FC8-15CEA5F161DA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B4EBF-BEC9-4F37-82B2-20B9DB8CB0ED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F9B59-81A6-45CD-AF5E-727E69D6ECF2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B7E2F-4D86-48DE-A3CA-69772D05A0EA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6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6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2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143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60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3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99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8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7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8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6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5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9D93-A467-4F53-9434-02DE4D78A57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F96D33-8A40-40D3-8E65-C8EF4E19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PMBOK </a:t>
            </a:r>
            <a:r>
              <a:rPr lang="id-ID" dirty="0" smtClean="0"/>
              <a:t>5 (2013), </a:t>
            </a:r>
            <a:r>
              <a:rPr lang="id-ID" dirty="0" smtClean="0"/>
              <a:t>Kathy Schwable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90" y="609600"/>
            <a:ext cx="8596668" cy="5097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6</a:t>
            </a:r>
            <a:r>
              <a:rPr lang="en-US" sz="2800" b="1" dirty="0"/>
              <a:t>. Controlling </a:t>
            </a:r>
            <a:r>
              <a:rPr lang="en-US" sz="2800" b="1" dirty="0" smtClean="0"/>
              <a:t>scope</a:t>
            </a:r>
          </a:p>
          <a:p>
            <a:pPr marL="0" indent="0">
              <a:buNone/>
            </a:pPr>
            <a:r>
              <a:rPr lang="en-US" sz="2800" dirty="0" smtClean="0"/>
              <a:t>involves </a:t>
            </a:r>
            <a:r>
              <a:rPr lang="en-US" sz="3600" b="1" dirty="0">
                <a:solidFill>
                  <a:srgbClr val="FF0000"/>
                </a:solidFill>
              </a:rPr>
              <a:t>controlling changes </a:t>
            </a:r>
            <a:r>
              <a:rPr lang="en-US" sz="2800" dirty="0"/>
              <a:t>to project scope </a:t>
            </a:r>
            <a:r>
              <a:rPr lang="en-US" sz="3200" b="1" dirty="0">
                <a:solidFill>
                  <a:srgbClr val="FF0000"/>
                </a:solidFill>
              </a:rPr>
              <a:t>throughout the life of the project—a </a:t>
            </a:r>
            <a:r>
              <a:rPr lang="en-US" sz="2800" dirty="0"/>
              <a:t>challenge on many IT projects. </a:t>
            </a:r>
            <a:endParaRPr lang="id-ID" sz="2800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Scope </a:t>
            </a:r>
            <a:r>
              <a:rPr lang="en-US" sz="2800" b="1" dirty="0">
                <a:solidFill>
                  <a:srgbClr val="FF0000"/>
                </a:solidFill>
              </a:rPr>
              <a:t>changes </a:t>
            </a:r>
            <a:r>
              <a:rPr lang="en-US" sz="2800" dirty="0"/>
              <a:t>often influence the team’s ability to meet project </a:t>
            </a:r>
            <a:r>
              <a:rPr lang="en-US" sz="2800" dirty="0">
                <a:solidFill>
                  <a:srgbClr val="FF0000"/>
                </a:solidFill>
              </a:rPr>
              <a:t>time and cost goals</a:t>
            </a:r>
            <a:r>
              <a:rPr lang="en-US" sz="2800" dirty="0"/>
              <a:t>, so project managers must carefully weigh the costs and benefits of scope changes. </a:t>
            </a:r>
          </a:p>
        </p:txBody>
      </p:sp>
      <p:pic>
        <p:nvPicPr>
          <p:cNvPr id="31746" name="Picture 2" descr="https://encrypted-tbn3.gstatic.com/images?q=tbn:ANd9GcRoDsfH8LmRM1UM-6xkPACeKmhYmZSuZnOg6aQWKtqkpbxzF3w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323" y="3524250"/>
            <a:ext cx="33147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7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Plan Scope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ight Arrow 3"/>
          <p:cNvSpPr/>
          <p:nvPr/>
        </p:nvSpPr>
        <p:spPr>
          <a:xfrm>
            <a:off x="745435" y="2738576"/>
            <a:ext cx="9968948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graphicFrame>
        <p:nvGraphicFramePr>
          <p:cNvPr id="5" name="Group 59"/>
          <p:cNvGraphicFramePr>
            <a:graphicFrameLocks noGrp="1"/>
          </p:cNvGraphicFramePr>
          <p:nvPr/>
        </p:nvGraphicFramePr>
        <p:xfrm>
          <a:off x="1050235" y="2440126"/>
          <a:ext cx="2209800" cy="344538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32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charter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3641035" y="2459176"/>
          <a:ext cx="2501348" cy="2112455"/>
        </p:xfrm>
        <a:graphic>
          <a:graphicData uri="http://schemas.openxmlformats.org/drawingml/2006/table">
            <a:tbl>
              <a:tblPr/>
              <a:tblGrid>
                <a:gridCol w="2501348"/>
              </a:tblGrid>
              <a:tr h="262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167575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Meeting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 noGrp="1"/>
          </p:cNvGraphicFramePr>
          <p:nvPr/>
        </p:nvGraphicFramePr>
        <p:xfrm>
          <a:off x="6745357" y="2419419"/>
          <a:ext cx="2209800" cy="253568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Scope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Requirements management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791450" y="1409700"/>
            <a:ext cx="3943350" cy="1981198"/>
            <a:chOff x="7791450" y="1409700"/>
            <a:chExt cx="3943350" cy="1981198"/>
          </a:xfrm>
        </p:grpSpPr>
        <p:sp>
          <p:nvSpPr>
            <p:cNvPr id="8" name="Flowchart: Process 7"/>
            <p:cNvSpPr/>
            <p:nvPr/>
          </p:nvSpPr>
          <p:spPr>
            <a:xfrm>
              <a:off x="9220200" y="1409700"/>
              <a:ext cx="2514600" cy="1028700"/>
            </a:xfrm>
            <a:prstGeom prst="flowChartProcess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Product scope</a:t>
              </a:r>
            </a:p>
            <a:p>
              <a:pPr algn="ctr"/>
              <a:r>
                <a:rPr lang="id-ID" dirty="0" smtClean="0"/>
                <a:t>Project (process) scope)</a:t>
              </a:r>
              <a:endParaRPr lang="id-ID" dirty="0"/>
            </a:p>
          </p:txBody>
        </p:sp>
        <p:cxnSp>
          <p:nvCxnSpPr>
            <p:cNvPr id="12" name="Straight Arrow Connector 11"/>
            <p:cNvCxnSpPr>
              <a:stCxn id="8" idx="1"/>
            </p:cNvCxnSpPr>
            <p:nvPr/>
          </p:nvCxnSpPr>
          <p:spPr>
            <a:xfrm rot="10800000" flipV="1">
              <a:off x="7791450" y="1924050"/>
              <a:ext cx="1428750" cy="14668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829550" y="4305300"/>
            <a:ext cx="3886200" cy="1600202"/>
            <a:chOff x="7848600" y="838198"/>
            <a:chExt cx="3886200" cy="1600202"/>
          </a:xfrm>
        </p:grpSpPr>
        <p:sp>
          <p:nvSpPr>
            <p:cNvPr id="16" name="Flowchart: Process 15"/>
            <p:cNvSpPr/>
            <p:nvPr/>
          </p:nvSpPr>
          <p:spPr>
            <a:xfrm>
              <a:off x="9220200" y="1409700"/>
              <a:ext cx="2514600" cy="1028700"/>
            </a:xfrm>
            <a:prstGeom prst="flowChartProcess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Supporting facility</a:t>
              </a:r>
              <a:endParaRPr lang="id-ID" dirty="0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rot="10800000">
              <a:off x="7848600" y="838198"/>
              <a:ext cx="1371600" cy="10858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cdn3.independent.ie/business/irish/article29554041.ece/5023a/ALTERNATES/h342/FIN_20130905_BBI_004_28802680_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50"/>
            <a:ext cx="3895725" cy="3257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21" y="0"/>
            <a:ext cx="8596668" cy="1320800"/>
          </a:xfrm>
        </p:spPr>
        <p:txBody>
          <a:bodyPr/>
          <a:lstStyle/>
          <a:p>
            <a:r>
              <a:rPr lang="id-ID" dirty="0" smtClean="0"/>
              <a:t>Collect Requirement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865" y="757942"/>
            <a:ext cx="8596668" cy="388077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Right Arrow 3"/>
          <p:cNvSpPr/>
          <p:nvPr/>
        </p:nvSpPr>
        <p:spPr>
          <a:xfrm>
            <a:off x="1772478" y="1216660"/>
            <a:ext cx="8686800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Group 59"/>
          <p:cNvGraphicFramePr>
            <a:graphicFrameLocks noGrp="1"/>
          </p:cNvGraphicFramePr>
          <p:nvPr/>
        </p:nvGraphicFramePr>
        <p:xfrm>
          <a:off x="2077278" y="918210"/>
          <a:ext cx="2209800" cy="2634621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32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Scope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Requirements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charter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Stakeholder register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4668078" y="937260"/>
          <a:ext cx="2209800" cy="557784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17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318949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Interviews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Focus groups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Facilitated workshops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Group creativity techniques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Group decision making techniques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Questionnaires and surveys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Observations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Prototypes</a:t>
                      </a:r>
                      <a:endParaRPr kumimoji="0" lang="id-ID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Bench marking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Context Diagram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Document Analysis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 noGrp="1"/>
          </p:cNvGraphicFramePr>
          <p:nvPr/>
        </p:nvGraphicFramePr>
        <p:xfrm>
          <a:off x="7335078" y="937260"/>
          <a:ext cx="2209800" cy="2553973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Requirements document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Requirements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Requirements traceability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60400" y="4572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Collect Requirement Techniques (1)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485900"/>
            <a:ext cx="8343900" cy="4648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INTERVIEWS</a:t>
            </a:r>
            <a:r>
              <a:rPr lang="en-US" sz="2400" dirty="0" smtClean="0">
                <a:latin typeface="Arial Narrow" pitchFamily="34" charset="0"/>
              </a:rPr>
              <a:t>: Directly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talk with stakeholders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endParaRPr lang="en-US" sz="2400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FOCUS GROUPS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Interactive discussion </a:t>
            </a:r>
            <a:r>
              <a:rPr lang="en-US" sz="2400" dirty="0" smtClean="0">
                <a:latin typeface="Arial Narrow" pitchFamily="34" charset="0"/>
              </a:rPr>
              <a:t>with qualified Stakeholders &amp; Subject matter experts</a:t>
            </a:r>
            <a:br>
              <a:rPr lang="en-US" sz="2400" dirty="0" smtClean="0">
                <a:latin typeface="Arial Narrow" pitchFamily="34" charset="0"/>
              </a:rPr>
            </a:br>
            <a:endParaRPr lang="en-US" sz="2400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FACILITATED WORKSHOPS</a:t>
            </a:r>
            <a:r>
              <a:rPr lang="en-US" sz="2400" dirty="0" smtClean="0">
                <a:latin typeface="Arial Narrow" pitchFamily="34" charset="0"/>
              </a:rPr>
              <a:t>: Focused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cross functional stakeholders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JAD Joint application design,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QFD </a:t>
            </a:r>
            <a:r>
              <a:rPr lang="en-US" sz="2000" dirty="0" smtClean="0">
                <a:latin typeface="Arial Narrow" pitchFamily="34" charset="0"/>
              </a:rPr>
              <a:t>Quality function development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Helps determine critical characteristic of new product development</a:t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</a:rPr>
              <a:t>Start by collecting customer need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- VOC: Voice of the Customers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sz="2000" dirty="0" smtClean="0">
              <a:latin typeface="Arial Narrow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732" y="3267075"/>
            <a:ext cx="416026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60400" y="4572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Calibri" pitchFamily="34" charset="0"/>
              </a:rPr>
              <a:t>Collect Requirement Techniques (2)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074400" cy="464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GROUP CREATIVITY TECHNIQUES</a:t>
            </a:r>
            <a:r>
              <a:rPr lang="en-US" sz="2400" dirty="0" smtClean="0">
                <a:latin typeface="Arial Narrow" pitchFamily="34" charset="0"/>
              </a:rPr>
              <a:t>: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Brainstorming,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Nominal group technique: enhance brainstorming with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voting and ranking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/>
            <a:r>
              <a:rPr lang="en-US" sz="2000" dirty="0" smtClean="0">
                <a:latin typeface="Arial Narrow" pitchFamily="34" charset="0"/>
              </a:rPr>
              <a:t>Delphi Technique: some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expert answer questionnaire </a:t>
            </a:r>
            <a:r>
              <a:rPr lang="en-US" sz="2000" dirty="0" smtClean="0">
                <a:latin typeface="Arial Narrow" pitchFamily="34" charset="0"/>
              </a:rPr>
              <a:t>and give </a:t>
            </a:r>
            <a:r>
              <a:rPr lang="en-US" sz="2000" dirty="0" err="1" smtClean="0">
                <a:latin typeface="Arial Narrow" pitchFamily="34" charset="0"/>
              </a:rPr>
              <a:t>anonimity</a:t>
            </a:r>
            <a:r>
              <a:rPr lang="en-US" sz="2000" dirty="0" smtClean="0">
                <a:latin typeface="Arial Narrow" pitchFamily="34" charset="0"/>
              </a:rPr>
              <a:t> feedback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Idea/mind mapping,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Affinity Diagram: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sort idea into groups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GROUP DECISION MAKING TECHNIQUES</a:t>
            </a:r>
            <a:r>
              <a:rPr lang="en-US" sz="2400" dirty="0" smtClean="0">
                <a:latin typeface="Arial Narrow" pitchFamily="34" charset="0"/>
              </a:rPr>
              <a:t>: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Unanimity,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Majority (&gt;50%),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Plurality, 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Dictatorship</a:t>
            </a:r>
          </a:p>
          <a:p>
            <a:pPr lvl="1">
              <a:buFontTx/>
              <a:buNone/>
            </a:pPr>
            <a:endParaRPr lang="en-US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0" cy="688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70251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Factor Rating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0518" y="1624806"/>
          <a:ext cx="11299032" cy="44653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135048"/>
                <a:gridCol w="1234726"/>
                <a:gridCol w="1174126"/>
                <a:gridCol w="1816228"/>
                <a:gridCol w="1617819"/>
                <a:gridCol w="1287768"/>
                <a:gridCol w="1290367"/>
                <a:gridCol w="742950"/>
              </a:tblGrid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 dirty="0"/>
                        <a:t>Criteria </a:t>
                      </a:r>
                      <a:endParaRPr lang="id-ID" sz="2400" b="1" i="0" u="none" strike="noStrike" dirty="0">
                        <a:solidFill>
                          <a:srgbClr val="FFFFFF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Weight </a:t>
                      </a:r>
                      <a:endParaRPr lang="id-ID" sz="2400" b="1" i="0" u="none" strike="noStrike">
                        <a:solidFill>
                          <a:srgbClr val="FFFFFF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 dirty="0" smtClean="0"/>
                        <a:t>Cibiru</a:t>
                      </a:r>
                      <a:endParaRPr lang="id-ID" sz="2400" b="1" i="0" u="none" strike="noStrike" dirty="0">
                        <a:solidFill>
                          <a:srgbClr val="FFFFFF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/>
                        <a:t>score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antapani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score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ciganitri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score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Demand 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25%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/>
                        <a:t>7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1,75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2,25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7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1,75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Technology supported 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15%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/>
                        <a:t>6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0,9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1,2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/>
                        <a:t>6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0,9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Competitor 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10%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/>
                        <a:t>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0,8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0,9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0,8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Community acceptance 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15%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/>
                        <a:t>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1,35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7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1,05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1,35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Governance acceptance 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15%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/>
                        <a:t>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1,35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7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1,05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1,2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Market expansion 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20%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400" u="none" strike="noStrike"/>
                        <a:t>6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1,2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1,6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9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1,8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id-ID" sz="2400" u="none" strike="noStrike"/>
                        <a:t>total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100%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 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7,35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 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solidFill>
                            <a:sysClr val="windowText" lastClr="000000"/>
                          </a:solidFill>
                        </a:rPr>
                        <a:t>8,05</a:t>
                      </a:r>
                      <a:endParaRPr lang="id-ID" sz="2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/>
                        <a:t> 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/>
                        <a:t>7,8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2341564"/>
            <a:ext cx="8229600" cy="3868737"/>
          </a:xfrm>
          <a:prstGeom prst="rect">
            <a:avLst/>
          </a:prstGeom>
          <a:noFill/>
          <a:ln w="127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Affinity Diagram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10160000" cy="1219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Requirement sorted into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groups by similarities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/>
            <a:r>
              <a:rPr lang="en-US" sz="2000" dirty="0" smtClean="0">
                <a:latin typeface="Arial Narrow" pitchFamily="34" charset="0"/>
              </a:rPr>
              <a:t>Easier to see additional scope (risk) that have not been identified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000" y="6553200"/>
            <a:ext cx="83312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Image Source: PMP Exam Preparation 6</a:t>
            </a:r>
            <a:r>
              <a:rPr lang="en-US" sz="600" baseline="30000" dirty="0">
                <a:solidFill>
                  <a:schemeClr val="accent4">
                    <a:lumMod val="10000"/>
                  </a:schemeClr>
                </a:solidFill>
              </a:rPr>
              <a:t>th</a:t>
            </a: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 Edition, Rita </a:t>
            </a:r>
            <a:r>
              <a:rPr lang="en-US" sz="600" dirty="0" err="1">
                <a:solidFill>
                  <a:schemeClr val="accent4">
                    <a:lumMod val="10000"/>
                  </a:schemeClr>
                </a:solidFill>
              </a:rPr>
              <a:t>Mulcahy</a:t>
            </a:r>
            <a:endParaRPr lang="en-US" sz="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60400" y="4953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tx1"/>
                </a:solidFill>
                <a:latin typeface="Calibri" pitchFamily="34" charset="0"/>
              </a:rPr>
              <a:t>Collect Requirement Techniques (3)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1074400" cy="4648200"/>
          </a:xfrm>
        </p:spPr>
        <p:txBody>
          <a:bodyPr/>
          <a:lstStyle/>
          <a:p>
            <a:r>
              <a:rPr lang="en-US" sz="2800" b="1" dirty="0" smtClean="0">
                <a:latin typeface="Arial Narrow" pitchFamily="34" charset="0"/>
              </a:rPr>
              <a:t>QUESTIONNAIRE AND SURVEYS</a:t>
            </a:r>
            <a:r>
              <a:rPr lang="en-US" sz="2800" dirty="0" smtClean="0">
                <a:latin typeface="Arial Narrow" pitchFamily="34" charset="0"/>
              </a:rPr>
              <a:t>: wide number of respondents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OBSERVATION/JOB SHADOWING</a:t>
            </a:r>
            <a:r>
              <a:rPr lang="en-US" sz="2800" dirty="0" smtClean="0">
                <a:latin typeface="Arial Narrow" pitchFamily="34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viewing</a:t>
            </a:r>
            <a:r>
              <a:rPr lang="en-US" sz="2800" dirty="0" smtClean="0">
                <a:latin typeface="Arial Narrow" pitchFamily="34" charset="0"/>
              </a:rPr>
              <a:t> individual in their environment</a:t>
            </a:r>
          </a:p>
          <a:p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latin typeface="Arial Narrow" pitchFamily="34" charset="0"/>
              </a:rPr>
              <a:t>PROTOTYPES</a:t>
            </a:r>
            <a:r>
              <a:rPr lang="en-US" sz="2800" dirty="0" smtClean="0">
                <a:latin typeface="Arial Narrow" pitchFamily="34" charset="0"/>
              </a:rPr>
              <a:t>: early feedback by providing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a working model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buFontTx/>
              <a:buNone/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6147" name="Picture 3" descr="http://cdns2.freepik.com/free-photo/4-car-vector-material_15-86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825"/>
          <a:stretch>
            <a:fillRect/>
          </a:stretch>
        </p:blipFill>
        <p:spPr bwMode="auto">
          <a:xfrm>
            <a:off x="1603375" y="4857749"/>
            <a:ext cx="6302375" cy="1736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Project scope </a:t>
            </a:r>
            <a:r>
              <a:rPr lang="en-US" sz="2400" dirty="0" smtClean="0"/>
              <a:t>management includes </a:t>
            </a:r>
            <a:r>
              <a:rPr lang="en-US" sz="2400" dirty="0"/>
              <a:t>the processes involved </a:t>
            </a:r>
            <a:r>
              <a:rPr lang="en-US" sz="2400" dirty="0">
                <a:solidFill>
                  <a:srgbClr val="FF0000"/>
                </a:solidFill>
              </a:rPr>
              <a:t>in defining and </a:t>
            </a:r>
            <a:r>
              <a:rPr lang="en-US" sz="2400" dirty="0" smtClean="0">
                <a:solidFill>
                  <a:srgbClr val="FF0000"/>
                </a:solidFill>
              </a:rPr>
              <a:t>controlling what </a:t>
            </a:r>
            <a:r>
              <a:rPr lang="en-US" sz="2400" dirty="0">
                <a:solidFill>
                  <a:srgbClr val="FF0000"/>
                </a:solidFill>
              </a:rPr>
              <a:t>work </a:t>
            </a:r>
            <a:r>
              <a:rPr lang="en-US" sz="3200" b="1" dirty="0">
                <a:solidFill>
                  <a:srgbClr val="FF0000"/>
                </a:solidFill>
              </a:rPr>
              <a:t>is or is not </a:t>
            </a:r>
            <a:r>
              <a:rPr lang="en-US" sz="2400" dirty="0">
                <a:solidFill>
                  <a:srgbClr val="FF0000"/>
                </a:solidFill>
              </a:rPr>
              <a:t>included in a </a:t>
            </a:r>
            <a:r>
              <a:rPr lang="en-US" sz="2400" dirty="0" smtClean="0">
                <a:solidFill>
                  <a:srgbClr val="FF0000"/>
                </a:solidFill>
              </a:rPr>
              <a:t>project</a:t>
            </a:r>
          </a:p>
          <a:p>
            <a:endParaRPr lang="en-US" sz="2400" dirty="0"/>
          </a:p>
          <a:p>
            <a:r>
              <a:rPr lang="en-US" sz="2400" dirty="0"/>
              <a:t>ensures that the </a:t>
            </a:r>
            <a:r>
              <a:rPr lang="en-US" sz="2800" b="1" dirty="0">
                <a:solidFill>
                  <a:srgbClr val="FF0000"/>
                </a:solidFill>
              </a:rPr>
              <a:t>project team and stakeholders</a:t>
            </a:r>
            <a:r>
              <a:rPr lang="en-US" sz="2400" dirty="0"/>
              <a:t> have the </a:t>
            </a:r>
            <a:r>
              <a:rPr lang="en-US" sz="2400" dirty="0">
                <a:solidFill>
                  <a:srgbClr val="FF0000"/>
                </a:solidFill>
              </a:rPr>
              <a:t>same understanding of </a:t>
            </a:r>
            <a:r>
              <a:rPr lang="en-US" sz="2800" b="1" dirty="0">
                <a:solidFill>
                  <a:srgbClr val="FF0000"/>
                </a:solidFill>
              </a:rPr>
              <a:t>what products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/>
              <a:t>project will produce and </a:t>
            </a:r>
            <a:r>
              <a:rPr lang="en-US" sz="3200" b="1" dirty="0" smtClean="0">
                <a:solidFill>
                  <a:srgbClr val="FF0000"/>
                </a:solidFill>
              </a:rPr>
              <a:t>what processes </a:t>
            </a:r>
            <a:r>
              <a:rPr lang="en-US" sz="2400" dirty="0">
                <a:solidFill>
                  <a:srgbClr val="FF0000"/>
                </a:solidFill>
              </a:rPr>
              <a:t>the project team will use to produce them</a:t>
            </a:r>
          </a:p>
        </p:txBody>
      </p:sp>
      <p:pic>
        <p:nvPicPr>
          <p:cNvPr id="12290" name="Picture 2" descr="https://encrypted-tbn1.gstatic.com/images?q=tbn:ANd9GcTY_yUpgQAEdIl7JMpWggwFyNO2BFDFTKsMP5BrJ2xgMp6wo8L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385176" y="2157758"/>
            <a:ext cx="1638300" cy="1638300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TY_yUpgQAEdIl7JMpWggwFyNO2BFDFTKsMP5BrJ2xgMp6wo8L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458063" y="4059444"/>
            <a:ext cx="163830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0400" y="4953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Balance Stakeholder’s Requirement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7756" y="1224170"/>
            <a:ext cx="8854661" cy="464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There is a need to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balance stakeholder’s requirement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Some </a:t>
            </a:r>
            <a:r>
              <a:rPr lang="en-US" sz="2400" b="1" dirty="0" smtClean="0">
                <a:latin typeface="Arial Narrow" pitchFamily="34" charset="0"/>
              </a:rPr>
              <a:t>issue are so complex </a:t>
            </a:r>
            <a:r>
              <a:rPr lang="en-US" sz="2400" dirty="0" smtClean="0">
                <a:latin typeface="Arial Narrow" pitchFamily="34" charset="0"/>
              </a:rPr>
              <a:t>they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cannot be resolved by PM alone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2400" dirty="0" smtClean="0">
                <a:latin typeface="Arial Narrow" pitchFamily="34" charset="0"/>
              </a:rPr>
              <a:t>Facilitate the resolution of competing requirement, consider: </a:t>
            </a:r>
          </a:p>
          <a:p>
            <a:pPr marL="742950" lvl="2" indent="-342900">
              <a:defRPr/>
            </a:pPr>
            <a:r>
              <a:rPr lang="en-US" sz="2000" dirty="0" smtClean="0">
                <a:latin typeface="Arial Narrow" pitchFamily="34" charset="0"/>
              </a:rPr>
              <a:t>business case, </a:t>
            </a:r>
          </a:p>
          <a:p>
            <a:pPr marL="742950" lvl="2" indent="-342900">
              <a:defRPr/>
            </a:pPr>
            <a:r>
              <a:rPr lang="en-US" sz="2000" dirty="0" smtClean="0">
                <a:latin typeface="Arial Narrow" pitchFamily="34" charset="0"/>
              </a:rPr>
              <a:t>project charter, </a:t>
            </a:r>
          </a:p>
          <a:p>
            <a:pPr marL="742950" lvl="2" indent="-342900">
              <a:defRPr/>
            </a:pPr>
            <a:r>
              <a:rPr lang="en-US" sz="2000" dirty="0" smtClean="0">
                <a:latin typeface="Arial Narrow" pitchFamily="34" charset="0"/>
              </a:rPr>
              <a:t>project scope statement, </a:t>
            </a:r>
          </a:p>
          <a:p>
            <a:pPr marL="742950" lvl="2" indent="-342900">
              <a:defRPr/>
            </a:pPr>
            <a:r>
              <a:rPr lang="en-US" sz="2000" dirty="0" smtClean="0">
                <a:latin typeface="Arial Narrow" pitchFamily="34" charset="0"/>
              </a:rPr>
              <a:t>project constraints</a:t>
            </a:r>
            <a:endParaRPr lang="id-ID" sz="2000" dirty="0" smtClean="0">
              <a:latin typeface="Arial Narrow" pitchFamily="34" charset="0"/>
            </a:endParaRPr>
          </a:p>
          <a:p>
            <a:pPr marL="742950" lvl="2" indent="-342900">
              <a:buNone/>
              <a:defRPr/>
            </a:pPr>
            <a:r>
              <a:rPr lang="en-US" sz="2400" dirty="0" smtClean="0">
                <a:latin typeface="Arial Narrow" pitchFamily="34" charset="0"/>
                <a:ea typeface="+mn-ea"/>
              </a:rPr>
              <a:t>What you can do: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1" y="3258525"/>
            <a:ext cx="76663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Conflict resolution, team building, meeting, problem solving skills, escalation, approval from stakeholder</a:t>
            </a:r>
            <a:endParaRPr lang="id-ID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742950" lvl="2" indent="-342900">
              <a:defRPr/>
            </a:pP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Stakeholder request to do or add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something that is not related to the reason</a:t>
            </a:r>
            <a:r>
              <a:rPr lang="en-US" sz="2400" dirty="0" smtClean="0">
                <a:latin typeface="Arial Narrow" pitchFamily="34" charset="0"/>
              </a:rPr>
              <a:t> of project created should be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rejected!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Requirement Document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333500"/>
            <a:ext cx="11074400" cy="5029200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latin typeface="Arial Narrow" pitchFamily="34" charset="0"/>
              </a:rPr>
              <a:t>Output of the Collect Requirement process</a:t>
            </a:r>
          </a:p>
          <a:p>
            <a:r>
              <a:rPr lang="en-US" sz="2000" dirty="0" smtClean="0">
                <a:latin typeface="Arial Narrow" pitchFamily="34" charset="0"/>
              </a:rPr>
              <a:t>Helps make sure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the requirements clear and unambiguous.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</a:rPr>
              <a:t>How will we know if the work we do will acceptability meet this requirement?</a:t>
            </a:r>
          </a:p>
          <a:p>
            <a:endParaRPr lang="en-US" sz="2000" i="1" dirty="0" smtClean="0">
              <a:latin typeface="Arial Narrow" pitchFamily="34" charset="0"/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  <a:latin typeface="Arial Narrow" pitchFamily="34" charset="0"/>
              </a:rPr>
              <a:t>Rule of thumb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S</a:t>
            </a:r>
            <a:r>
              <a:rPr lang="en-US" sz="2800" dirty="0" smtClean="0">
                <a:solidFill>
                  <a:srgbClr val="7030A0"/>
                </a:solidFill>
                <a:latin typeface="Arial Narrow" pitchFamily="34" charset="0"/>
              </a:rPr>
              <a:t>pecific (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Unambiguous</a:t>
            </a:r>
            <a:r>
              <a:rPr lang="en-US" sz="2800" dirty="0" smtClean="0">
                <a:solidFill>
                  <a:srgbClr val="7030A0"/>
                </a:solidFill>
                <a:latin typeface="Arial Narrow" pitchFamily="34" charset="0"/>
              </a:rPr>
              <a:t>)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M</a:t>
            </a:r>
            <a:r>
              <a:rPr lang="en-US" sz="2800" dirty="0" smtClean="0">
                <a:solidFill>
                  <a:srgbClr val="7030A0"/>
                </a:solidFill>
                <a:latin typeface="Arial Narrow" pitchFamily="34" charset="0"/>
              </a:rPr>
              <a:t>easurable (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How will we know we have finished?)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A</a:t>
            </a:r>
            <a:r>
              <a:rPr lang="en-US" sz="2800" dirty="0" smtClean="0">
                <a:solidFill>
                  <a:srgbClr val="7030A0"/>
                </a:solidFill>
                <a:latin typeface="Arial Narrow" pitchFamily="34" charset="0"/>
              </a:rPr>
              <a:t>chievable (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Can we do it?)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R</a:t>
            </a:r>
            <a:r>
              <a:rPr lang="en-US" sz="2800" dirty="0" smtClean="0">
                <a:solidFill>
                  <a:srgbClr val="7030A0"/>
                </a:solidFill>
                <a:latin typeface="Arial Narrow" pitchFamily="34" charset="0"/>
              </a:rPr>
              <a:t>elevant (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Is it the right thing to do?)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T</a:t>
            </a:r>
            <a:r>
              <a:rPr lang="en-US" sz="2800" dirty="0" smtClean="0">
                <a:solidFill>
                  <a:srgbClr val="7030A0"/>
                </a:solidFill>
                <a:latin typeface="Arial Narrow" pitchFamily="34" charset="0"/>
              </a:rPr>
              <a:t>imed (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When will we do it?)</a:t>
            </a:r>
          </a:p>
          <a:p>
            <a:endParaRPr lang="en-US" sz="2000" i="1" dirty="0" smtClean="0">
              <a:latin typeface="Arial Narrow" pitchFamily="34" charset="0"/>
            </a:endParaRPr>
          </a:p>
        </p:txBody>
      </p:sp>
      <p:pic>
        <p:nvPicPr>
          <p:cNvPr id="2050" name="Picture 2" descr="http://thumbs.dreamstime.com/z/running-silhouettes-vector-illustration-336318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273"/>
          <a:stretch>
            <a:fillRect/>
          </a:stretch>
        </p:blipFill>
        <p:spPr bwMode="auto">
          <a:xfrm>
            <a:off x="7073210" y="2960204"/>
            <a:ext cx="3505200" cy="332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536"/>
            <a:ext cx="11114225" cy="635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3243" y="845234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Table 5-1. Sample Requirements Traceability Matrix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112376" y="6492876"/>
            <a:ext cx="555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B4D812-8FED-452A-90F9-46F238679A03}" type="slidenum"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23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39000" r="23125" b="39999"/>
          <a:stretch>
            <a:fillRect/>
          </a:stretch>
        </p:blipFill>
        <p:spPr bwMode="auto">
          <a:xfrm>
            <a:off x="743243" y="2383302"/>
            <a:ext cx="8618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04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Define Scope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ight Arrow 3"/>
          <p:cNvSpPr/>
          <p:nvPr/>
        </p:nvSpPr>
        <p:spPr>
          <a:xfrm>
            <a:off x="626164" y="2691227"/>
            <a:ext cx="9869557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Group 59"/>
          <p:cNvGraphicFramePr>
            <a:graphicFrameLocks noGrp="1"/>
          </p:cNvGraphicFramePr>
          <p:nvPr/>
        </p:nvGraphicFramePr>
        <p:xfrm>
          <a:off x="930965" y="2411827"/>
          <a:ext cx="2209800" cy="3114806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Scope Management 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charter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Requirements documentation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3521765" y="2411827"/>
          <a:ext cx="2620618" cy="2890342"/>
        </p:xfrm>
        <a:graphic>
          <a:graphicData uri="http://schemas.openxmlformats.org/drawingml/2006/table">
            <a:tbl>
              <a:tblPr/>
              <a:tblGrid>
                <a:gridCol w="2620618"/>
              </a:tblGrid>
              <a:tr h="43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945462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Product analysis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Alternatives Identification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Facilitated workshops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 noGrp="1"/>
          </p:cNvGraphicFramePr>
          <p:nvPr/>
        </p:nvGraphicFramePr>
        <p:xfrm>
          <a:off x="6447182" y="2431706"/>
          <a:ext cx="2219739" cy="2535685"/>
        </p:xfrm>
        <a:graphic>
          <a:graphicData uri="http://schemas.openxmlformats.org/drawingml/2006/table">
            <a:tbl>
              <a:tblPr/>
              <a:tblGrid>
                <a:gridCol w="2219739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scope statement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791450" y="1333500"/>
            <a:ext cx="4400550" cy="2038349"/>
            <a:chOff x="8001547" y="1869256"/>
            <a:chExt cx="3733254" cy="1092722"/>
          </a:xfrm>
        </p:grpSpPr>
        <p:sp>
          <p:nvSpPr>
            <p:cNvPr id="9" name="Flowchart: Process 8"/>
            <p:cNvSpPr/>
            <p:nvPr/>
          </p:nvSpPr>
          <p:spPr>
            <a:xfrm>
              <a:off x="9220200" y="1869256"/>
              <a:ext cx="2514601" cy="1031449"/>
            </a:xfrm>
            <a:prstGeom prst="flowChartProcess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Product desc</a:t>
              </a:r>
            </a:p>
            <a:p>
              <a:pPr algn="ctr"/>
              <a:r>
                <a:rPr lang="id-ID" dirty="0" smtClean="0"/>
                <a:t>Project accpetance criteria</a:t>
              </a:r>
            </a:p>
            <a:p>
              <a:pPr algn="ctr"/>
              <a:r>
                <a:rPr lang="id-ID" dirty="0" smtClean="0"/>
                <a:t>Project cosntraints</a:t>
              </a:r>
            </a:p>
            <a:p>
              <a:pPr algn="ctr"/>
              <a:r>
                <a:rPr lang="id-ID" dirty="0" smtClean="0"/>
                <a:t>Risk</a:t>
              </a:r>
            </a:p>
            <a:p>
              <a:pPr algn="ctr"/>
              <a:r>
                <a:rPr lang="id-ID" dirty="0" smtClean="0"/>
                <a:t>Deliverable etc</a:t>
              </a:r>
              <a:endParaRPr lang="id-ID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rot="10800000" flipV="1">
              <a:off x="8001547" y="2384980"/>
              <a:ext cx="1218653" cy="5769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772401" y="4400551"/>
            <a:ext cx="4419600" cy="1238249"/>
            <a:chOff x="7985386" y="1644584"/>
            <a:chExt cx="3749415" cy="663803"/>
          </a:xfrm>
        </p:grpSpPr>
        <p:sp>
          <p:nvSpPr>
            <p:cNvPr id="15" name="Flowchart: Process 14"/>
            <p:cNvSpPr/>
            <p:nvPr/>
          </p:nvSpPr>
          <p:spPr>
            <a:xfrm>
              <a:off x="9220200" y="1869256"/>
              <a:ext cx="2514601" cy="439131"/>
            </a:xfrm>
            <a:prstGeom prst="flowChartProcess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Memo</a:t>
              </a:r>
            </a:p>
            <a:p>
              <a:pPr algn="ctr"/>
              <a:r>
                <a:rPr lang="id-ID" dirty="0" smtClean="0"/>
                <a:t>List register</a:t>
              </a:r>
            </a:p>
            <a:p>
              <a:pPr algn="ctr"/>
              <a:r>
                <a:rPr lang="id-ID" dirty="0" smtClean="0"/>
                <a:t>note</a:t>
              </a:r>
              <a:endParaRPr lang="id-ID" dirty="0"/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rot="10800000">
              <a:off x="7985386" y="1644584"/>
              <a:ext cx="1234815" cy="4442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0"/>
            <a:ext cx="5962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16084" y="4038600"/>
            <a:ext cx="3761316" cy="202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Benchmarking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4" y="3143250"/>
            <a:ext cx="4732866" cy="2593312"/>
          </a:xfrm>
        </p:spPr>
        <p:txBody>
          <a:bodyPr>
            <a:noAutofit/>
          </a:bodyPr>
          <a:lstStyle/>
          <a:p>
            <a:r>
              <a:rPr lang="id-ID" sz="2400" dirty="0" smtClean="0"/>
              <a:t>National car </a:t>
            </a:r>
            <a:r>
              <a:rPr lang="id-ID" sz="2400" dirty="0" smtClean="0"/>
              <a:t>project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4 seater?</a:t>
            </a:r>
          </a:p>
          <a:p>
            <a:r>
              <a:rPr lang="id-ID" sz="2400" dirty="0" smtClean="0"/>
              <a:t>Seven </a:t>
            </a:r>
            <a:r>
              <a:rPr lang="id-ID" sz="2400" dirty="0" smtClean="0"/>
              <a:t>seater?</a:t>
            </a:r>
            <a:br>
              <a:rPr lang="id-ID" sz="2400" dirty="0" smtClean="0"/>
            </a:br>
            <a:r>
              <a:rPr lang="id-ID" sz="2400" dirty="0" smtClean="0"/>
              <a:t>SUV? Safety? Air bag?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city car</a:t>
            </a:r>
            <a:r>
              <a:rPr lang="id-ID" sz="2400" dirty="0" smtClean="0"/>
              <a:t>?</a:t>
            </a:r>
          </a:p>
          <a:p>
            <a:r>
              <a:rPr lang="id-ID" sz="2400" dirty="0" smtClean="0"/>
              <a:t>Public transportation?</a:t>
            </a:r>
          </a:p>
          <a:p>
            <a:r>
              <a:rPr lang="id-ID" sz="2400" dirty="0" smtClean="0"/>
              <a:t>Gas? Electric?</a:t>
            </a:r>
          </a:p>
          <a:p>
            <a:r>
              <a:rPr lang="id-ID" sz="2400" dirty="0" smtClean="0"/>
              <a:t>Subsidize?</a:t>
            </a:r>
            <a:endParaRPr lang="id-ID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Define Scope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1" y="1562100"/>
            <a:ext cx="800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 Narrow" pitchFamily="34" charset="0"/>
              </a:rPr>
              <a:t>Concern with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what is and is not included </a:t>
            </a:r>
            <a:r>
              <a:rPr lang="en-US" sz="2400" dirty="0" smtClean="0">
                <a:latin typeface="Arial Narrow" pitchFamily="34" charset="0"/>
              </a:rPr>
              <a:t>in the project and its deliverables</a:t>
            </a:r>
            <a:endParaRPr lang="en-US" sz="2400" i="1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You should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maintain a realistic </a:t>
            </a:r>
            <a:r>
              <a:rPr lang="en-US" sz="2800" b="1" dirty="0" smtClean="0">
                <a:latin typeface="Arial Narrow" pitchFamily="34" charset="0"/>
              </a:rPr>
              <a:t>schedule</a:t>
            </a:r>
            <a:r>
              <a:rPr lang="en-US" sz="2400" dirty="0" smtClean="0">
                <a:latin typeface="Arial Narrow" pitchFamily="34" charset="0"/>
              </a:rPr>
              <a:t> and </a:t>
            </a:r>
            <a:r>
              <a:rPr lang="en-US" sz="3200" b="1" dirty="0" smtClean="0">
                <a:latin typeface="Arial Narrow" pitchFamily="34" charset="0"/>
              </a:rPr>
              <a:t>budget</a:t>
            </a:r>
            <a:r>
              <a:rPr lang="en-US" sz="2400" dirty="0" smtClean="0">
                <a:latin typeface="Arial Narrow" pitchFamily="34" charset="0"/>
              </a:rPr>
              <a:t> that can achieve the project’s scope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Iteration process should be done to maintain it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Looking for options to adjust the project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Analyze the objective and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description of the product </a:t>
            </a:r>
            <a:r>
              <a:rPr lang="en-US" sz="2400" dirty="0" smtClean="0">
                <a:latin typeface="Arial Narrow" pitchFamily="34" charset="0"/>
              </a:rPr>
              <a:t>stated by the customer/sponsor and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turn them into tangible deliverables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r>
              <a:rPr lang="en-US" sz="2400" dirty="0" smtClean="0">
                <a:latin typeface="Arial Narrow" pitchFamily="34" charset="0"/>
              </a:rPr>
              <a:t>Project lifecycle term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6550" y="4095750"/>
            <a:ext cx="1016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0" kern="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j-ea"/>
                <a:cs typeface="+mj-cs"/>
              </a:rPr>
              <a:t>Product Analysis</a:t>
            </a: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1352550"/>
            <a:ext cx="3619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0160000" cy="381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Project Scope Statement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21965" cy="502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The primary result </a:t>
            </a:r>
            <a:r>
              <a:rPr lang="en-US" sz="2800" dirty="0" smtClean="0">
                <a:latin typeface="Arial Narrow" pitchFamily="34" charset="0"/>
              </a:rPr>
              <a:t>of the Define Scope process</a:t>
            </a:r>
          </a:p>
          <a:p>
            <a:r>
              <a:rPr lang="en-US" sz="2800" dirty="0" smtClean="0">
                <a:latin typeface="Arial Narrow" pitchFamily="34" charset="0"/>
              </a:rPr>
              <a:t>Along with the WBS and WBS dictionary, comprise the scope baseline is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part of project management plan.</a:t>
            </a:r>
            <a:b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1" y="1984395"/>
            <a:ext cx="6096000" cy="372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Arial Narrow" pitchFamily="34" charset="0"/>
              </a:rPr>
              <a:t>May includes: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Product scope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Deliverables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Product acceptance criteria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What is not part of the project (out of scope)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Additional risks</a:t>
            </a:r>
          </a:p>
          <a:p>
            <a:pPr lvl="1"/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Constraints and assumptions :</a:t>
            </a:r>
            <a:b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Constraints: factors that limit the team’s options</a:t>
            </a:r>
            <a:b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Arial Narrow" pitchFamily="34" charset="0"/>
              </a:rPr>
              <a:t>Assumptions: Things that assumed to be true (may not be true)</a:t>
            </a:r>
          </a:p>
        </p:txBody>
      </p:sp>
      <p:sp>
        <p:nvSpPr>
          <p:cNvPr id="5" name="Curved Down Arrow 4"/>
          <p:cNvSpPr/>
          <p:nvPr/>
        </p:nvSpPr>
        <p:spPr>
          <a:xfrm rot="1379673">
            <a:off x="4870173" y="556863"/>
            <a:ext cx="3061253" cy="10336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6" name="Picture 6" descr="http://arpidojo.netfirms.com/atten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1262269"/>
            <a:ext cx="1209261" cy="116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Create WBS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ight Arrow 3"/>
          <p:cNvSpPr/>
          <p:nvPr/>
        </p:nvSpPr>
        <p:spPr>
          <a:xfrm>
            <a:off x="864703" y="2185988"/>
            <a:ext cx="9452113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Group 59"/>
          <p:cNvGraphicFramePr>
            <a:graphicFrameLocks noGrp="1"/>
          </p:cNvGraphicFramePr>
          <p:nvPr/>
        </p:nvGraphicFramePr>
        <p:xfrm>
          <a:off x="1169504" y="1906588"/>
          <a:ext cx="2209800" cy="3419606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Scope Management 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scope statement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Requirements documentation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3760304" y="1906588"/>
          <a:ext cx="2501348" cy="1737084"/>
        </p:xfrm>
        <a:graphic>
          <a:graphicData uri="http://schemas.openxmlformats.org/drawingml/2006/table">
            <a:tbl>
              <a:tblPr/>
              <a:tblGrid>
                <a:gridCol w="2501348"/>
              </a:tblGrid>
              <a:tr h="60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220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Decomposition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 noGrp="1"/>
          </p:cNvGraphicFramePr>
          <p:nvPr/>
        </p:nvGraphicFramePr>
        <p:xfrm>
          <a:off x="6665843" y="1886709"/>
          <a:ext cx="2209800" cy="1809708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99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291548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Scope baseline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882348" y="4880112"/>
            <a:ext cx="8905461" cy="1977887"/>
            <a:chOff x="-218661" y="3886200"/>
            <a:chExt cx="8905461" cy="1524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381000" y="4267200"/>
              <a:ext cx="8305800" cy="1143000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B050"/>
              </a:solidFill>
              <a:prstDash val="sysDash"/>
              <a:miter lim="800000"/>
              <a:headEnd/>
              <a:tailEnd/>
            </a:ln>
            <a:effectLst/>
          </p:spPr>
          <p:txBody>
            <a:bodyPr/>
            <a:lstStyle/>
            <a:p>
              <a:pPr marL="688975" lvl="1" indent="-17938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b="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WBS does </a:t>
              </a:r>
              <a:r>
                <a:rPr lang="en-US" sz="2800" b="1" kern="0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not show dependencies</a:t>
              </a:r>
              <a:endParaRPr lang="en-US" sz="2000" b="1" kern="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marL="688975" lvl="1" indent="-17938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00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Dividing </a:t>
              </a:r>
              <a:r>
                <a:rPr lang="en-US" sz="2800" b="1" kern="0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work package into activities </a:t>
              </a:r>
              <a:r>
                <a:rPr lang="en-US" sz="200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is part of the time management process (Define Activities)</a:t>
              </a:r>
              <a:endParaRPr lang="en-US" sz="20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pic>
          <p:nvPicPr>
            <p:cNvPr id="10" name="Picture 6" descr="http://arpidojo.netfirms.com/attention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18661" y="3886200"/>
              <a:ext cx="1209261" cy="89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Create WBS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485900"/>
            <a:ext cx="9157252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WBS includes the project management works.</a:t>
            </a:r>
          </a:p>
          <a:p>
            <a:r>
              <a:rPr lang="en-US" sz="2800" b="1" dirty="0" smtClean="0">
                <a:latin typeface="Arial Narrow" pitchFamily="34" charset="0"/>
              </a:rPr>
              <a:t>Work package</a:t>
            </a:r>
            <a:r>
              <a:rPr lang="en-US" sz="2000" dirty="0" smtClean="0">
                <a:latin typeface="Arial Narrow" pitchFamily="34" charset="0"/>
              </a:rPr>
              <a:t>: lowest level WBS component which can be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scheduled, cost estimated, monitored and controlled.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000" dirty="0" smtClean="0">
                <a:latin typeface="Arial Narrow" pitchFamily="34" charset="0"/>
              </a:rPr>
              <a:t>WBS Structure can be organized by</a:t>
            </a:r>
          </a:p>
          <a:p>
            <a:pPr lvl="1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Phases</a:t>
            </a:r>
          </a:p>
          <a:p>
            <a:pPr lvl="1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Major deliverables</a:t>
            </a:r>
          </a:p>
          <a:p>
            <a:pPr lvl="1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Subprojects e.g. contracted work</a:t>
            </a:r>
          </a:p>
          <a:p>
            <a:r>
              <a:rPr lang="en-US" sz="2000" dirty="0" smtClean="0">
                <a:latin typeface="Arial Narrow" pitchFamily="34" charset="0"/>
              </a:rPr>
              <a:t>Beware of 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</a:rPr>
              <a:t>excessive decomposition. </a:t>
            </a:r>
            <a:r>
              <a:rPr lang="en-US" sz="2000" dirty="0" smtClean="0">
                <a:latin typeface="Arial Narrow" pitchFamily="34" charset="0"/>
              </a:rPr>
              <a:t>It can lead to </a:t>
            </a:r>
            <a:r>
              <a:rPr lang="en-US" sz="2800" b="1" dirty="0" smtClean="0">
                <a:latin typeface="Arial Narrow" pitchFamily="34" charset="0"/>
              </a:rPr>
              <a:t>non-productive management effort, inefficient use of resources (performing work)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3496" y="5610496"/>
            <a:ext cx="774589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TIMWOOD </a:t>
            </a:r>
            <a:r>
              <a:rPr lang="en-US" sz="2400" i="1" dirty="0" smtClean="0"/>
              <a:t>(Transportation, Inventory, Motion, Waiting, Over-processing, Over-production, Defect</a:t>
            </a:r>
            <a:r>
              <a:rPr lang="id-ID" sz="2400" i="1" dirty="0" smtClean="0"/>
              <a:t> (Toyota Way)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5069" y="653026"/>
            <a:ext cx="32512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latin typeface="Kalinga" pitchFamily="34" charset="0"/>
                <a:cs typeface="Kalinga" pitchFamily="34" charset="0"/>
              </a:rPr>
              <a:t>Project Scope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3776907" y="3509117"/>
            <a:ext cx="3048000" cy="15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Define Scope</a:t>
            </a:r>
          </a:p>
        </p:txBody>
      </p:sp>
      <p:sp>
        <p:nvSpPr>
          <p:cNvPr id="6" name="Oval 5"/>
          <p:cNvSpPr/>
          <p:nvPr/>
        </p:nvSpPr>
        <p:spPr>
          <a:xfrm>
            <a:off x="9144000" y="4372117"/>
            <a:ext cx="3048000" cy="1447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Control Scope</a:t>
            </a:r>
          </a:p>
        </p:txBody>
      </p:sp>
      <p:sp>
        <p:nvSpPr>
          <p:cNvPr id="7" name="Oval 6"/>
          <p:cNvSpPr/>
          <p:nvPr/>
        </p:nvSpPr>
        <p:spPr>
          <a:xfrm>
            <a:off x="5048448" y="4648756"/>
            <a:ext cx="3149600" cy="1371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Create WBS</a:t>
            </a:r>
          </a:p>
        </p:txBody>
      </p:sp>
      <p:sp>
        <p:nvSpPr>
          <p:cNvPr id="8" name="Oval 7"/>
          <p:cNvSpPr/>
          <p:nvPr/>
        </p:nvSpPr>
        <p:spPr>
          <a:xfrm>
            <a:off x="263691" y="3558599"/>
            <a:ext cx="3048000" cy="1447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Plan Scope </a:t>
            </a:r>
          </a:p>
          <a:p>
            <a:pPr algn="ctr">
              <a:defRPr/>
            </a:pPr>
            <a:r>
              <a:rPr lang="id-ID" sz="2400" dirty="0"/>
              <a:t>Management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31637" y="1916833"/>
            <a:ext cx="1954507" cy="1592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03712" y="2177026"/>
            <a:ext cx="1552816" cy="2149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59776" y="2177026"/>
            <a:ext cx="248193" cy="1259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15684" y="2346999"/>
            <a:ext cx="177917" cy="2223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62203" y="1916833"/>
            <a:ext cx="2846299" cy="2354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56107" y="3603102"/>
            <a:ext cx="3048000" cy="1447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/>
              <a:t>Validate Scope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95671" y="2187388"/>
            <a:ext cx="566532" cy="1415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87691" y="4570037"/>
            <a:ext cx="3048000" cy="13716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2400" dirty="0">
                <a:solidFill>
                  <a:srgbClr val="000000"/>
                </a:solidFill>
              </a:rPr>
              <a:t>Collect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id-ID" sz="2400" dirty="0" smtClean="0">
                <a:solidFill>
                  <a:srgbClr val="000000"/>
                </a:solidFill>
              </a:rPr>
              <a:t>Requirements</a:t>
            </a:r>
            <a:endParaRPr lang="id-ID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Create WBS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485900"/>
            <a:ext cx="8978348" cy="502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Control account</a:t>
            </a:r>
            <a:r>
              <a:rPr lang="en-US" sz="3200" dirty="0" smtClean="0">
                <a:latin typeface="Arial Narrow" pitchFamily="34" charset="0"/>
              </a:rPr>
              <a:t>: management control point for performance measurement </a:t>
            </a:r>
            <a:r>
              <a:rPr lang="en-US" sz="3200" dirty="0" smtClean="0">
                <a:latin typeface="Arial Narrow" pitchFamily="34" charset="0"/>
                <a:sym typeface="Wingdings" pitchFamily="2" charset="2"/>
              </a:rPr>
              <a:t>(one or more work packages)</a:t>
            </a:r>
          </a:p>
          <a:p>
            <a:r>
              <a:rPr lang="en-US" sz="3200" b="1" dirty="0" smtClean="0">
                <a:latin typeface="Arial Narrow" pitchFamily="34" charset="0"/>
                <a:sym typeface="Wingdings" pitchFamily="2" charset="2"/>
              </a:rPr>
              <a:t>WBS dictionary </a:t>
            </a:r>
            <a:r>
              <a:rPr lang="en-US" sz="3200" dirty="0" smtClean="0">
                <a:latin typeface="Arial Narrow" pitchFamily="34" charset="0"/>
                <a:sym typeface="Wingdings" pitchFamily="2" charset="2"/>
              </a:rPr>
              <a:t>provides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more detailed components</a:t>
            </a:r>
            <a:r>
              <a:rPr lang="en-US" sz="3200" dirty="0" smtClean="0">
                <a:latin typeface="Arial Narrow" pitchFamily="34" charset="0"/>
                <a:sym typeface="Wingdings" pitchFamily="2" charset="2"/>
              </a:rPr>
              <a:t>, e.g. description of work, responsible organization, acceptance criteria</a:t>
            </a:r>
          </a:p>
          <a:p>
            <a:r>
              <a:rPr lang="en-US" sz="3200" dirty="0" smtClean="0">
                <a:latin typeface="Arial Narrow" pitchFamily="34" charset="0"/>
                <a:sym typeface="Wingdings" pitchFamily="2" charset="2"/>
              </a:rPr>
              <a:t>Agreed </a:t>
            </a:r>
            <a:r>
              <a:rPr lang="en-US" sz="3200" b="1" dirty="0" smtClean="0">
                <a:latin typeface="Arial Narrow" pitchFamily="34" charset="0"/>
                <a:sym typeface="Wingdings" pitchFamily="2" charset="2"/>
              </a:rPr>
              <a:t>Scope baseline </a:t>
            </a:r>
            <a:r>
              <a:rPr lang="en-US" sz="3200" dirty="0" smtClean="0">
                <a:latin typeface="Arial Narrow" pitchFamily="34" charset="0"/>
                <a:sym typeface="Wingdings" pitchFamily="2" charset="2"/>
              </a:rPr>
              <a:t>includes project scope statement, WBS, WBS dictionary</a:t>
            </a:r>
            <a:endParaRPr lang="en-US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WBS Sample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0600"/>
            <a:ext cx="12128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8000" y="6553200"/>
            <a:ext cx="83312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Image Source: Practice Standard for WBS 2</a:t>
            </a:r>
            <a:r>
              <a:rPr lang="en-US" sz="600" baseline="30000" dirty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 Edition. PMI ©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WBS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9534939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100% rule: WBS includes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100% of the work defined </a:t>
            </a:r>
            <a:r>
              <a:rPr lang="en-US" sz="2400" dirty="0" smtClean="0">
                <a:latin typeface="Arial Narrow" pitchFamily="34" charset="0"/>
              </a:rPr>
              <a:t>by project scope and capture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ALL deliverables </a:t>
            </a:r>
            <a:r>
              <a:rPr lang="en-US" sz="2400" dirty="0" smtClean="0">
                <a:latin typeface="Arial Narrow" pitchFamily="34" charset="0"/>
              </a:rPr>
              <a:t>(external, internal, interim) in term of work to be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completed including project management.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627" y="4876657"/>
            <a:ext cx="609600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Don’t mind with WBS view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Outline View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Tabular View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Tree structure view (vertical, horizontal, centralized)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3862" y="3139206"/>
            <a:ext cx="2855843" cy="1692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WBS creation method: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Top-Down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Bottom up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WBS Standard</a:t>
            </a:r>
          </a:p>
          <a:p>
            <a:pPr lvl="1"/>
            <a:r>
              <a:rPr lang="en-US" sz="2000" dirty="0" smtClean="0">
                <a:latin typeface="Arial Narrow" pitchFamily="34" charset="0"/>
              </a:rPr>
              <a:t>WBS Templates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WBS Dictionary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10160000" cy="1828800"/>
          </a:xfrm>
        </p:spPr>
        <p:txBody>
          <a:bodyPr numCol="2">
            <a:noAutofit/>
          </a:bodyPr>
          <a:lstStyle/>
          <a:p>
            <a:pPr>
              <a:buFontTx/>
              <a:buNone/>
              <a:defRPr/>
            </a:pPr>
            <a:r>
              <a:rPr lang="en-US" sz="2400" dirty="0" smtClean="0">
                <a:latin typeface="Arial Narrow" pitchFamily="34" charset="0"/>
              </a:rPr>
              <a:t>Includes (but not limited to):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Code of account identifier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Description of work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Responsible organization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List of schedule milestone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Associated schedule activities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Resource required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Cost estimates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Quality requirements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Acceptance criteria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Technical references</a:t>
            </a:r>
          </a:p>
          <a:p>
            <a:pPr>
              <a:defRPr/>
            </a:pPr>
            <a:r>
              <a:rPr lang="en-US" sz="2400" dirty="0" smtClean="0">
                <a:latin typeface="Arial Narrow" pitchFamily="34" charset="0"/>
              </a:rPr>
              <a:t>Contract Information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1" y="3898900"/>
            <a:ext cx="87757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8000" y="6553200"/>
            <a:ext cx="83312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Image Source: Practice Standard for WBS 2</a:t>
            </a:r>
            <a:r>
              <a:rPr lang="en-US" sz="600" baseline="30000" dirty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 Edition. PMI ©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WBS Dictionary Example from the Creating a WBS Dictionary image 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947737"/>
            <a:ext cx="788035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8000" y="6553200"/>
            <a:ext cx="83312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Source: http://www.brighthub.com/office/project-management/articles/52388.aspx</a:t>
            </a:r>
          </a:p>
        </p:txBody>
      </p:sp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WBS Dictionary Sample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Dictionary..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526" y="1365161"/>
            <a:ext cx="8438170" cy="51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975" y="152399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Figure 5-5. Intranet WBS and Gantt Chart in Microsoft Project</a:t>
            </a:r>
            <a:endParaRPr lang="en-US" dirty="0" smtClean="0"/>
          </a:p>
        </p:txBody>
      </p:sp>
      <p:sp>
        <p:nvSpPr>
          <p:cNvPr id="3481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0112376" y="6492876"/>
            <a:ext cx="555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486606-C30D-41A7-90DA-676208E6C002}" type="slidenum"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36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4821" name="Picture 6" descr="86921_05_F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975" y="1295399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67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Validate Scope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ight Arrow 3"/>
          <p:cNvSpPr/>
          <p:nvPr/>
        </p:nvSpPr>
        <p:spPr>
          <a:xfrm>
            <a:off x="228600" y="2909888"/>
            <a:ext cx="86868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Group 59"/>
          <p:cNvGraphicFramePr>
            <a:graphicFrameLocks noGrp="1"/>
          </p:cNvGraphicFramePr>
          <p:nvPr/>
        </p:nvGraphicFramePr>
        <p:xfrm>
          <a:off x="533400" y="2630488"/>
          <a:ext cx="2209800" cy="2944118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management plan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Requirements documentation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Requirement traceability matrix 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erified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deliverables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data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3124200" y="2630488"/>
          <a:ext cx="2209800" cy="1572768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0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220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Inspection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Group decision-making</a:t>
                      </a: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t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echniques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 noGrp="1"/>
          </p:cNvGraphicFramePr>
          <p:nvPr/>
        </p:nvGraphicFramePr>
        <p:xfrm>
          <a:off x="5791200" y="2630488"/>
          <a:ext cx="2209800" cy="253568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Accepted deliverables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Change requests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information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document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V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alidate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505700" cy="50292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Different </a:t>
            </a:r>
            <a:r>
              <a:rPr lang="en-US" sz="2000" dirty="0" smtClean="0">
                <a:latin typeface="Arial Narrow" pitchFamily="34" charset="0"/>
              </a:rPr>
              <a:t>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quality control </a:t>
            </a:r>
            <a:r>
              <a:rPr lang="en-US" sz="2000" dirty="0" smtClean="0">
                <a:latin typeface="Arial Narrow" pitchFamily="34" charset="0"/>
              </a:rPr>
              <a:t>which concerned 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correctness of deliverables. </a:t>
            </a:r>
            <a:endParaRPr lang="id-ID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Can be performed before or parallel</a:t>
            </a:r>
            <a:br>
              <a:rPr lang="en-US" sz="2000" dirty="0" smtClean="0">
                <a:latin typeface="Arial Narrow" pitchFamily="34" charset="0"/>
              </a:rPr>
            </a:br>
            <a:endParaRPr lang="en-US" sz="2000" dirty="0" smtClean="0">
              <a:latin typeface="Arial Narrow" pitchFamily="34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 Narrow" pitchFamily="34" charset="0"/>
              </a:rPr>
              <a:t>NOT</a:t>
            </a:r>
            <a:r>
              <a:rPr lang="en-US" sz="2000" dirty="0" smtClean="0">
                <a:latin typeface="Arial Narrow" pitchFamily="34" charset="0"/>
              </a:rPr>
              <a:t> making sure you have the right scope during project planning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</a:rPr>
              <a:t>But, to gain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formal acceptance of deliverables </a:t>
            </a:r>
            <a:r>
              <a:rPr lang="en-US" sz="2000" dirty="0" smtClean="0">
                <a:latin typeface="Arial Narrow" pitchFamily="34" charset="0"/>
              </a:rPr>
              <a:t>during monitoring and control.</a:t>
            </a: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endParaRPr lang="en-US" sz="24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Arial Narrow" pitchFamily="34" charset="0"/>
              </a:rPr>
              <a:t>Inspection =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review, product reviews, audits, walkthroughs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defRPr/>
            </a:pPr>
            <a:r>
              <a:rPr lang="en-US" sz="2400" dirty="0" smtClean="0">
                <a:latin typeface="Arial Narrow" pitchFamily="34" charset="0"/>
              </a:rPr>
              <a:t>Measuring, examining, verifying to determine work and deliverables are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meet requirement </a:t>
            </a:r>
            <a:r>
              <a:rPr lang="en-US" sz="2400" dirty="0" smtClean="0">
                <a:latin typeface="Arial Narrow" pitchFamily="34" charset="0"/>
              </a:rPr>
              <a:t>&amp; product acceptance criteria</a:t>
            </a: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5238" y="2209800"/>
            <a:ext cx="24622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Control Scope</a:t>
            </a:r>
            <a:endParaRPr lang="id-ID" dirty="0"/>
          </a:p>
        </p:txBody>
      </p:sp>
      <p:sp>
        <p:nvSpPr>
          <p:cNvPr id="4" name="Right Arrow 3"/>
          <p:cNvSpPr/>
          <p:nvPr/>
        </p:nvSpPr>
        <p:spPr>
          <a:xfrm>
            <a:off x="876300" y="2000250"/>
            <a:ext cx="8686800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Group 59"/>
          <p:cNvGraphicFramePr>
            <a:graphicFrameLocks noGrp="1"/>
          </p:cNvGraphicFramePr>
          <p:nvPr/>
        </p:nvGraphicFramePr>
        <p:xfrm>
          <a:off x="1181100" y="1720850"/>
          <a:ext cx="2209800" cy="4090166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information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Requirements document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Requirement traceability matrix 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3771900" y="1720850"/>
          <a:ext cx="2209800" cy="1615164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0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220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Variance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 noGrp="1"/>
          </p:cNvGraphicFramePr>
          <p:nvPr/>
        </p:nvGraphicFramePr>
        <p:xfrm>
          <a:off x="6438900" y="1720850"/>
          <a:ext cx="2209800" cy="4760725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Work performance measurements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Change requests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management plan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document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0160000" cy="4572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Project Scope Management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6400" y="4449763"/>
          <a:ext cx="11074400" cy="1950720"/>
        </p:xfrm>
        <a:graphic>
          <a:graphicData uri="http://schemas.openxmlformats.org/drawingml/2006/table">
            <a:tbl>
              <a:tblPr/>
              <a:tblGrid>
                <a:gridCol w="1727200"/>
                <a:gridCol w="1502600"/>
                <a:gridCol w="2561400"/>
                <a:gridCol w="1828800"/>
                <a:gridCol w="2032000"/>
                <a:gridCol w="1422400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Knowledge Area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Process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Initiating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Planning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Executing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Monitoring &amp;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Cont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r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ol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Closing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Scope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Plan Scope</a:t>
                      </a:r>
                    </a:p>
                    <a:p>
                      <a:pPr marL="0" indent="0" algn="l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Collect Requirements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/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Define Scope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Create WBS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0"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Verify Scope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Control Scope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19200" y="990600"/>
            <a:ext cx="8881533" cy="3200400"/>
            <a:chOff x="502170" y="761999"/>
            <a:chExt cx="6736830" cy="3352801"/>
          </a:xfrm>
        </p:grpSpPr>
        <p:sp>
          <p:nvSpPr>
            <p:cNvPr id="35" name="Oval 34"/>
            <p:cNvSpPr/>
            <p:nvPr/>
          </p:nvSpPr>
          <p:spPr>
            <a:xfrm>
              <a:off x="1600357" y="761999"/>
              <a:ext cx="4572567" cy="335280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02170" y="2210556"/>
              <a:ext cx="1218603" cy="761698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Enter phase/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Start project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020399" y="2210556"/>
              <a:ext cx="1218601" cy="761698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Exit phase/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  <a:cs typeface="Arial" pitchFamily="34" charset="0"/>
                </a:rPr>
                <a:t>End project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752883" y="2210556"/>
              <a:ext cx="1218601" cy="761698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Initiating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Processes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769685" y="2210556"/>
              <a:ext cx="1218603" cy="761698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Closing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  <a:cs typeface="Arial" pitchFamily="34" charset="0"/>
                </a:rPr>
                <a:t>Processes</a:t>
              </a:r>
            </a:p>
          </p:txBody>
        </p:sp>
        <p:sp>
          <p:nvSpPr>
            <p:cNvPr id="30" name="U-Turn Arrow 29"/>
            <p:cNvSpPr/>
            <p:nvPr/>
          </p:nvSpPr>
          <p:spPr>
            <a:xfrm>
              <a:off x="2971485" y="1219351"/>
              <a:ext cx="1905772" cy="1523396"/>
            </a:xfrm>
            <a:prstGeom prst="uturnArrow">
              <a:avLst>
                <a:gd name="adj1" fmla="val 33369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U-Turn Arrow 30"/>
            <p:cNvSpPr/>
            <p:nvPr/>
          </p:nvSpPr>
          <p:spPr>
            <a:xfrm rot="10800000">
              <a:off x="2804509" y="2393496"/>
              <a:ext cx="1920221" cy="1523396"/>
            </a:xfrm>
            <a:prstGeom prst="uturnArrow">
              <a:avLst>
                <a:gd name="adj1" fmla="val 31308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686" name="TextBox 31"/>
            <p:cNvSpPr txBox="1">
              <a:spLocks noChangeArrowheads="1"/>
            </p:cNvSpPr>
            <p:nvPr/>
          </p:nvSpPr>
          <p:spPr bwMode="auto">
            <a:xfrm>
              <a:off x="3429000" y="1220128"/>
              <a:ext cx="990600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Planning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27687" name="TextBox 32"/>
            <p:cNvSpPr txBox="1">
              <a:spLocks noChangeArrowheads="1"/>
            </p:cNvSpPr>
            <p:nvPr/>
          </p:nvSpPr>
          <p:spPr bwMode="auto">
            <a:xfrm>
              <a:off x="3383280" y="3427750"/>
              <a:ext cx="990600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Executing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27688" name="TextBox 33"/>
            <p:cNvSpPr txBox="1">
              <a:spLocks noChangeArrowheads="1"/>
            </p:cNvSpPr>
            <p:nvPr/>
          </p:nvSpPr>
          <p:spPr bwMode="auto">
            <a:xfrm>
              <a:off x="2971800" y="762000"/>
              <a:ext cx="1828800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Monitoring &amp;</a:t>
              </a:r>
            </a:p>
            <a:p>
              <a:pPr algn="ctr"/>
              <a:r>
                <a:rPr lang="en-US" sz="1200"/>
                <a:t>Controlling Processes</a:t>
              </a:r>
            </a:p>
          </p:txBody>
        </p:sp>
      </p:grpSp>
      <p:cxnSp>
        <p:nvCxnSpPr>
          <p:cNvPr id="38" name="Elbow Connector 37"/>
          <p:cNvCxnSpPr/>
          <p:nvPr/>
        </p:nvCxnSpPr>
        <p:spPr>
          <a:xfrm rot="5400000">
            <a:off x="2781300" y="3060700"/>
            <a:ext cx="3581400" cy="812800"/>
          </a:xfrm>
          <a:prstGeom prst="bentConnector3">
            <a:avLst>
              <a:gd name="adj1" fmla="val -22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6200000" flipH="1">
            <a:off x="5372100" y="2374900"/>
            <a:ext cx="4191000" cy="1727200"/>
          </a:xfrm>
          <a:prstGeom prst="bentConnector3">
            <a:avLst>
              <a:gd name="adj1" fmla="val 28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Scope Baseline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Project Scope Statement</a:t>
            </a:r>
          </a:p>
          <a:p>
            <a:r>
              <a:rPr lang="en-US" sz="4800" dirty="0" smtClean="0"/>
              <a:t>WBS</a:t>
            </a:r>
          </a:p>
          <a:p>
            <a:r>
              <a:rPr lang="en-US" sz="4800" dirty="0" smtClean="0"/>
              <a:t>WBS Dictionary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3257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7700" y="0"/>
            <a:ext cx="8596668" cy="695739"/>
          </a:xfrm>
        </p:spPr>
        <p:txBody>
          <a:bodyPr/>
          <a:lstStyle/>
          <a:p>
            <a:r>
              <a:rPr lang="en-US" dirty="0" smtClean="0"/>
              <a:t>What Went Wrong?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28765" y="831575"/>
            <a:ext cx="8486211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 project scope that </a:t>
            </a:r>
            <a:r>
              <a:rPr lang="en-US" sz="3200" dirty="0" smtClean="0">
                <a:solidFill>
                  <a:srgbClr val="FF0000"/>
                </a:solidFill>
              </a:rPr>
              <a:t>is too broad </a:t>
            </a:r>
            <a:r>
              <a:rPr lang="en-US" sz="28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grandiose</a:t>
            </a:r>
            <a:r>
              <a:rPr lang="en-US" sz="2800" dirty="0" smtClean="0"/>
              <a:t> can cause severe problems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Scope creep </a:t>
            </a:r>
            <a:r>
              <a:rPr lang="en-US" sz="24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an overemphasis on technology </a:t>
            </a:r>
            <a:r>
              <a:rPr lang="en-US" sz="2400" dirty="0" smtClean="0"/>
              <a:t>for technology’s sake resulted in the bankruptcy of a large pharmaceutical firm, Texas-based FoxMeyer Drug</a:t>
            </a:r>
          </a:p>
          <a:p>
            <a:pPr lvl="1"/>
            <a:r>
              <a:rPr lang="en-US" sz="2400" dirty="0" smtClean="0"/>
              <a:t>In 2001</a:t>
            </a:r>
            <a:r>
              <a:rPr lang="en-US" sz="2400" b="1" dirty="0" smtClean="0">
                <a:solidFill>
                  <a:srgbClr val="FF0000"/>
                </a:solidFill>
              </a:rPr>
              <a:t>, McDonald’s fast-food chain </a:t>
            </a:r>
            <a:r>
              <a:rPr lang="en-US" sz="2400" dirty="0" smtClean="0"/>
              <a:t>initiated a project to create an intranet that would connect its headquarters with all of its restaurants to provide detailed operational information in real time; after spending </a:t>
            </a:r>
            <a:r>
              <a:rPr lang="en-US" sz="2800" dirty="0" smtClean="0">
                <a:solidFill>
                  <a:srgbClr val="FF0000"/>
                </a:solidFill>
              </a:rPr>
              <a:t>$170 million on consultants </a:t>
            </a:r>
            <a:r>
              <a:rPr lang="en-US" sz="2400" dirty="0" smtClean="0"/>
              <a:t>and initial implementation planning,</a:t>
            </a:r>
            <a:r>
              <a:rPr lang="en-US" sz="2400" b="1" dirty="0" smtClean="0">
                <a:solidFill>
                  <a:srgbClr val="FF0000"/>
                </a:solidFill>
              </a:rPr>
              <a:t> McDonald’s realized that the project was too much to handle </a:t>
            </a:r>
            <a:r>
              <a:rPr lang="en-US" sz="2400" dirty="0" smtClean="0"/>
              <a:t>and terminated it</a:t>
            </a:r>
          </a:p>
          <a:p>
            <a:endParaRPr lang="en-US" sz="2800" dirty="0" smtClean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112376" y="6492876"/>
            <a:ext cx="555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E006EA-18B4-4A3E-9E62-2DA5A3F443B1}" type="slidenum"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41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178" y="609600"/>
            <a:ext cx="8941430" cy="4121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360" y="5383369"/>
            <a:ext cx="10058935" cy="8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0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Scope Problems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Poor User </a:t>
            </a:r>
            <a:r>
              <a:rPr lang="en-US" sz="6600" dirty="0" smtClean="0"/>
              <a:t>Input</a:t>
            </a:r>
          </a:p>
          <a:p>
            <a:r>
              <a:rPr lang="en-US" sz="6600" dirty="0" smtClean="0"/>
              <a:t>Scope Creep</a:t>
            </a:r>
            <a:endParaRPr lang="en-US" sz="6600" dirty="0"/>
          </a:p>
        </p:txBody>
      </p:sp>
      <p:pic>
        <p:nvPicPr>
          <p:cNvPr id="2050" name="Picture 2" descr="https://encrypted-tbn0.gstatic.com/images?q=tbn:ANd9GcR0ZeYDJRTR9pxXFeN7NuxMR_RVHJIVZgKnLjPuHBvrNqSmq2Gpw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4427" y="892865"/>
            <a:ext cx="2661769" cy="2804491"/>
          </a:xfrm>
          <a:prstGeom prst="rect">
            <a:avLst/>
          </a:prstGeom>
          <a:noFill/>
        </p:spPr>
      </p:pic>
      <p:pic>
        <p:nvPicPr>
          <p:cNvPr id="2052" name="Picture 4" descr="http://thumb1.shutterstock.com/display_pic_with_logo/1601195/220513600/stock-vector-businessmen-do-a-multi-tasking-2205136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14"/>
          <a:stretch>
            <a:fillRect/>
          </a:stretch>
        </p:blipFill>
        <p:spPr bwMode="auto">
          <a:xfrm>
            <a:off x="6119053" y="3542588"/>
            <a:ext cx="3203851" cy="2957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71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99208" y="3568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 for Avoiding Scope Problems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65518" y="1649895"/>
            <a:ext cx="8610600" cy="4393095"/>
          </a:xfrm>
        </p:spPr>
        <p:txBody>
          <a:bodyPr>
            <a:noAutofit/>
          </a:bodyPr>
          <a:lstStyle/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400" b="1" dirty="0" smtClean="0"/>
              <a:t>Keep the scope realistic</a:t>
            </a:r>
            <a:r>
              <a:rPr lang="en-US" sz="2400" dirty="0" smtClean="0"/>
              <a:t>. Don’t make </a:t>
            </a:r>
            <a:r>
              <a:rPr lang="en-US" sz="2800" b="1" dirty="0" smtClean="0">
                <a:solidFill>
                  <a:srgbClr val="FF0000"/>
                </a:solidFill>
              </a:rPr>
              <a:t>projects so large </a:t>
            </a:r>
            <a:r>
              <a:rPr lang="en-US" sz="2400" dirty="0" smtClean="0"/>
              <a:t>that they </a:t>
            </a:r>
            <a:r>
              <a:rPr lang="en-US" sz="2400" b="1" dirty="0" smtClean="0">
                <a:solidFill>
                  <a:srgbClr val="FF0000"/>
                </a:solidFill>
              </a:rPr>
              <a:t>can’t be completed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Break </a:t>
            </a:r>
            <a:r>
              <a:rPr lang="en-US" sz="2400" dirty="0" smtClean="0"/>
              <a:t>large projects down into a series </a:t>
            </a:r>
            <a:r>
              <a:rPr lang="en-US" sz="2400" b="1" dirty="0" smtClean="0">
                <a:solidFill>
                  <a:srgbClr val="FF0000"/>
                </a:solidFill>
              </a:rPr>
              <a:t>of smaller ones.</a:t>
            </a:r>
            <a:endParaRPr lang="id-ID" sz="2400" b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400" dirty="0" smtClean="0"/>
              <a:t>2. </a:t>
            </a:r>
            <a:r>
              <a:rPr lang="en-US" sz="2400" b="1" dirty="0" smtClean="0"/>
              <a:t>Involve users in project scope management</a:t>
            </a:r>
            <a:r>
              <a:rPr lang="en-US" sz="2400" dirty="0" smtClean="0"/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Assign key </a:t>
            </a:r>
            <a:r>
              <a:rPr lang="en-US" sz="2400" dirty="0" smtClean="0"/>
              <a:t>users to the project team and give them ownership of requirements definition and scope verification.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112376" y="6492876"/>
            <a:ext cx="555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9B458B-1084-4433-8E28-252505EB79D7}" type="slidenum"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44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10" name="Picture 2" descr="http://us.cdn2.123rf.com/168nwm/vasilkovs/vasilkovs1411/vasilkovs141100121/33830632-vector-illustration-icon-of-pieces-of-chocolate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525" y="2182812"/>
            <a:ext cx="1600200" cy="1057276"/>
          </a:xfrm>
          <a:prstGeom prst="rect">
            <a:avLst/>
          </a:prstGeom>
          <a:noFill/>
        </p:spPr>
      </p:pic>
      <p:pic>
        <p:nvPicPr>
          <p:cNvPr id="17412" name="Picture 4" descr="http://thumbs.dreamstime.com/z/business-people-meet-to-make-deal-walk-shake-hands-team-up-partnership-merger-396713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70"/>
          <a:stretch>
            <a:fillRect/>
          </a:stretch>
        </p:blipFill>
        <p:spPr bwMode="auto">
          <a:xfrm>
            <a:off x="8817026" y="4133850"/>
            <a:ext cx="2898723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0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22739" y="98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 for Avoiding Scope Problems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162050"/>
            <a:ext cx="8610600" cy="1905000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endParaRPr lang="en-US" sz="24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sz="2400" b="1" dirty="0" smtClean="0"/>
              <a:t>3. Use off-the-shelf hardware and software whenever possible</a:t>
            </a:r>
            <a:r>
              <a:rPr lang="en-US" sz="2400" dirty="0" smtClean="0"/>
              <a:t>. Many IT people enjoy using the latest and greatest technology, </a:t>
            </a:r>
            <a:r>
              <a:rPr lang="en-US" sz="2800" b="1" dirty="0" smtClean="0">
                <a:solidFill>
                  <a:srgbClr val="FF0000"/>
                </a:solidFill>
              </a:rPr>
              <a:t>but business needs, </a:t>
            </a:r>
            <a:r>
              <a:rPr lang="en-US" sz="2400" dirty="0" smtClean="0"/>
              <a:t>not technology trends, </a:t>
            </a:r>
            <a:r>
              <a:rPr lang="en-US" sz="2800" b="1" dirty="0" smtClean="0">
                <a:solidFill>
                  <a:srgbClr val="FF0000"/>
                </a:solidFill>
              </a:rPr>
              <a:t>must take priority.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112376" y="6492876"/>
            <a:ext cx="5556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9B458B-1084-4433-8E28-252505EB79D7}" type="slidenum"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45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50" t="22278" r="10872" b="19548"/>
          <a:stretch>
            <a:fillRect/>
          </a:stretch>
        </p:blipFill>
        <p:spPr bwMode="auto">
          <a:xfrm>
            <a:off x="7696200" y="2438400"/>
            <a:ext cx="2324100" cy="1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51368" y="4248151"/>
            <a:ext cx="8610600" cy="2247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Follow good project management processes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As described in this chapter and others,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well-defined processes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managing project scope and others aspects of projects.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33909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610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41829"/>
            <a:ext cx="8566057" cy="5199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1. Planning </a:t>
            </a:r>
            <a:r>
              <a:rPr lang="en-US" sz="2400" b="1" dirty="0"/>
              <a:t>scope </a:t>
            </a:r>
            <a:r>
              <a:rPr lang="en-US" sz="2400" b="1" dirty="0" smtClean="0"/>
              <a:t>management</a:t>
            </a:r>
          </a:p>
          <a:p>
            <a:pPr marL="0" indent="0">
              <a:buNone/>
            </a:pPr>
            <a:r>
              <a:rPr lang="en-US" sz="2400" dirty="0" smtClean="0"/>
              <a:t>involves </a:t>
            </a:r>
            <a:r>
              <a:rPr lang="en-US" sz="2400" dirty="0"/>
              <a:t>determining </a:t>
            </a:r>
            <a:r>
              <a:rPr lang="en-US" sz="2400" b="1" dirty="0">
                <a:solidFill>
                  <a:srgbClr val="FF0000"/>
                </a:solidFill>
              </a:rPr>
              <a:t>how the project’s </a:t>
            </a:r>
            <a:r>
              <a:rPr lang="en-US" sz="2800" b="1" dirty="0" smtClean="0">
                <a:solidFill>
                  <a:srgbClr val="FF0000"/>
                </a:solidFill>
              </a:rPr>
              <a:t>scope </a:t>
            </a: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requirements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will be managed. The project team works </a:t>
            </a:r>
            <a:r>
              <a:rPr lang="en-US" sz="2800" b="1" dirty="0">
                <a:solidFill>
                  <a:srgbClr val="FF0000"/>
                </a:solidFill>
              </a:rPr>
              <a:t>with </a:t>
            </a:r>
            <a:r>
              <a:rPr lang="en-US" sz="2800" b="1" dirty="0" smtClean="0">
                <a:solidFill>
                  <a:srgbClr val="FF0000"/>
                </a:solidFill>
              </a:rPr>
              <a:t>appropriate stakeholders </a:t>
            </a:r>
            <a:r>
              <a:rPr lang="en-US" sz="2400" dirty="0"/>
              <a:t>to </a:t>
            </a:r>
            <a:r>
              <a:rPr lang="en-US" sz="2400" b="1" dirty="0"/>
              <a:t>create a scope management plan </a:t>
            </a:r>
            <a:r>
              <a:rPr lang="en-US" sz="2400" dirty="0"/>
              <a:t>and </a:t>
            </a:r>
            <a:r>
              <a:rPr lang="en-US" sz="2400" b="1" dirty="0"/>
              <a:t>requirements management </a:t>
            </a:r>
            <a:r>
              <a:rPr lang="en-US" sz="2400" b="1" dirty="0" smtClean="0"/>
              <a:t>plan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Collecting </a:t>
            </a:r>
            <a:r>
              <a:rPr lang="en-US" sz="2400" b="1" dirty="0" smtClean="0"/>
              <a:t>requirements</a:t>
            </a:r>
          </a:p>
          <a:p>
            <a:pPr marL="0" indent="0">
              <a:buNone/>
            </a:pPr>
            <a:r>
              <a:rPr lang="en-US" sz="2400" dirty="0" smtClean="0"/>
              <a:t>involves </a:t>
            </a:r>
            <a:r>
              <a:rPr lang="en-US" sz="2800" b="1" dirty="0">
                <a:solidFill>
                  <a:srgbClr val="FF0000"/>
                </a:solidFill>
              </a:rPr>
              <a:t>defining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documenting 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features </a:t>
            </a:r>
            <a:r>
              <a:rPr lang="en-US" sz="2800" b="1" dirty="0" smtClean="0">
                <a:solidFill>
                  <a:srgbClr val="FF0000"/>
                </a:solidFill>
              </a:rPr>
              <a:t>and functions </a:t>
            </a:r>
            <a:r>
              <a:rPr lang="en-US" sz="2800" dirty="0"/>
              <a:t>of the products for the project </a:t>
            </a:r>
            <a:r>
              <a:rPr lang="en-US" sz="2400" dirty="0"/>
              <a:t>as well as the processes used </a:t>
            </a:r>
            <a:r>
              <a:rPr lang="en-US" sz="2400" dirty="0" smtClean="0"/>
              <a:t>for creating </a:t>
            </a:r>
            <a:r>
              <a:rPr lang="en-US" sz="2400" dirty="0"/>
              <a:t>them. </a:t>
            </a:r>
            <a:r>
              <a:rPr lang="en-US" sz="2400" dirty="0">
                <a:solidFill>
                  <a:srgbClr val="FF0000"/>
                </a:solidFill>
              </a:rPr>
              <a:t>The project team creates requirements documentation and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requirements </a:t>
            </a:r>
            <a:r>
              <a:rPr lang="en-US" sz="2400" b="1" dirty="0">
                <a:solidFill>
                  <a:srgbClr val="FF0000"/>
                </a:solidFill>
              </a:rPr>
              <a:t>traceability matrix</a:t>
            </a:r>
            <a:r>
              <a:rPr lang="en-US" sz="2400" b="1" dirty="0"/>
              <a:t> </a:t>
            </a:r>
            <a:r>
              <a:rPr lang="en-US" sz="2400" dirty="0"/>
              <a:t>as outputs of the requirements </a:t>
            </a:r>
            <a:r>
              <a:rPr lang="en-US" sz="2400" dirty="0" smtClean="0"/>
              <a:t>collection process.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126" y="397565"/>
            <a:ext cx="1914939" cy="11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5487" y="4075457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82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41829"/>
            <a:ext cx="9114366" cy="5199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3</a:t>
            </a:r>
            <a:r>
              <a:rPr lang="en-US" sz="2800" b="1" dirty="0"/>
              <a:t>. Defining </a:t>
            </a:r>
            <a:r>
              <a:rPr lang="en-US" sz="2800" b="1" dirty="0" smtClean="0"/>
              <a:t>scope</a:t>
            </a:r>
          </a:p>
          <a:p>
            <a:pPr marL="0" indent="0">
              <a:buNone/>
            </a:pPr>
            <a:r>
              <a:rPr lang="en-US" sz="2800" dirty="0" smtClean="0"/>
              <a:t>involves </a:t>
            </a:r>
            <a:r>
              <a:rPr lang="en-US" sz="2800" dirty="0"/>
              <a:t>reviewing the </a:t>
            </a:r>
            <a:r>
              <a:rPr lang="en-US" sz="2800" b="1" dirty="0">
                <a:solidFill>
                  <a:srgbClr val="7030A0"/>
                </a:solidFill>
              </a:rPr>
              <a:t>scope management plan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b="1" dirty="0">
                <a:solidFill>
                  <a:srgbClr val="7030A0"/>
                </a:solidFill>
              </a:rPr>
              <a:t>project charter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b="1" dirty="0">
                <a:solidFill>
                  <a:srgbClr val="7030A0"/>
                </a:solidFill>
              </a:rPr>
              <a:t>requirements documents</a:t>
            </a:r>
            <a:r>
              <a:rPr lang="en-US" sz="2800" dirty="0">
                <a:solidFill>
                  <a:srgbClr val="7030A0"/>
                </a:solidFill>
              </a:rPr>
              <a:t>, and </a:t>
            </a:r>
            <a:r>
              <a:rPr lang="en-US" sz="2800" b="1" dirty="0">
                <a:solidFill>
                  <a:srgbClr val="7030A0"/>
                </a:solidFill>
              </a:rPr>
              <a:t>organizational process assets </a:t>
            </a:r>
            <a:r>
              <a:rPr lang="en-US" sz="3600" dirty="0">
                <a:solidFill>
                  <a:srgbClr val="FF0000"/>
                </a:solidFill>
              </a:rPr>
              <a:t>to create </a:t>
            </a:r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b="1" dirty="0" smtClean="0">
                <a:solidFill>
                  <a:srgbClr val="FF0000"/>
                </a:solidFill>
              </a:rPr>
              <a:t>scope statement</a:t>
            </a:r>
            <a:endParaRPr lang="id-ID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2800" dirty="0" smtClean="0"/>
              <a:t>A</a:t>
            </a:r>
            <a:r>
              <a:rPr lang="en-US" sz="2800" dirty="0" err="1" smtClean="0"/>
              <a:t>dding</a:t>
            </a:r>
            <a:r>
              <a:rPr lang="en-US" sz="2800" dirty="0" smtClean="0"/>
              <a:t> </a:t>
            </a:r>
            <a:r>
              <a:rPr lang="en-US" sz="2800" dirty="0"/>
              <a:t>more information as </a:t>
            </a:r>
            <a:r>
              <a:rPr lang="en-US" sz="3200" dirty="0">
                <a:solidFill>
                  <a:srgbClr val="FF0000"/>
                </a:solidFill>
              </a:rPr>
              <a:t>requirements are developed </a:t>
            </a:r>
            <a:r>
              <a:rPr lang="en-US" sz="2800" dirty="0" smtClean="0"/>
              <a:t>and change </a:t>
            </a:r>
            <a:r>
              <a:rPr lang="en-US" sz="2800" dirty="0"/>
              <a:t>requests are approved. </a:t>
            </a:r>
            <a:endParaRPr lang="id-ID" sz="2800" dirty="0" smtClean="0"/>
          </a:p>
          <a:p>
            <a:pPr marL="0" indent="0">
              <a:buNone/>
            </a:pPr>
            <a:endParaRPr lang="id-ID" sz="2800" b="1" dirty="0" smtClean="0"/>
          </a:p>
          <a:p>
            <a:pPr marL="0" indent="0">
              <a:buNone/>
            </a:pPr>
            <a:r>
              <a:rPr lang="en-US" sz="2800" b="1" dirty="0" smtClean="0"/>
              <a:t>The </a:t>
            </a:r>
            <a:r>
              <a:rPr lang="en-US" sz="2800" b="1" dirty="0"/>
              <a:t>main outputs of scope definition are </a:t>
            </a:r>
            <a:r>
              <a:rPr lang="en-US" sz="2800" b="1" dirty="0" smtClean="0"/>
              <a:t>the project </a:t>
            </a:r>
            <a:r>
              <a:rPr lang="en-US" sz="2800" b="1" dirty="0"/>
              <a:t>scope statement </a:t>
            </a:r>
            <a:r>
              <a:rPr lang="en-US" sz="2800" dirty="0"/>
              <a:t>and updates to project </a:t>
            </a:r>
            <a:r>
              <a:rPr lang="en-US" sz="2800" dirty="0" smtClean="0"/>
              <a:t>documents. </a:t>
            </a:r>
          </a:p>
        </p:txBody>
      </p:sp>
    </p:spTree>
    <p:extLst>
      <p:ext uri="{BB962C8B-B14F-4D97-AF65-F5344CB8AC3E}">
        <p14:creationId xmlns:p14="http://schemas.microsoft.com/office/powerpoint/2010/main" xmlns="" val="26682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572" y="0"/>
            <a:ext cx="84582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08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90" y="609600"/>
            <a:ext cx="8596668" cy="5097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4. </a:t>
            </a:r>
            <a:r>
              <a:rPr lang="en-US" sz="2800" b="1" dirty="0"/>
              <a:t>Creating the </a:t>
            </a:r>
            <a:r>
              <a:rPr lang="en-US" sz="2800" b="1" dirty="0" smtClean="0"/>
              <a:t>WBS</a:t>
            </a:r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nvolves </a:t>
            </a:r>
            <a:r>
              <a:rPr lang="en-US" sz="3600" b="1" dirty="0">
                <a:solidFill>
                  <a:srgbClr val="FF0000"/>
                </a:solidFill>
              </a:rPr>
              <a:t>subdividing</a:t>
            </a:r>
            <a:r>
              <a:rPr lang="en-US" sz="3600" dirty="0">
                <a:solidFill>
                  <a:srgbClr val="FF0000"/>
                </a:solidFill>
              </a:rPr>
              <a:t> the major project deliverables </a:t>
            </a:r>
            <a:r>
              <a:rPr lang="en-US" sz="3600" b="1" dirty="0">
                <a:solidFill>
                  <a:srgbClr val="FF0000"/>
                </a:solidFill>
              </a:rPr>
              <a:t>into smaller</a:t>
            </a:r>
            <a:r>
              <a:rPr lang="en-US" sz="2800" dirty="0"/>
              <a:t>, more</a:t>
            </a:r>
            <a:r>
              <a:rPr lang="en-US" sz="3600" dirty="0">
                <a:solidFill>
                  <a:srgbClr val="FF0000"/>
                </a:solidFill>
              </a:rPr>
              <a:t> manageable </a:t>
            </a:r>
            <a:r>
              <a:rPr lang="en-US" sz="2800" dirty="0"/>
              <a:t>components. </a:t>
            </a:r>
            <a:endParaRPr lang="id-ID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main outputs include </a:t>
            </a:r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US" sz="3600" b="1" dirty="0">
                <a:solidFill>
                  <a:srgbClr val="FF0000"/>
                </a:solidFill>
              </a:rPr>
              <a:t>scope baseline </a:t>
            </a:r>
            <a:r>
              <a:rPr lang="en-US" sz="2800" dirty="0"/>
              <a:t>(which includes a </a:t>
            </a:r>
            <a:r>
              <a:rPr lang="en-US" sz="3200" b="1" dirty="0"/>
              <a:t>work breakdown structure </a:t>
            </a:r>
            <a:r>
              <a:rPr lang="en-US" sz="2800" dirty="0"/>
              <a:t>and a </a:t>
            </a:r>
            <a:r>
              <a:rPr lang="en-US" sz="2800" b="1" dirty="0"/>
              <a:t>WBS dictionary</a:t>
            </a:r>
            <a:r>
              <a:rPr lang="en-US" sz="2800" dirty="0"/>
              <a:t>) and updates to project documents.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9" t="11055" r="6751" b="9002"/>
          <a:stretch>
            <a:fillRect/>
          </a:stretch>
        </p:blipFill>
        <p:spPr bwMode="auto">
          <a:xfrm>
            <a:off x="7838661" y="3677479"/>
            <a:ext cx="4353339" cy="31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27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90" y="609600"/>
            <a:ext cx="8596668" cy="5097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5</a:t>
            </a:r>
            <a:r>
              <a:rPr lang="en-US" sz="2400" b="1" dirty="0"/>
              <a:t>. Validating </a:t>
            </a:r>
            <a:r>
              <a:rPr lang="en-US" sz="2400" b="1" dirty="0" smtClean="0"/>
              <a:t>scope</a:t>
            </a:r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r>
              <a:rPr lang="en-US" sz="2400" dirty="0" smtClean="0"/>
              <a:t>involves </a:t>
            </a:r>
            <a:r>
              <a:rPr lang="en-US" sz="3200" b="1" dirty="0">
                <a:solidFill>
                  <a:srgbClr val="FF0000"/>
                </a:solidFill>
              </a:rPr>
              <a:t>formalizing acceptance of the project deliverables. </a:t>
            </a:r>
            <a:endParaRPr lang="id-ID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Key </a:t>
            </a:r>
            <a:r>
              <a:rPr lang="en-US" sz="2400" dirty="0"/>
              <a:t>project </a:t>
            </a:r>
            <a:r>
              <a:rPr lang="en-US" sz="2800" b="1" dirty="0"/>
              <a:t>stakeholders, such as the customer and sponsor</a:t>
            </a:r>
            <a:r>
              <a:rPr lang="en-US" sz="2800" dirty="0"/>
              <a:t> </a:t>
            </a:r>
            <a:r>
              <a:rPr lang="en-US" sz="2400" dirty="0"/>
              <a:t>for the project, </a:t>
            </a:r>
            <a:r>
              <a:rPr lang="en-US" sz="3200" b="1" dirty="0">
                <a:solidFill>
                  <a:srgbClr val="FF0000"/>
                </a:solidFill>
              </a:rPr>
              <a:t>inspect</a:t>
            </a:r>
            <a:r>
              <a:rPr lang="en-US" sz="2400" dirty="0"/>
              <a:t> and then </a:t>
            </a:r>
            <a:r>
              <a:rPr lang="en-US" sz="2800" b="1" dirty="0"/>
              <a:t>formally accept the deliverables </a:t>
            </a:r>
            <a:r>
              <a:rPr lang="en-US" sz="2400" dirty="0"/>
              <a:t>during this process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If the </a:t>
            </a:r>
            <a:r>
              <a:rPr lang="en-US" sz="2800" b="1" dirty="0"/>
              <a:t>deliverables are not acceptable</a:t>
            </a:r>
            <a:r>
              <a:rPr lang="en-US" sz="2400" dirty="0"/>
              <a:t>, the customer or sponsor </a:t>
            </a:r>
            <a:r>
              <a:rPr lang="en-US" sz="2400" dirty="0" smtClean="0"/>
              <a:t>usually </a:t>
            </a:r>
            <a:r>
              <a:rPr lang="en-US" sz="2400" b="1" dirty="0" smtClean="0"/>
              <a:t>requests changes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main outputs of this process, therefore, are </a:t>
            </a:r>
            <a:r>
              <a:rPr lang="en-US" sz="2800" b="1" dirty="0">
                <a:solidFill>
                  <a:srgbClr val="FF0000"/>
                </a:solidFill>
              </a:rPr>
              <a:t>accepted deliverables, </a:t>
            </a:r>
            <a:r>
              <a:rPr lang="en-US" sz="2800" b="1" dirty="0" smtClean="0">
                <a:solidFill>
                  <a:srgbClr val="FF0000"/>
                </a:solidFill>
              </a:rPr>
              <a:t>change </a:t>
            </a:r>
            <a:r>
              <a:rPr lang="en-US" sz="2800" b="1" dirty="0">
                <a:solidFill>
                  <a:srgbClr val="FF0000"/>
                </a:solidFill>
              </a:rPr>
              <a:t>requests, work performance information, and updates </a:t>
            </a:r>
            <a:r>
              <a:rPr lang="en-US" sz="2400" dirty="0"/>
              <a:t>to project documents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2770" name="Picture 2" descr="https://encrypted-tbn2.gstatic.com/images?q=tbn:ANd9GcScK9qGv_4NPCQbY2MOuitO27yqSPkagshODOCWrxw6Z-ck6ZP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0009" y="0"/>
            <a:ext cx="1804045" cy="1572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7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1223</TotalTime>
  <Words>1744</Words>
  <Application>Microsoft Office PowerPoint</Application>
  <PresentationFormat>Custom</PresentationFormat>
  <Paragraphs>404</Paragraphs>
  <Slides>45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Facet</vt:lpstr>
      <vt:lpstr>Scope Management</vt:lpstr>
      <vt:lpstr>Project Scope Management</vt:lpstr>
      <vt:lpstr>Slide 3</vt:lpstr>
      <vt:lpstr>Project Scope Management</vt:lpstr>
      <vt:lpstr>Slide 5</vt:lpstr>
      <vt:lpstr>Slide 6</vt:lpstr>
      <vt:lpstr>Slide 7</vt:lpstr>
      <vt:lpstr>Slide 8</vt:lpstr>
      <vt:lpstr>Slide 9</vt:lpstr>
      <vt:lpstr>Slide 10</vt:lpstr>
      <vt:lpstr>Plan Scope</vt:lpstr>
      <vt:lpstr>Collect Requirement</vt:lpstr>
      <vt:lpstr>Collect Requirement Techniques (1)</vt:lpstr>
      <vt:lpstr>Collect Requirement Techniques (2)</vt:lpstr>
      <vt:lpstr>Slide 15</vt:lpstr>
      <vt:lpstr>Slide 16</vt:lpstr>
      <vt:lpstr>Factor Rating</vt:lpstr>
      <vt:lpstr>Affinity Diagram</vt:lpstr>
      <vt:lpstr>Collect Requirement Techniques (3)</vt:lpstr>
      <vt:lpstr>Balance Stakeholder’s Requirement</vt:lpstr>
      <vt:lpstr>Requirement Document</vt:lpstr>
      <vt:lpstr>Slide 22</vt:lpstr>
      <vt:lpstr>Table 5-1. Sample Requirements Traceability Matrix </vt:lpstr>
      <vt:lpstr>Define Scope</vt:lpstr>
      <vt:lpstr>Slide 25</vt:lpstr>
      <vt:lpstr>Define Scope</vt:lpstr>
      <vt:lpstr>Project Scope Statement</vt:lpstr>
      <vt:lpstr>Create WBS</vt:lpstr>
      <vt:lpstr>Create WBS</vt:lpstr>
      <vt:lpstr>Create WBS</vt:lpstr>
      <vt:lpstr>WBS Sample</vt:lpstr>
      <vt:lpstr>WBS</vt:lpstr>
      <vt:lpstr>WBS Dictionary Sample</vt:lpstr>
      <vt:lpstr>WBS Dictionary Sample (2)</vt:lpstr>
      <vt:lpstr>WBS Dictionary..</vt:lpstr>
      <vt:lpstr>Figure 5-5. Intranet WBS and Gantt Chart in Microsoft Project</vt:lpstr>
      <vt:lpstr>Validate Scope</vt:lpstr>
      <vt:lpstr>Validate Scope</vt:lpstr>
      <vt:lpstr>Control Scope</vt:lpstr>
      <vt:lpstr>Scope Baseline</vt:lpstr>
      <vt:lpstr>What Went Wrong?</vt:lpstr>
      <vt:lpstr>y</vt:lpstr>
      <vt:lpstr>Scope Problems</vt:lpstr>
      <vt:lpstr>Best Practices for Avoiding Scope Problems</vt:lpstr>
      <vt:lpstr>Best Practices for Avoiding Scope Problems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Scope Management</dc:title>
  <dc:creator>Isol</dc:creator>
  <cp:lastModifiedBy>Lenovo</cp:lastModifiedBy>
  <cp:revision>35</cp:revision>
  <dcterms:created xsi:type="dcterms:W3CDTF">2014-09-17T03:37:27Z</dcterms:created>
  <dcterms:modified xsi:type="dcterms:W3CDTF">2015-02-11T01:32:55Z</dcterms:modified>
</cp:coreProperties>
</file>