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66"/>
  </p:notesMasterIdLst>
  <p:sldIdLst>
    <p:sldId id="256" r:id="rId2"/>
    <p:sldId id="349" r:id="rId3"/>
    <p:sldId id="276" r:id="rId4"/>
    <p:sldId id="277" r:id="rId5"/>
    <p:sldId id="305" r:id="rId6"/>
    <p:sldId id="307" r:id="rId7"/>
    <p:sldId id="310" r:id="rId8"/>
    <p:sldId id="308" r:id="rId9"/>
    <p:sldId id="311" r:id="rId10"/>
    <p:sldId id="278" r:id="rId11"/>
    <p:sldId id="312" r:id="rId12"/>
    <p:sldId id="279" r:id="rId13"/>
    <p:sldId id="280" r:id="rId14"/>
    <p:sldId id="281" r:id="rId15"/>
    <p:sldId id="345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313" r:id="rId24"/>
    <p:sldId id="289" r:id="rId25"/>
    <p:sldId id="316" r:id="rId26"/>
    <p:sldId id="290" r:id="rId27"/>
    <p:sldId id="315" r:id="rId28"/>
    <p:sldId id="348" r:id="rId29"/>
    <p:sldId id="294" r:id="rId30"/>
    <p:sldId id="317" r:id="rId31"/>
    <p:sldId id="319" r:id="rId32"/>
    <p:sldId id="320" r:id="rId33"/>
    <p:sldId id="324" r:id="rId34"/>
    <p:sldId id="340" r:id="rId35"/>
    <p:sldId id="326" r:id="rId36"/>
    <p:sldId id="337" r:id="rId37"/>
    <p:sldId id="338" r:id="rId38"/>
    <p:sldId id="339" r:id="rId39"/>
    <p:sldId id="333" r:id="rId40"/>
    <p:sldId id="334" r:id="rId41"/>
    <p:sldId id="335" r:id="rId42"/>
    <p:sldId id="336" r:id="rId43"/>
    <p:sldId id="301" r:id="rId44"/>
    <p:sldId id="341" r:id="rId45"/>
    <p:sldId id="302" r:id="rId46"/>
    <p:sldId id="303" r:id="rId47"/>
    <p:sldId id="304" r:id="rId48"/>
    <p:sldId id="342" r:id="rId49"/>
    <p:sldId id="343" r:id="rId50"/>
    <p:sldId id="344" r:id="rId51"/>
    <p:sldId id="265" r:id="rId52"/>
    <p:sldId id="266" r:id="rId53"/>
    <p:sldId id="350" r:id="rId54"/>
    <p:sldId id="351" r:id="rId55"/>
    <p:sldId id="352" r:id="rId56"/>
    <p:sldId id="353" r:id="rId57"/>
    <p:sldId id="354" r:id="rId58"/>
    <p:sldId id="355" r:id="rId59"/>
    <p:sldId id="356" r:id="rId60"/>
    <p:sldId id="357" r:id="rId61"/>
    <p:sldId id="358" r:id="rId62"/>
    <p:sldId id="359" r:id="rId63"/>
    <p:sldId id="271" r:id="rId64"/>
    <p:sldId id="274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300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527" autoAdjust="0"/>
  </p:normalViewPr>
  <p:slideViewPr>
    <p:cSldViewPr snapToGrid="0">
      <p:cViewPr>
        <p:scale>
          <a:sx n="40" d="100"/>
          <a:sy n="40" d="100"/>
        </p:scale>
        <p:origin x="-948" y="-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6" y="120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6" d="100"/>
        <a:sy n="56" d="100"/>
      </p:scale>
      <p:origin x="0" y="2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57761-F707-4067-9393-FF08597B4350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0B07E-50AD-42B6-ACE5-DA4E58BFD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155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777EC-4D3F-4BAB-84BA-FD5756B8A92A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631BF8-D6A5-4451-A1AD-DE31A4AA52CA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03B7D9-FE58-4050-8697-6AC33DE665D1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7A2BA5-CB2A-47DB-854B-FCC4F0D27736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6032B4-19A8-4B40-8E29-95A734FE5D20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60A03-EAD2-417B-A0A9-3E520DB857A2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0B07E-50AD-42B6-ACE5-DA4E58BFD57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3E448-BB69-494B-BF9D-D3A943F83E66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09197-AEE8-48A2-888A-FC360FD9DF38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D99E8B-74CA-4F3B-9340-47A7F8856CCB}" type="slidenum">
              <a:rPr lang="en-US" smtClean="0">
                <a:latin typeface="Arial" charset="0"/>
              </a:rPr>
              <a:pPr/>
              <a:t>29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8FF66-4400-447B-9F65-3D95C6149AFE}" type="slidenum">
              <a:rPr lang="en-US" smtClean="0">
                <a:latin typeface="Arial" charset="0"/>
              </a:rPr>
              <a:pPr/>
              <a:t>34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43FFF-93B5-4BFB-A1BF-7C95A174632D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7985E-B56D-4B3A-B44F-55749AD27841}" type="slidenum">
              <a:rPr lang="en-US" smtClean="0">
                <a:latin typeface="Arial" charset="0"/>
              </a:rPr>
              <a:pPr/>
              <a:t>36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5181E-2361-49DB-9CC2-80CC959440A1}" type="slidenum">
              <a:rPr lang="en-US" smtClean="0">
                <a:latin typeface="Arial" charset="0"/>
              </a:rPr>
              <a:pPr/>
              <a:t>37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A235AD-521A-4E12-88CC-8BF4DAE76F09}" type="slidenum">
              <a:rPr lang="en-US" smtClean="0">
                <a:latin typeface="Arial" charset="0"/>
              </a:rPr>
              <a:pPr/>
              <a:t>38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Revise this slide!</a:t>
            </a: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52A7B-225C-44BF-B1AC-B5CDE479ADA0}" type="slidenum">
              <a:rPr lang="en-US" smtClean="0">
                <a:latin typeface="Arial" charset="0"/>
              </a:rPr>
              <a:pPr/>
              <a:t>43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CD35A-586B-4901-B695-ADEB8C315838}" type="slidenum">
              <a:rPr lang="en-US" smtClean="0">
                <a:latin typeface="Arial" charset="0"/>
              </a:rPr>
              <a:pPr/>
              <a:t>45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377E0-F54A-45B1-B47A-A8F9CE994F6A}" type="slidenum">
              <a:rPr lang="en-US" smtClean="0">
                <a:latin typeface="Arial" charset="0"/>
              </a:rPr>
              <a:pPr/>
              <a:t>46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D5E03B-06FF-4084-98D7-E41912698531}" type="slidenum">
              <a:rPr lang="en-US" smtClean="0">
                <a:latin typeface="Arial" charset="0"/>
              </a:rPr>
              <a:pPr/>
              <a:t>47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CA9FC-17BB-46E0-990C-A8085638BE4E}" type="slidenum">
              <a:rPr lang="id-ID" smtClean="0"/>
              <a:pPr/>
              <a:t>53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0D0E90-C6FF-48F5-998D-56AE446734A9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0D0E90-C6FF-48F5-998D-56AE446734A9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D6CC0-DA35-46A2-BE2D-4B64C96EC759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C476EA-E0F4-42BE-A481-686DB9820C98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07D28-8C4E-465D-828C-E1EFC1E416EA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AD2E70-4EB7-4A54-94EE-2E42E9FC7F0D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B1C1A-AFE2-43A4-9536-E8FB57C8C882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EE86-CE9F-4F97-89C0-AD4FC72EF633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ADFC-5291-4A55-B441-CBF9A027F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561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EE86-CE9F-4F97-89C0-AD4FC72EF633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ADFC-5291-4A55-B441-CBF9A027F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263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EE86-CE9F-4F97-89C0-AD4FC72EF633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ADFC-5291-4A55-B441-CBF9A027FF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303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EE86-CE9F-4F97-89C0-AD4FC72EF633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ADFC-5291-4A55-B441-CBF9A027F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4204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EE86-CE9F-4F97-89C0-AD4FC72EF633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ADFC-5291-4A55-B441-CBF9A027FF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01436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EE86-CE9F-4F97-89C0-AD4FC72EF633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ADFC-5291-4A55-B441-CBF9A027F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7601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EE86-CE9F-4F97-89C0-AD4FC72EF633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ADFC-5291-4A55-B441-CBF9A027F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3304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EE86-CE9F-4F97-89C0-AD4FC72EF633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ADFC-5291-4A55-B441-CBF9A027F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42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EE86-CE9F-4F97-89C0-AD4FC72EF633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ADFC-5291-4A55-B441-CBF9A027F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998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EE86-CE9F-4F97-89C0-AD4FC72EF633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ADFC-5291-4A55-B441-CBF9A027F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883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EE86-CE9F-4F97-89C0-AD4FC72EF633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ADFC-5291-4A55-B441-CBF9A027F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72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EE86-CE9F-4F97-89C0-AD4FC72EF633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ADFC-5291-4A55-B441-CBF9A027F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780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EE86-CE9F-4F97-89C0-AD4FC72EF633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ADFC-5291-4A55-B441-CBF9A027F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710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EE86-CE9F-4F97-89C0-AD4FC72EF633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ADFC-5291-4A55-B441-CBF9A027F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62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EE86-CE9F-4F97-89C0-AD4FC72EF633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ADFC-5291-4A55-B441-CBF9A027F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353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EE86-CE9F-4F97-89C0-AD4FC72EF633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ADFC-5291-4A55-B441-CBF9A027F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59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4EE86-CE9F-4F97-89C0-AD4FC72EF633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712ADFC-5291-4A55-B441-CBF9A027F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88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Time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Schwalbe (2013), PMBOK 5 ed (2013). Nicholas &amp; Styen (2012)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06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>
            <a:off x="0" y="2074196"/>
            <a:ext cx="11582400" cy="2879725"/>
          </a:xfrm>
          <a:prstGeom prst="rightArrow">
            <a:avLst>
              <a:gd name="adj1" fmla="val 70438"/>
              <a:gd name="adj2" fmla="val 27493"/>
            </a:avLst>
          </a:prstGeom>
          <a:solidFill>
            <a:srgbClr val="CC66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254000" y="495300"/>
            <a:ext cx="10160000" cy="3810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tx1"/>
                </a:solidFill>
                <a:latin typeface="Calibri" pitchFamily="34" charset="0"/>
              </a:rPr>
              <a:t>Plan Schedule</a:t>
            </a: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9" name="Group 59"/>
          <p:cNvGraphicFramePr>
            <a:graphicFrameLocks noGrp="1"/>
          </p:cNvGraphicFramePr>
          <p:nvPr/>
        </p:nvGraphicFramePr>
        <p:xfrm>
          <a:off x="406400" y="1793207"/>
          <a:ext cx="2946400" cy="2810006"/>
        </p:xfrm>
        <a:graphic>
          <a:graphicData uri="http://schemas.openxmlformats.org/drawingml/2006/table">
            <a:tbl>
              <a:tblPr/>
              <a:tblGrid>
                <a:gridCol w="2946400"/>
              </a:tblGrid>
              <a:tr h="706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Inputs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385863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Management plan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Charter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Enterprise environmental factors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Organizational process assets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60"/>
          <p:cNvGraphicFramePr>
            <a:graphicFrameLocks noGrp="1"/>
          </p:cNvGraphicFramePr>
          <p:nvPr/>
        </p:nvGraphicFramePr>
        <p:xfrm>
          <a:off x="3860800" y="1793208"/>
          <a:ext cx="2946400" cy="2703737"/>
        </p:xfrm>
        <a:graphic>
          <a:graphicData uri="http://schemas.openxmlformats.org/drawingml/2006/table">
            <a:tbl>
              <a:tblPr/>
              <a:tblGrid>
                <a:gridCol w="2946400"/>
              </a:tblGrid>
              <a:tr h="395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Tools &amp; Techniques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758857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Expert judgment</a:t>
                      </a:r>
                      <a:endParaRPr kumimoji="0" lang="id-ID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Analytical technique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Meetings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61"/>
          <p:cNvGraphicFramePr>
            <a:graphicFrameLocks noGrp="1"/>
          </p:cNvGraphicFramePr>
          <p:nvPr/>
        </p:nvGraphicFramePr>
        <p:xfrm>
          <a:off x="7416800" y="1793208"/>
          <a:ext cx="2946400" cy="2535685"/>
        </p:xfrm>
        <a:graphic>
          <a:graphicData uri="http://schemas.openxmlformats.org/drawingml/2006/table">
            <a:tbl>
              <a:tblPr/>
              <a:tblGrid>
                <a:gridCol w="2946400"/>
              </a:tblGrid>
              <a:tr h="706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Outputs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Schedule management plan</a:t>
                      </a: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062544" y="542596"/>
            <a:ext cx="3129455" cy="2074480"/>
            <a:chOff x="9062544" y="542596"/>
            <a:chExt cx="3129455" cy="2074480"/>
          </a:xfrm>
        </p:grpSpPr>
        <p:sp>
          <p:nvSpPr>
            <p:cNvPr id="14" name="Flowchart: Process 13"/>
            <p:cNvSpPr/>
            <p:nvPr/>
          </p:nvSpPr>
          <p:spPr>
            <a:xfrm>
              <a:off x="9062544" y="542596"/>
              <a:ext cx="3129455" cy="1028700"/>
            </a:xfrm>
            <a:prstGeom prst="flowChartProcess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Contingency</a:t>
              </a:r>
            </a:p>
            <a:p>
              <a:pPr algn="ctr"/>
              <a:r>
                <a:rPr lang="id-ID" dirty="0" smtClean="0"/>
                <a:t>Unit of measure (km, kg, etc)</a:t>
              </a:r>
            </a:p>
            <a:p>
              <a:pPr algn="ctr"/>
              <a:r>
                <a:rPr lang="id-ID" dirty="0" smtClean="0"/>
                <a:t>Accuracy range</a:t>
              </a:r>
            </a:p>
            <a:p>
              <a:pPr algn="ctr"/>
              <a:r>
                <a:rPr lang="id-ID" dirty="0" smtClean="0"/>
                <a:t>Performance measure</a:t>
              </a:r>
              <a:endParaRPr lang="id-ID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>
              <a:off x="9773635" y="1688552"/>
              <a:ext cx="1055634" cy="80141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>
            <a:off x="304800" y="3205164"/>
            <a:ext cx="11582400" cy="2879725"/>
          </a:xfrm>
          <a:prstGeom prst="rightArrow">
            <a:avLst>
              <a:gd name="adj1" fmla="val 70438"/>
              <a:gd name="adj2" fmla="val 27493"/>
            </a:avLst>
          </a:prstGeom>
          <a:solidFill>
            <a:srgbClr val="CC66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254000" y="495300"/>
            <a:ext cx="10160000" cy="381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Define Activities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idx="1"/>
          </p:nvPr>
        </p:nvSpPr>
        <p:spPr>
          <a:xfrm>
            <a:off x="508000" y="1476375"/>
            <a:ext cx="10464800" cy="13716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Work package </a:t>
            </a:r>
            <a:r>
              <a:rPr lang="en-US" sz="2400" dirty="0" smtClean="0">
                <a:latin typeface="Arial Narrow" pitchFamily="34" charset="0"/>
              </a:rPr>
              <a:t>decomposed into activities 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(schedule activities)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9" name="Group 59"/>
          <p:cNvGraphicFramePr>
            <a:graphicFrameLocks noGrp="1"/>
          </p:cNvGraphicFramePr>
          <p:nvPr/>
        </p:nvGraphicFramePr>
        <p:xfrm>
          <a:off x="711200" y="2924175"/>
          <a:ext cx="2946400" cy="3114806"/>
        </p:xfrm>
        <a:graphic>
          <a:graphicData uri="http://schemas.openxmlformats.org/drawingml/2006/table">
            <a:tbl>
              <a:tblPr/>
              <a:tblGrid>
                <a:gridCol w="2946400"/>
              </a:tblGrid>
              <a:tr h="706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Inputs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385863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d-ID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Schedule management plan</a:t>
                      </a: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Scope baseline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Enterprise environmental factors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Organizational process assets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60"/>
          <p:cNvGraphicFramePr>
            <a:graphicFrameLocks noGrp="1"/>
          </p:cNvGraphicFramePr>
          <p:nvPr/>
        </p:nvGraphicFramePr>
        <p:xfrm>
          <a:off x="4165600" y="2924176"/>
          <a:ext cx="2946400" cy="2703737"/>
        </p:xfrm>
        <a:graphic>
          <a:graphicData uri="http://schemas.openxmlformats.org/drawingml/2006/table">
            <a:tbl>
              <a:tblPr/>
              <a:tblGrid>
                <a:gridCol w="2946400"/>
              </a:tblGrid>
              <a:tr h="395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Tools &amp; Techniques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758857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Decompositions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Rolling wave planning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Expert judgment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61"/>
          <p:cNvGraphicFramePr>
            <a:graphicFrameLocks noGrp="1"/>
          </p:cNvGraphicFramePr>
          <p:nvPr/>
        </p:nvGraphicFramePr>
        <p:xfrm>
          <a:off x="7721600" y="2924176"/>
          <a:ext cx="2946400" cy="2535685"/>
        </p:xfrm>
        <a:graphic>
          <a:graphicData uri="http://schemas.openxmlformats.org/drawingml/2006/table">
            <a:tbl>
              <a:tblPr/>
              <a:tblGrid>
                <a:gridCol w="2946400"/>
              </a:tblGrid>
              <a:tr h="706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Outputs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Activity list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Activity attributes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Milestone list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0749" name="TextBox 7"/>
          <p:cNvSpPr txBox="1">
            <a:spLocks noChangeArrowheads="1"/>
          </p:cNvSpPr>
          <p:nvPr/>
        </p:nvSpPr>
        <p:spPr bwMode="auto">
          <a:xfrm>
            <a:off x="101600" y="6124576"/>
            <a:ext cx="1107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0070C0"/>
                </a:solidFill>
                <a:latin typeface="Arial Narrow" pitchFamily="34" charset="0"/>
              </a:rPr>
              <a:t>In the real word sometime we skip define activities since we take WBS down to the activity level. This is not a wrong practice but  not a PMBOK practice.</a:t>
            </a:r>
          </a:p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60400" y="495300"/>
            <a:ext cx="10160000" cy="381000"/>
          </a:xfrm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chemeClr val="tx1"/>
                </a:solidFill>
                <a:latin typeface="Calibri" pitchFamily="34" charset="0"/>
              </a:rPr>
              <a:t>Define Activities (Tools &amp; Techniques)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55600" y="1219200"/>
            <a:ext cx="9292897" cy="3100552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>
                <a:solidFill>
                  <a:srgbClr val="00B0F0"/>
                </a:solidFill>
                <a:latin typeface="Arial Narrow" pitchFamily="34" charset="0"/>
              </a:rPr>
              <a:t>Rolling Wave Planning: </a:t>
            </a:r>
            <a:r>
              <a:rPr lang="en-US" sz="2200" dirty="0" smtClean="0">
                <a:latin typeface="Arial Narrow" pitchFamily="34" charset="0"/>
              </a:rPr>
              <a:t>progressive elaboration planning where you </a:t>
            </a:r>
            <a:r>
              <a:rPr lang="en-US" sz="3000" b="1" dirty="0" smtClean="0">
                <a:solidFill>
                  <a:srgbClr val="FF0000"/>
                </a:solidFill>
                <a:latin typeface="Arial Narrow" pitchFamily="34" charset="0"/>
              </a:rPr>
              <a:t>do not to plan activities until you start </a:t>
            </a:r>
            <a:r>
              <a:rPr lang="en-US" sz="1900" dirty="0" smtClean="0">
                <a:latin typeface="Arial Narrow" pitchFamily="34" charset="0"/>
              </a:rPr>
              <a:t>t</a:t>
            </a:r>
            <a:r>
              <a:rPr lang="en-US" sz="2200" dirty="0" smtClean="0">
                <a:latin typeface="Arial Narrow" pitchFamily="34" charset="0"/>
              </a:rPr>
              <a:t>he project management process for that </a:t>
            </a:r>
            <a:r>
              <a:rPr lang="en-US" sz="2200" b="1" dirty="0" smtClean="0">
                <a:latin typeface="Arial Narrow" pitchFamily="34" charset="0"/>
              </a:rPr>
              <a:t>phase</a:t>
            </a:r>
            <a:r>
              <a:rPr lang="en-US" sz="2200" dirty="0" smtClean="0">
                <a:latin typeface="Arial Narrow" pitchFamily="34" charset="0"/>
              </a:rPr>
              <a:t> is in the project life cycle</a:t>
            </a:r>
            <a:r>
              <a:rPr lang="en-US" sz="1900" dirty="0" smtClean="0">
                <a:latin typeface="Arial Narrow" pitchFamily="34" charset="0"/>
              </a:rPr>
              <a:t/>
            </a:r>
            <a:br>
              <a:rPr lang="en-US" sz="1900" dirty="0" smtClean="0">
                <a:latin typeface="Arial Narrow" pitchFamily="34" charset="0"/>
              </a:rPr>
            </a:br>
            <a:endParaRPr lang="en-US" sz="1900" dirty="0" smtClean="0">
              <a:latin typeface="Arial Narrow" pitchFamily="34" charset="0"/>
            </a:endParaRPr>
          </a:p>
          <a:p>
            <a:r>
              <a:rPr lang="en-US" sz="2800" b="1" dirty="0" smtClean="0">
                <a:solidFill>
                  <a:srgbClr val="00B0F0"/>
                </a:solidFill>
                <a:latin typeface="Arial Narrow" pitchFamily="34" charset="0"/>
              </a:rPr>
              <a:t>Activity Attributes:  </a:t>
            </a:r>
          </a:p>
          <a:p>
            <a:pPr lvl="1"/>
            <a:r>
              <a:rPr lang="en-US" sz="1800" dirty="0" smtClean="0">
                <a:latin typeface="Arial Narrow" pitchFamily="34" charset="0"/>
              </a:rPr>
              <a:t>Use for schedule development, selecting, ordering, sorting the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planned schedule activities</a:t>
            </a:r>
            <a:endParaRPr lang="en-US" sz="1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1"/>
            <a:r>
              <a:rPr lang="en-US" sz="1800" dirty="0" smtClean="0">
                <a:latin typeface="Arial Narrow" pitchFamily="34" charset="0"/>
              </a:rPr>
              <a:t>Used to identify e.g. </a:t>
            </a:r>
            <a:r>
              <a:rPr lang="en-US" sz="2600" b="1" dirty="0" smtClean="0">
                <a:solidFill>
                  <a:srgbClr val="FF0000"/>
                </a:solidFill>
                <a:latin typeface="Arial Narrow" pitchFamily="34" charset="0"/>
              </a:rPr>
              <a:t>responsible person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, place, level of effort (LOE), apportioned effort (AE)</a:t>
            </a:r>
            <a:r>
              <a:rPr lang="id-ID" sz="2200" b="1" dirty="0" smtClean="0">
                <a:solidFill>
                  <a:srgbClr val="FF0000"/>
                </a:solidFill>
                <a:latin typeface="Arial Narrow" pitchFamily="34" charset="0"/>
              </a:rPr>
              <a:t>, Date</a:t>
            </a:r>
            <a:r>
              <a:rPr lang="en-US" sz="1800" dirty="0" smtClean="0">
                <a:latin typeface="Arial Narrow" pitchFamily="34" charset="0"/>
              </a:rPr>
              <a:t/>
            </a:r>
            <a:br>
              <a:rPr lang="en-US" sz="1800" dirty="0" smtClean="0">
                <a:latin typeface="Arial Narrow" pitchFamily="34" charset="0"/>
              </a:rPr>
            </a:br>
            <a:endParaRPr lang="en-US" sz="1800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pPr lvl="1">
              <a:buFontTx/>
              <a:buNone/>
            </a:pPr>
            <a:endParaRPr lang="en-US" dirty="0" smtClean="0">
              <a:latin typeface="Arial Narrow" pitchFamily="34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72102"/>
            <a:ext cx="3434340" cy="278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120055" y="4071354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Arial Narrow" pitchFamily="34" charset="0"/>
              </a:rPr>
              <a:t>Milestone: </a:t>
            </a:r>
            <a:r>
              <a:rPr lang="en-US" dirty="0" smtClean="0">
                <a:latin typeface="Arial Narrow" pitchFamily="34" charset="0"/>
              </a:rPr>
              <a:t>a </a:t>
            </a:r>
            <a:r>
              <a:rPr lang="en-US" sz="2600" b="1" dirty="0" smtClean="0">
                <a:solidFill>
                  <a:srgbClr val="FF0000"/>
                </a:solidFill>
                <a:latin typeface="Arial Narrow" pitchFamily="34" charset="0"/>
              </a:rPr>
              <a:t>significant point </a:t>
            </a:r>
            <a:r>
              <a:rPr lang="en-US" dirty="0" smtClean="0">
                <a:latin typeface="Arial Narrow" pitchFamily="34" charset="0"/>
              </a:rPr>
              <a:t>or event in the project.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 Narrow" pitchFamily="34" charset="0"/>
              </a:rPr>
              <a:t>Not a work activity</a:t>
            </a:r>
            <a:endParaRPr lang="id-ID" dirty="0" smtClean="0">
              <a:latin typeface="Arial Narrow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id-ID" sz="2400" b="1" dirty="0" smtClean="0">
                <a:solidFill>
                  <a:srgbClr val="FF0000"/>
                </a:solidFill>
                <a:latin typeface="Arial Narrow" pitchFamily="34" charset="0"/>
              </a:rPr>
              <a:t>No duration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Checkpoint</a:t>
            </a:r>
            <a:r>
              <a:rPr lang="en-US" dirty="0" smtClean="0">
                <a:latin typeface="Arial Narrow" pitchFamily="34" charset="0"/>
              </a:rPr>
              <a:t> to help control the project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 Narrow" pitchFamily="34" charset="0"/>
              </a:rPr>
              <a:t>Additional milestone can be add in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Sequence Activities &amp; Develop Schedule process</a:t>
            </a:r>
            <a:endParaRPr lang="en-US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 Narrow" pitchFamily="34" charset="0"/>
              </a:rPr>
              <a:t>The list can indicates the level of milestone (mandatory, optional, etc)</a:t>
            </a:r>
          </a:p>
        </p:txBody>
      </p:sp>
      <p:pic>
        <p:nvPicPr>
          <p:cNvPr id="23555" name="Picture 3" descr="http://wcdn4.dataknet.com/static/resources/icons/set34/e6b5b48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4375" y="5638799"/>
            <a:ext cx="1219200" cy="1219201"/>
          </a:xfrm>
          <a:prstGeom prst="rect">
            <a:avLst/>
          </a:prstGeom>
          <a:noFill/>
        </p:spPr>
      </p:pic>
      <p:pic>
        <p:nvPicPr>
          <p:cNvPr id="7" name="Picture 4" descr="http://thumbs.dreamstime.com/z/business-people-meet-to-make-deal-walk-shake-hands-team-up-partnership-merger-3967139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820"/>
          <a:stretch>
            <a:fillRect/>
          </a:stretch>
        </p:blipFill>
        <p:spPr bwMode="auto">
          <a:xfrm>
            <a:off x="9293277" y="1501009"/>
            <a:ext cx="2898723" cy="2298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10160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Sequence Activities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04800" y="1333500"/>
            <a:ext cx="10160000" cy="1143000"/>
          </a:xfrm>
        </p:spPr>
        <p:txBody>
          <a:bodyPr/>
          <a:lstStyle/>
          <a:p>
            <a:r>
              <a:rPr lang="en-US" sz="2800" dirty="0" smtClean="0"/>
              <a:t>Process of identifying and </a:t>
            </a:r>
            <a:r>
              <a:rPr lang="en-US" sz="3600" b="1" dirty="0" smtClean="0">
                <a:solidFill>
                  <a:srgbClr val="FF0000"/>
                </a:solidFill>
              </a:rPr>
              <a:t>documenting relationship </a:t>
            </a:r>
            <a:r>
              <a:rPr lang="en-US" sz="2800" dirty="0" smtClean="0"/>
              <a:t>among the project activities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04800" y="2971801"/>
            <a:ext cx="11582400" cy="2881313"/>
          </a:xfrm>
          <a:prstGeom prst="rightArrow">
            <a:avLst>
              <a:gd name="adj1" fmla="val 70438"/>
              <a:gd name="adj2" fmla="val 27493"/>
            </a:avLst>
          </a:prstGeom>
          <a:solidFill>
            <a:srgbClr val="CC66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Group 59"/>
          <p:cNvGraphicFramePr>
            <a:graphicFrameLocks noGrp="1"/>
          </p:cNvGraphicFramePr>
          <p:nvPr/>
        </p:nvGraphicFramePr>
        <p:xfrm>
          <a:off x="711200" y="2692400"/>
          <a:ext cx="2946400" cy="3596390"/>
        </p:xfrm>
        <a:graphic>
          <a:graphicData uri="http://schemas.openxmlformats.org/drawingml/2006/table">
            <a:tbl>
              <a:tblPr/>
              <a:tblGrid>
                <a:gridCol w="2946400"/>
              </a:tblGrid>
              <a:tr h="706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Inputs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385863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d-ID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Schedule management plan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Activity list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Activity attributes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Milestone list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scope statement</a:t>
                      </a: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Enterprise environmental factors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Organizational process assets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60"/>
          <p:cNvGraphicFramePr>
            <a:graphicFrameLocks noGrp="1"/>
          </p:cNvGraphicFramePr>
          <p:nvPr/>
        </p:nvGraphicFramePr>
        <p:xfrm>
          <a:off x="4165600" y="2692400"/>
          <a:ext cx="2946400" cy="2890342"/>
        </p:xfrm>
        <a:graphic>
          <a:graphicData uri="http://schemas.openxmlformats.org/drawingml/2006/table">
            <a:tbl>
              <a:tblPr/>
              <a:tblGrid>
                <a:gridCol w="2946400"/>
              </a:tblGrid>
              <a:tr h="43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Tools &amp; Techniques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945462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Precedence diagramming method (PDM)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Dependency determination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Applying leads and lags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61"/>
          <p:cNvGraphicFramePr>
            <a:graphicFrameLocks noGrp="1"/>
          </p:cNvGraphicFramePr>
          <p:nvPr/>
        </p:nvGraphicFramePr>
        <p:xfrm>
          <a:off x="7721600" y="2692401"/>
          <a:ext cx="2946400" cy="2535685"/>
        </p:xfrm>
        <a:graphic>
          <a:graphicData uri="http://schemas.openxmlformats.org/drawingml/2006/table">
            <a:tbl>
              <a:tblPr/>
              <a:tblGrid>
                <a:gridCol w="2946400"/>
              </a:tblGrid>
              <a:tr h="706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Outputs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Project schedule network diagram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Project document updates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304800" y="495300"/>
            <a:ext cx="10160000" cy="457200"/>
          </a:xfrm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chemeClr val="tx1"/>
                </a:solidFill>
                <a:latin typeface="Calibri" pitchFamily="34" charset="0"/>
              </a:rPr>
              <a:t>Precedence Diagramming Method (PDM)</a:t>
            </a:r>
          </a:p>
        </p:txBody>
      </p:sp>
      <p:sp>
        <p:nvSpPr>
          <p:cNvPr id="33796" name="Content Placeholder 2"/>
          <p:cNvSpPr>
            <a:spLocks noGrp="1"/>
          </p:cNvSpPr>
          <p:nvPr>
            <p:ph idx="1"/>
          </p:nvPr>
        </p:nvSpPr>
        <p:spPr>
          <a:xfrm>
            <a:off x="304800" y="1409700"/>
            <a:ext cx="10566400" cy="4038600"/>
          </a:xfrm>
        </p:spPr>
        <p:txBody>
          <a:bodyPr/>
          <a:lstStyle/>
          <a:p>
            <a:r>
              <a:rPr lang="en-US" sz="2400" b="1" dirty="0" smtClean="0">
                <a:latin typeface="Arial Narrow" pitchFamily="34" charset="0"/>
              </a:rPr>
              <a:t>Precedence Diagramming Method (PDM) </a:t>
            </a:r>
            <a:r>
              <a:rPr lang="en-US" sz="2400" dirty="0" smtClean="0">
                <a:latin typeface="Arial Narrow" pitchFamily="34" charset="0"/>
              </a:rPr>
              <a:t>or Activity-on-Node (AON) </a:t>
            </a:r>
          </a:p>
          <a:p>
            <a:pPr lvl="1"/>
            <a:r>
              <a:rPr lang="en-US" sz="2000" dirty="0" smtClean="0">
                <a:latin typeface="Arial Narrow" pitchFamily="34" charset="0"/>
              </a:rPr>
              <a:t>Method used in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Critical Path Methodology(CPM)</a:t>
            </a:r>
            <a:endParaRPr lang="en-US" sz="2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1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No dummy activities</a:t>
            </a:r>
          </a:p>
          <a:p>
            <a:pPr lvl="1"/>
            <a:r>
              <a:rPr lang="en-US" sz="2000" dirty="0" smtClean="0">
                <a:latin typeface="Arial Narrow" pitchFamily="34" charset="0"/>
              </a:rPr>
              <a:t>Logical relationship:</a:t>
            </a:r>
          </a:p>
          <a:p>
            <a:pPr lvl="1">
              <a:buFontTx/>
              <a:buNone/>
            </a:pPr>
            <a:endParaRPr lang="en-US" sz="2000" dirty="0" smtClean="0">
              <a:latin typeface="Arial Narrow" pitchFamily="34" charset="0"/>
            </a:endParaRPr>
          </a:p>
          <a:p>
            <a:pPr lvl="1">
              <a:buFontTx/>
              <a:buNone/>
            </a:pPr>
            <a:endParaRPr lang="en-US" sz="500" dirty="0" smtClean="0">
              <a:latin typeface="Arial Narrow" pitchFamily="34" charset="0"/>
            </a:endParaRPr>
          </a:p>
          <a:p>
            <a:pPr lvl="1"/>
            <a:endParaRPr lang="en-US" sz="2000" dirty="0" smtClean="0">
              <a:latin typeface="Arial Narrow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1709" t="36859" r="18803" b="1152"/>
          <a:stretch>
            <a:fillRect/>
          </a:stretch>
        </p:blipFill>
        <p:spPr bwMode="auto">
          <a:xfrm>
            <a:off x="952500" y="3295650"/>
            <a:ext cx="8115300" cy="322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95450"/>
            <a:ext cx="8596668" cy="1320800"/>
          </a:xfrm>
        </p:spPr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6363"/>
            <a:ext cx="51244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5095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3050" y="4129088"/>
            <a:ext cx="50863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2563" y="1381125"/>
            <a:ext cx="50958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lowchart: Process 7"/>
          <p:cNvSpPr/>
          <p:nvPr/>
        </p:nvSpPr>
        <p:spPr>
          <a:xfrm>
            <a:off x="1842595" y="381000"/>
            <a:ext cx="2119805" cy="10287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/>
              <a:t>Start to start</a:t>
            </a:r>
            <a:endParaRPr lang="id-ID" sz="3200" dirty="0"/>
          </a:p>
        </p:txBody>
      </p:sp>
      <p:sp>
        <p:nvSpPr>
          <p:cNvPr id="9" name="Flowchart: Process 8"/>
          <p:cNvSpPr/>
          <p:nvPr/>
        </p:nvSpPr>
        <p:spPr>
          <a:xfrm>
            <a:off x="6719395" y="457200"/>
            <a:ext cx="2119805" cy="10287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/>
              <a:t>Finish to start</a:t>
            </a:r>
            <a:endParaRPr lang="id-ID" sz="3200" dirty="0"/>
          </a:p>
        </p:txBody>
      </p:sp>
      <p:sp>
        <p:nvSpPr>
          <p:cNvPr id="10" name="Flowchart: Process 9"/>
          <p:cNvSpPr/>
          <p:nvPr/>
        </p:nvSpPr>
        <p:spPr>
          <a:xfrm>
            <a:off x="6776545" y="3162300"/>
            <a:ext cx="2119805" cy="10287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Start to finish</a:t>
            </a:r>
            <a:endParaRPr lang="id-ID" sz="2800" dirty="0"/>
          </a:p>
        </p:txBody>
      </p:sp>
      <p:sp>
        <p:nvSpPr>
          <p:cNvPr id="11" name="Flowchart: Process 10"/>
          <p:cNvSpPr/>
          <p:nvPr/>
        </p:nvSpPr>
        <p:spPr>
          <a:xfrm>
            <a:off x="1709245" y="3143250"/>
            <a:ext cx="2119805" cy="10287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/>
              <a:t>Finish to  finish</a:t>
            </a:r>
            <a:endParaRPr lang="id-ID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10160000" cy="4572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  <a:latin typeface="Calibri" pitchFamily="34" charset="0"/>
              </a:rPr>
              <a:t>Applying Leads &amp; Lags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10668000" cy="5181600"/>
          </a:xfrm>
        </p:spPr>
        <p:txBody>
          <a:bodyPr/>
          <a:lstStyle/>
          <a:p>
            <a:pPr marL="346075" lvl="1" indent="-346075">
              <a:buFont typeface="Arial" pitchFamily="34" charset="0"/>
              <a:buChar char="•"/>
              <a:defRPr/>
            </a:pPr>
            <a:r>
              <a:rPr lang="en-US" altLang="ko-KR" sz="2400" dirty="0" smtClean="0">
                <a:latin typeface="Arial Narrow" pitchFamily="34" charset="0"/>
                <a:ea typeface="굴림" pitchFamily="34" charset="-127"/>
              </a:rPr>
              <a:t>Use leads and lags to </a:t>
            </a:r>
            <a:r>
              <a:rPr lang="en-US" altLang="ko-KR" sz="2800" b="1" dirty="0" smtClean="0">
                <a:solidFill>
                  <a:srgbClr val="FF0000"/>
                </a:solidFill>
                <a:latin typeface="Arial Narrow" pitchFamily="34" charset="0"/>
                <a:ea typeface="굴림" pitchFamily="34" charset="-127"/>
              </a:rPr>
              <a:t>support realistic and achievable </a:t>
            </a:r>
            <a:r>
              <a:rPr lang="en-US" altLang="ko-KR" sz="2400" dirty="0" smtClean="0">
                <a:latin typeface="Arial Narrow" pitchFamily="34" charset="0"/>
                <a:ea typeface="굴림" pitchFamily="34" charset="-127"/>
              </a:rPr>
              <a:t>project schedule.</a:t>
            </a:r>
          </a:p>
          <a:p>
            <a:pPr marL="346075" lvl="1" indent="-346075">
              <a:buFont typeface="Arial" pitchFamily="34" charset="0"/>
              <a:buChar char="•"/>
              <a:defRPr/>
            </a:pPr>
            <a:r>
              <a:rPr lang="en-US" altLang="ko-KR" sz="2400" dirty="0" smtClean="0">
                <a:latin typeface="Arial Narrow" pitchFamily="34" charset="0"/>
                <a:ea typeface="굴림" pitchFamily="34" charset="-127"/>
              </a:rPr>
              <a:t>Each activity is connected at least to one </a:t>
            </a:r>
            <a:r>
              <a:rPr lang="en-US" altLang="ko-KR" sz="2800" b="1" dirty="0" smtClean="0">
                <a:solidFill>
                  <a:srgbClr val="FF0000"/>
                </a:solidFill>
                <a:latin typeface="Arial Narrow" pitchFamily="34" charset="0"/>
                <a:ea typeface="굴림" pitchFamily="34" charset="-127"/>
              </a:rPr>
              <a:t>predecessor</a:t>
            </a:r>
            <a:r>
              <a:rPr lang="en-US" altLang="ko-KR" sz="2800" dirty="0" smtClean="0">
                <a:latin typeface="Arial Narrow" pitchFamily="34" charset="0"/>
                <a:ea typeface="굴림" pitchFamily="34" charset="-127"/>
              </a:rPr>
              <a:t> </a:t>
            </a:r>
            <a:r>
              <a:rPr lang="en-US" altLang="ko-KR" sz="2400" dirty="0" smtClean="0">
                <a:latin typeface="Arial Narrow" pitchFamily="34" charset="0"/>
                <a:ea typeface="굴림" pitchFamily="34" charset="-127"/>
              </a:rPr>
              <a:t>and one </a:t>
            </a:r>
            <a:r>
              <a:rPr lang="en-US" altLang="ko-KR" sz="2800" b="1" dirty="0" smtClean="0">
                <a:solidFill>
                  <a:srgbClr val="FF0000"/>
                </a:solidFill>
                <a:latin typeface="Arial Narrow" pitchFamily="34" charset="0"/>
                <a:ea typeface="굴림" pitchFamily="34" charset="-127"/>
              </a:rPr>
              <a:t>successor</a:t>
            </a:r>
            <a:r>
              <a:rPr lang="en-US" altLang="ko-KR" sz="2800" dirty="0" smtClean="0">
                <a:latin typeface="Arial Narrow" pitchFamily="34" charset="0"/>
                <a:ea typeface="굴림" pitchFamily="34" charset="-127"/>
              </a:rPr>
              <a:t> </a:t>
            </a:r>
            <a:r>
              <a:rPr lang="en-US" altLang="ko-KR" sz="2400" dirty="0" smtClean="0">
                <a:latin typeface="Arial Narrow" pitchFamily="34" charset="0"/>
                <a:ea typeface="굴림" pitchFamily="34" charset="-127"/>
              </a:rPr>
              <a:t>except the start and the end.</a:t>
            </a:r>
          </a:p>
          <a:p>
            <a:pPr marL="115888" lvl="1" indent="0">
              <a:buFontTx/>
              <a:buNone/>
              <a:defRPr/>
            </a:pPr>
            <a:endParaRPr lang="en-US" sz="2000" dirty="0" smtClean="0">
              <a:latin typeface="Arial Narrow" pitchFamily="34" charset="0"/>
            </a:endParaRPr>
          </a:p>
          <a:p>
            <a:pPr marL="115888" lvl="1" indent="0">
              <a:buFontTx/>
              <a:buNone/>
              <a:defRPr/>
            </a:pPr>
            <a:r>
              <a:rPr lang="en-US" sz="2000" dirty="0" smtClean="0">
                <a:latin typeface="Arial Narrow" pitchFamily="34" charset="0"/>
              </a:rPr>
              <a:t/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altLang="ko-KR" sz="2000" b="1" dirty="0" smtClean="0">
                <a:latin typeface="Arial Narrow" pitchFamily="34" charset="0"/>
                <a:ea typeface="굴림" pitchFamily="34" charset="-127"/>
              </a:rPr>
              <a:t>Leads</a:t>
            </a:r>
            <a:r>
              <a:rPr lang="en-US" altLang="ko-KR" sz="2000" dirty="0" smtClean="0">
                <a:latin typeface="Arial Narrow" pitchFamily="34" charset="0"/>
                <a:ea typeface="굴림" pitchFamily="34" charset="-127"/>
              </a:rPr>
              <a:t>.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ko-KR" sz="2000" dirty="0" smtClean="0">
                <a:latin typeface="Arial Narrow" pitchFamily="34" charset="0"/>
                <a:ea typeface="굴림" pitchFamily="34" charset="-127"/>
              </a:rPr>
              <a:t>May be added to start an activity </a:t>
            </a:r>
            <a:r>
              <a:rPr lang="en-US" altLang="ko-KR" sz="2800" b="1" dirty="0" smtClean="0">
                <a:solidFill>
                  <a:srgbClr val="FF0000"/>
                </a:solidFill>
                <a:latin typeface="Arial Narrow" pitchFamily="34" charset="0"/>
                <a:ea typeface="굴림" pitchFamily="34" charset="-127"/>
              </a:rPr>
              <a:t>before the predecessor activity is complete.</a:t>
            </a:r>
            <a:endParaRPr lang="en-US" altLang="ko-KR" sz="2000" dirty="0" smtClean="0">
              <a:solidFill>
                <a:srgbClr val="FF0000"/>
              </a:solidFill>
              <a:latin typeface="Arial Narrow" pitchFamily="34" charset="0"/>
              <a:ea typeface="굴림" pitchFamily="34" charset="-127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ko-KR" sz="2000" b="1" dirty="0" smtClean="0">
                <a:latin typeface="Arial Narrow" pitchFamily="34" charset="0"/>
                <a:ea typeface="굴림" pitchFamily="34" charset="-127"/>
              </a:rPr>
              <a:t>Lags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ko-KR" sz="2000" b="1" dirty="0" smtClean="0">
                <a:latin typeface="Arial Narrow" pitchFamily="34" charset="0"/>
                <a:ea typeface="굴림" pitchFamily="34" charset="-127"/>
              </a:rPr>
              <a:t>Inserted </a:t>
            </a:r>
            <a:r>
              <a:rPr lang="en-US" altLang="ko-KR" sz="2800" b="1" dirty="0" smtClean="0">
                <a:solidFill>
                  <a:srgbClr val="FF0000"/>
                </a:solidFill>
                <a:latin typeface="Arial Narrow" pitchFamily="34" charset="0"/>
                <a:ea typeface="굴림" pitchFamily="34" charset="-127"/>
              </a:rPr>
              <a:t>waiting time </a:t>
            </a:r>
            <a:r>
              <a:rPr lang="en-US" altLang="ko-KR" sz="2000" b="1" dirty="0" smtClean="0">
                <a:latin typeface="Arial Narrow" pitchFamily="34" charset="0"/>
                <a:ea typeface="굴림" pitchFamily="34" charset="-127"/>
              </a:rPr>
              <a:t>between activities</a:t>
            </a:r>
          </a:p>
          <a:p>
            <a:pPr marL="115888" lvl="1" indent="0">
              <a:buFontTx/>
              <a:buNone/>
              <a:defRPr/>
            </a:pPr>
            <a:r>
              <a:rPr lang="en-US" sz="2400" b="1" dirty="0" smtClean="0">
                <a:latin typeface="Arial Narrow" pitchFamily="34" charset="0"/>
              </a:rPr>
              <a:t/>
            </a:r>
            <a:br>
              <a:rPr lang="en-US" sz="2400" b="1" dirty="0" smtClean="0">
                <a:latin typeface="Arial Narrow" pitchFamily="34" charset="0"/>
              </a:rPr>
            </a:br>
            <a:endParaRPr lang="en-US" sz="2400" b="1" dirty="0" smtClean="0">
              <a:latin typeface="Arial Narrow" pitchFamily="34" charset="0"/>
            </a:endParaRPr>
          </a:p>
          <a:p>
            <a:pPr marL="115888" lvl="1" indent="0">
              <a:buFontTx/>
              <a:buNone/>
              <a:defRPr/>
            </a:pPr>
            <a:endParaRPr lang="en-US" sz="2000" b="1" dirty="0" smtClean="0">
              <a:latin typeface="Arial Narrow" pitchFamily="34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74700" y="2876549"/>
            <a:ext cx="5319185" cy="922399"/>
            <a:chOff x="1149265" y="3135868"/>
            <a:chExt cx="4413654" cy="1077268"/>
          </a:xfrm>
        </p:grpSpPr>
        <p:sp>
          <p:nvSpPr>
            <p:cNvPr id="6" name="Rectangle 5"/>
            <p:cNvSpPr/>
            <p:nvPr/>
          </p:nvSpPr>
          <p:spPr>
            <a:xfrm>
              <a:off x="1295041" y="3135868"/>
              <a:ext cx="915046" cy="53396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accent4">
                      <a:lumMod val="10000"/>
                    </a:schemeClr>
                  </a:solidFill>
                  <a:latin typeface="Bradley Hand ITC" pitchFamily="66" charset="0"/>
                </a:rPr>
                <a:t>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7856" y="3135868"/>
              <a:ext cx="915046" cy="53396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accent4">
                      <a:lumMod val="10000"/>
                    </a:schemeClr>
                  </a:solidFill>
                  <a:latin typeface="Bradley Hand ITC" pitchFamily="66" charset="0"/>
                </a:rPr>
                <a:t>B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47871" y="3135868"/>
              <a:ext cx="915048" cy="53396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accent4">
                      <a:lumMod val="10000"/>
                    </a:schemeClr>
                  </a:solidFill>
                  <a:latin typeface="Bradley Hand ITC" pitchFamily="66" charset="0"/>
                </a:rPr>
                <a:t>C</a:t>
              </a:r>
            </a:p>
          </p:txBody>
        </p:sp>
        <p:cxnSp>
          <p:nvCxnSpPr>
            <p:cNvPr id="10" name="Straight Arrow Connector 9"/>
            <p:cNvCxnSpPr>
              <a:stCxn id="6" idx="3"/>
              <a:endCxn id="7" idx="1"/>
            </p:cNvCxnSpPr>
            <p:nvPr/>
          </p:nvCxnSpPr>
          <p:spPr>
            <a:xfrm>
              <a:off x="2210087" y="3402849"/>
              <a:ext cx="837769" cy="1855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3"/>
              <a:endCxn id="8" idx="1"/>
            </p:cNvCxnSpPr>
            <p:nvPr/>
          </p:nvCxnSpPr>
          <p:spPr>
            <a:xfrm>
              <a:off x="3962903" y="3402849"/>
              <a:ext cx="684968" cy="1855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1149265" y="3745847"/>
              <a:ext cx="1166772" cy="4672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000" b="1" dirty="0">
                  <a:solidFill>
                    <a:srgbClr val="FF0000"/>
                  </a:solidFill>
                  <a:latin typeface="Bradley Hand ITC" pitchFamily="66" charset="0"/>
                  <a:ea typeface="굴림" pitchFamily="34" charset="-127"/>
                </a:rPr>
                <a:t>predecessor</a:t>
              </a:r>
              <a:r>
                <a:rPr lang="en-US" altLang="ko-KR" dirty="0">
                  <a:solidFill>
                    <a:schemeClr val="accent4">
                      <a:lumMod val="10000"/>
                    </a:schemeClr>
                  </a:solidFill>
                  <a:latin typeface="Bradley Hand ITC" pitchFamily="66" charset="0"/>
                  <a:ea typeface="굴림" pitchFamily="34" charset="-127"/>
                </a:rPr>
                <a:t> </a:t>
              </a:r>
              <a:endParaRPr lang="en-US" dirty="0">
                <a:solidFill>
                  <a:schemeClr val="accent4">
                    <a:lumMod val="10000"/>
                  </a:schemeClr>
                </a:solidFill>
                <a:latin typeface="Bradley Hand ITC" pitchFamily="66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19548" y="3745848"/>
              <a:ext cx="1081645" cy="4672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000" b="1" dirty="0">
                  <a:solidFill>
                    <a:srgbClr val="FF0000"/>
                  </a:solidFill>
                  <a:latin typeface="Bradley Hand ITC" pitchFamily="66" charset="0"/>
                  <a:ea typeface="굴림" pitchFamily="34" charset="-127"/>
                </a:rPr>
                <a:t>Successor</a:t>
              </a:r>
              <a:r>
                <a:rPr lang="en-US" altLang="ko-KR" dirty="0">
                  <a:solidFill>
                    <a:schemeClr val="accent4">
                      <a:lumMod val="10000"/>
                    </a:schemeClr>
                  </a:solidFill>
                  <a:latin typeface="Bradley Hand ITC" pitchFamily="66" charset="0"/>
                  <a:ea typeface="굴림" pitchFamily="34" charset="-127"/>
                </a:rPr>
                <a:t> </a:t>
              </a:r>
              <a:endParaRPr lang="en-US" dirty="0">
                <a:solidFill>
                  <a:schemeClr val="accent4">
                    <a:lumMod val="10000"/>
                  </a:schemeClr>
                </a:solidFill>
                <a:latin typeface="Bradley Hand ITC" pitchFamily="66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438400" y="5219700"/>
            <a:ext cx="12192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Bradley Hand ITC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49600" y="6134100"/>
            <a:ext cx="12192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Bradley Hand ITC" pitchFamily="66" charset="0"/>
              </a:rPr>
              <a:t>B</a:t>
            </a:r>
          </a:p>
        </p:txBody>
      </p:sp>
      <p:cxnSp>
        <p:nvCxnSpPr>
          <p:cNvPr id="26" name="Elbow Connector 25"/>
          <p:cNvCxnSpPr>
            <a:stCxn id="17" idx="3"/>
            <a:endCxn id="18" idx="1"/>
          </p:cNvCxnSpPr>
          <p:nvPr/>
        </p:nvCxnSpPr>
        <p:spPr>
          <a:xfrm flipH="1">
            <a:off x="3149600" y="5486400"/>
            <a:ext cx="508000" cy="914400"/>
          </a:xfrm>
          <a:prstGeom prst="bentConnector5">
            <a:avLst>
              <a:gd name="adj1" fmla="val -60000"/>
              <a:gd name="adj2" fmla="val 50000"/>
              <a:gd name="adj3" fmla="val 160000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197600" y="5219700"/>
            <a:ext cx="12192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Bradley Hand ITC" pitchFamily="66" charset="0"/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026400" y="6134100"/>
            <a:ext cx="12192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Bradley Hand ITC" pitchFamily="66" charset="0"/>
              </a:rPr>
              <a:t>B</a:t>
            </a:r>
          </a:p>
        </p:txBody>
      </p:sp>
      <p:cxnSp>
        <p:nvCxnSpPr>
          <p:cNvPr id="29" name="Elbow Connector 28"/>
          <p:cNvCxnSpPr>
            <a:stCxn id="27" idx="3"/>
            <a:endCxn id="28" idx="1"/>
          </p:cNvCxnSpPr>
          <p:nvPr/>
        </p:nvCxnSpPr>
        <p:spPr>
          <a:xfrm>
            <a:off x="7416800" y="5486400"/>
            <a:ext cx="609600" cy="914400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Process 18"/>
          <p:cNvSpPr/>
          <p:nvPr/>
        </p:nvSpPr>
        <p:spPr>
          <a:xfrm>
            <a:off x="8681545" y="5114596"/>
            <a:ext cx="1186355" cy="50515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Lags</a:t>
            </a:r>
            <a:endParaRPr lang="id-ID" dirty="0"/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8191500" y="5562600"/>
            <a:ext cx="47625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Process 21"/>
          <p:cNvSpPr/>
          <p:nvPr/>
        </p:nvSpPr>
        <p:spPr>
          <a:xfrm>
            <a:off x="699595" y="5590846"/>
            <a:ext cx="1186355" cy="50515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Leads</a:t>
            </a:r>
            <a:endParaRPr lang="id-ID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847850" y="611505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06400" y="571500"/>
            <a:ext cx="10160000" cy="4572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Precedence Diagramming Method (PDM)</a:t>
            </a:r>
          </a:p>
        </p:txBody>
      </p:sp>
      <p:sp>
        <p:nvSpPr>
          <p:cNvPr id="35844" name="Content Placeholder 2"/>
          <p:cNvSpPr>
            <a:spLocks noGrp="1"/>
          </p:cNvSpPr>
          <p:nvPr>
            <p:ph idx="1"/>
          </p:nvPr>
        </p:nvSpPr>
        <p:spPr>
          <a:xfrm>
            <a:off x="304800" y="1562100"/>
            <a:ext cx="101600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>
                <a:latin typeface="Arial Narrow" pitchFamily="34" charset="0"/>
              </a:rPr>
              <a:t>Example of PDM which showing logical relationship and leads or lags</a:t>
            </a:r>
          </a:p>
          <a:p>
            <a:endParaRPr lang="en-US" sz="2800" dirty="0" smtClean="0">
              <a:latin typeface="Arial Narrow" pitchFamily="34" charset="0"/>
            </a:endParaRPr>
          </a:p>
          <a:p>
            <a:endParaRPr lang="en-US" sz="2800" dirty="0" smtClean="0">
              <a:latin typeface="Arial Narrow" pitchFamily="34" charset="0"/>
            </a:endParaRPr>
          </a:p>
          <a:p>
            <a:endParaRPr lang="en-US" sz="2800" dirty="0" smtClean="0">
              <a:latin typeface="Arial Narrow" pitchFamily="34" charset="0"/>
            </a:endParaRPr>
          </a:p>
          <a:p>
            <a:endParaRPr lang="en-US" sz="2800" dirty="0" smtClean="0">
              <a:latin typeface="Arial Narrow" pitchFamily="34" charset="0"/>
            </a:endParaRPr>
          </a:p>
          <a:p>
            <a:endParaRPr lang="en-US" sz="2800" dirty="0" smtClean="0">
              <a:latin typeface="Arial Narrow" pitchFamily="34" charset="0"/>
            </a:endParaRPr>
          </a:p>
          <a:p>
            <a:endParaRPr lang="en-US" sz="2800" dirty="0" smtClean="0">
              <a:latin typeface="Arial Narrow" pitchFamily="34" charset="0"/>
            </a:endParaRPr>
          </a:p>
          <a:p>
            <a:endParaRPr lang="en-US" sz="2800" dirty="0" smtClean="0">
              <a:latin typeface="Arial Narrow" pitchFamily="34" charset="0"/>
            </a:endParaRPr>
          </a:p>
          <a:p>
            <a:endParaRPr lang="en-US" sz="2800" dirty="0" smtClean="0">
              <a:latin typeface="Arial Narrow" pitchFamily="34" charset="0"/>
            </a:endParaRPr>
          </a:p>
          <a:p>
            <a:endParaRPr lang="en-US" sz="2800" dirty="0" smtClean="0">
              <a:latin typeface="Arial Narrow" pitchFamily="34" charset="0"/>
            </a:endParaRPr>
          </a:p>
          <a:p>
            <a:endParaRPr lang="en-US" sz="2800" dirty="0" smtClean="0">
              <a:latin typeface="Arial Narrow" pitchFamily="34" charset="0"/>
            </a:endParaRPr>
          </a:p>
          <a:p>
            <a:r>
              <a:rPr lang="en-US" sz="4500" dirty="0" smtClean="0">
                <a:latin typeface="Arial Narrow" pitchFamily="34" charset="0"/>
              </a:rPr>
              <a:t>Other method to draw network diagram: </a:t>
            </a:r>
          </a:p>
          <a:p>
            <a:pPr lvl="1"/>
            <a:r>
              <a:rPr lang="en-US" sz="3200" dirty="0" smtClean="0">
                <a:latin typeface="Arial Narrow" pitchFamily="34" charset="0"/>
              </a:rPr>
              <a:t>Arrow Diagramming Method (ADM)</a:t>
            </a:r>
          </a:p>
          <a:p>
            <a:pPr lvl="1"/>
            <a:r>
              <a:rPr lang="en-US" sz="3200" dirty="0" smtClean="0">
                <a:latin typeface="Arial Narrow" pitchFamily="34" charset="0"/>
              </a:rPr>
              <a:t>GERT: allows loops between activities</a:t>
            </a:r>
          </a:p>
          <a:p>
            <a:pPr>
              <a:buFontTx/>
              <a:buNone/>
            </a:pPr>
            <a:endParaRPr lang="en-US" sz="2800" dirty="0" smtClean="0">
              <a:latin typeface="Arial Narrow" pitchFamily="34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324100"/>
            <a:ext cx="1000971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10160000" cy="4572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Calibri" pitchFamily="34" charset="0"/>
              </a:rPr>
              <a:t>Dependency Determination</a:t>
            </a:r>
          </a:p>
        </p:txBody>
      </p:sp>
      <p:sp>
        <p:nvSpPr>
          <p:cNvPr id="36867" name="Content Placeholder 5"/>
          <p:cNvSpPr>
            <a:spLocks noGrp="1"/>
          </p:cNvSpPr>
          <p:nvPr>
            <p:ph idx="1"/>
          </p:nvPr>
        </p:nvSpPr>
        <p:spPr>
          <a:xfrm>
            <a:off x="323850" y="1104900"/>
            <a:ext cx="10267950" cy="55245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000" b="1" dirty="0" smtClean="0">
                <a:solidFill>
                  <a:srgbClr val="00B0F0"/>
                </a:solidFill>
              </a:rPr>
              <a:t>To define sequence </a:t>
            </a:r>
            <a:r>
              <a:rPr lang="en-US" sz="2000" dirty="0" smtClean="0"/>
              <a:t>among activity, these type of dependency are used:</a:t>
            </a:r>
          </a:p>
          <a:p>
            <a:pPr>
              <a:buFontTx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Mandatory (hard logic)</a:t>
            </a:r>
          </a:p>
          <a:p>
            <a:pPr lvl="1"/>
            <a:r>
              <a:rPr lang="en-US" sz="1800" dirty="0" smtClean="0"/>
              <a:t>Inherent in the nature of work being done or </a:t>
            </a:r>
            <a:r>
              <a:rPr lang="en-US" sz="2000" b="1" dirty="0" smtClean="0">
                <a:solidFill>
                  <a:srgbClr val="FF0000"/>
                </a:solidFill>
              </a:rPr>
              <a:t>required by the contract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lvl="1"/>
            <a:r>
              <a:rPr lang="en-US" sz="1800" dirty="0" smtClean="0"/>
              <a:t>E.g. You must </a:t>
            </a:r>
            <a:r>
              <a:rPr lang="en-US" sz="2400" b="1" dirty="0" smtClean="0">
                <a:solidFill>
                  <a:srgbClr val="FF0000"/>
                </a:solidFill>
              </a:rPr>
              <a:t>design before you can develop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>
              <a:buFontTx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Discretionary (preferred, preferential, or soft logic)</a:t>
            </a:r>
          </a:p>
          <a:p>
            <a:pPr lvl="1"/>
            <a:r>
              <a:rPr lang="en-US" sz="1800" dirty="0" smtClean="0"/>
              <a:t>Define </a:t>
            </a:r>
            <a:r>
              <a:rPr lang="en-US" sz="2400" b="1" dirty="0" smtClean="0">
                <a:solidFill>
                  <a:srgbClr val="FF0000"/>
                </a:solidFill>
              </a:rPr>
              <a:t>base on knowledge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lvl="1"/>
            <a:r>
              <a:rPr lang="en-US" sz="1800" dirty="0" smtClean="0"/>
              <a:t>Can be changed if needed</a:t>
            </a:r>
          </a:p>
          <a:p>
            <a:pPr lvl="1"/>
            <a:r>
              <a:rPr lang="en-US" sz="1800" dirty="0" smtClean="0"/>
              <a:t>Important when how to shorten or re-sequence the project</a:t>
            </a:r>
          </a:p>
          <a:p>
            <a:pPr>
              <a:buFontTx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External</a:t>
            </a:r>
          </a:p>
          <a:p>
            <a:pPr lvl="1"/>
            <a:r>
              <a:rPr lang="en-US" sz="1800" dirty="0" smtClean="0"/>
              <a:t>Based on the need t of </a:t>
            </a:r>
            <a:r>
              <a:rPr lang="en-US" sz="2400" b="1" dirty="0" smtClean="0">
                <a:solidFill>
                  <a:srgbClr val="FF0000"/>
                </a:solidFill>
              </a:rPr>
              <a:t>the party outside </a:t>
            </a:r>
            <a:r>
              <a:rPr lang="en-US" sz="1800" dirty="0" smtClean="0"/>
              <a:t>the project</a:t>
            </a:r>
            <a:endParaRPr lang="id-ID" sz="1800" dirty="0" smtClean="0"/>
          </a:p>
          <a:p>
            <a:pPr>
              <a:buFontTx/>
              <a:buAutoNum type="arabicPeriod"/>
            </a:pPr>
            <a:r>
              <a:rPr lang="id-ID" sz="2400" b="1" dirty="0" smtClean="0">
                <a:solidFill>
                  <a:srgbClr val="FF0000"/>
                </a:solidFill>
              </a:rPr>
              <a:t>Internal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1"/>
            <a:r>
              <a:rPr lang="en-US" sz="1800" dirty="0" smtClean="0"/>
              <a:t>Based on the </a:t>
            </a:r>
            <a:r>
              <a:rPr lang="id-ID" sz="2400" b="1" dirty="0" smtClean="0">
                <a:solidFill>
                  <a:srgbClr val="FF0000"/>
                </a:solidFill>
              </a:rPr>
              <a:t>internal project team control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lvl="1"/>
            <a:endParaRPr lang="en-US" sz="1800" dirty="0" smtClean="0"/>
          </a:p>
          <a:p>
            <a:endParaRPr lang="en-US" sz="2400" dirty="0" smtClean="0"/>
          </a:p>
        </p:txBody>
      </p:sp>
      <p:pic>
        <p:nvPicPr>
          <p:cNvPr id="13314" name="Picture 2" descr="http://thumb1.shutterstock.com/photos/display_pic_with_logo/481903/16939439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11" r="7914" b="9415"/>
          <a:stretch>
            <a:fillRect/>
          </a:stretch>
        </p:blipFill>
        <p:spPr bwMode="auto">
          <a:xfrm>
            <a:off x="9932328" y="4229100"/>
            <a:ext cx="2259672" cy="2628900"/>
          </a:xfrm>
          <a:prstGeom prst="rect">
            <a:avLst/>
          </a:prstGeom>
          <a:noFill/>
        </p:spPr>
      </p:pic>
      <p:pic>
        <p:nvPicPr>
          <p:cNvPr id="13316" name="Picture 4" descr="https://encrypted-tbn1.gstatic.com/images?q=tbn:ANd9GcRVMV77mz01DJZ2Fs5y8IJ8H57vo1gzuGxMdD3l9iuOWPbJIUbh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82100" y="415925"/>
            <a:ext cx="2438400" cy="2438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39050" y="2877235"/>
            <a:ext cx="2457450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You </a:t>
            </a:r>
            <a:r>
              <a:rPr lang="en-US" sz="2800" i="1" dirty="0" smtClean="0"/>
              <a:t>must</a:t>
            </a:r>
            <a:r>
              <a:rPr lang="en-US" sz="2800" dirty="0" smtClean="0"/>
              <a:t> determine dependencies in order to use critical path analysis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00" t="7500" r="14000" b="13750"/>
          <a:stretch>
            <a:fillRect/>
          </a:stretch>
        </p:blipFill>
        <p:spPr bwMode="auto">
          <a:xfrm>
            <a:off x="9753600" y="2628900"/>
            <a:ext cx="1390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54000" y="533400"/>
            <a:ext cx="10160000" cy="4572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tx1"/>
                </a:solidFill>
                <a:latin typeface="Calibri" pitchFamily="34" charset="0"/>
              </a:rPr>
              <a:t>PDM</a:t>
            </a: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765300" y="4857750"/>
            <a:ext cx="5854700" cy="1143000"/>
          </a:xfrm>
        </p:spPr>
        <p:txBody>
          <a:bodyPr>
            <a:noAutofit/>
          </a:bodyPr>
          <a:lstStyle/>
          <a:p>
            <a:pPr marL="115888" lvl="1" indent="0">
              <a:buFontTx/>
              <a:buNone/>
            </a:pPr>
            <a:r>
              <a:rPr lang="en-US" sz="2800" b="1" dirty="0" smtClean="0">
                <a:latin typeface="Arial Narrow" pitchFamily="34" charset="0"/>
              </a:rPr>
              <a:t>EF = ES + D -1</a:t>
            </a:r>
          </a:p>
          <a:p>
            <a:pPr marL="115888" lvl="1" indent="0">
              <a:buFontTx/>
              <a:buNone/>
            </a:pPr>
            <a:r>
              <a:rPr lang="en-US" sz="2800" b="1" dirty="0" smtClean="0">
                <a:latin typeface="Arial Narrow" pitchFamily="34" charset="0"/>
              </a:rPr>
              <a:t>LS = LF – D +1</a:t>
            </a:r>
          </a:p>
          <a:p>
            <a:pPr marL="115888" lvl="1" indent="0">
              <a:buFontTx/>
              <a:buNone/>
            </a:pPr>
            <a:r>
              <a:rPr lang="en-US" sz="2800" b="1" dirty="0" smtClean="0">
                <a:latin typeface="Arial Narrow" pitchFamily="34" charset="0"/>
              </a:rPr>
              <a:t>Float (F) = LS – ES = LF – EF</a:t>
            </a:r>
            <a:br>
              <a:rPr lang="en-US" sz="2800" b="1" dirty="0" smtClean="0">
                <a:latin typeface="Arial Narrow" pitchFamily="34" charset="0"/>
              </a:rPr>
            </a:br>
            <a:endParaRPr lang="en-US" sz="2800" b="1" dirty="0" smtClean="0">
              <a:latin typeface="Arial Narrow" pitchFamily="34" charset="0"/>
            </a:endParaRPr>
          </a:p>
          <a:p>
            <a:pPr marL="115888" lvl="1" indent="0">
              <a:buFontTx/>
              <a:buNone/>
            </a:pPr>
            <a:endParaRPr lang="en-US" sz="1400" b="1" dirty="0" smtClean="0">
              <a:latin typeface="Arial Narrow" pitchFamily="34" charset="0"/>
            </a:endParaRPr>
          </a:p>
        </p:txBody>
      </p:sp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09700"/>
            <a:ext cx="8940800" cy="306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674100" y="2514600"/>
            <a:ext cx="3517900" cy="2343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5888" lvl="1">
              <a:spcBef>
                <a:spcPct val="20000"/>
              </a:spcBef>
              <a:defRPr/>
            </a:pPr>
            <a:r>
              <a:rPr lang="en-US" sz="2800" b="0" kern="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ES = Early Start</a:t>
            </a:r>
          </a:p>
          <a:p>
            <a:pPr marL="115888" lvl="1">
              <a:spcBef>
                <a:spcPct val="20000"/>
              </a:spcBef>
              <a:defRPr/>
            </a:pPr>
            <a:r>
              <a:rPr lang="en-US" sz="2800" b="0" kern="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LS = Latest Start</a:t>
            </a:r>
          </a:p>
          <a:p>
            <a:pPr marL="115888" lvl="1">
              <a:spcBef>
                <a:spcPct val="20000"/>
              </a:spcBef>
              <a:defRPr/>
            </a:pPr>
            <a:r>
              <a:rPr lang="en-US" sz="2800" b="0" kern="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EF = Early Finish</a:t>
            </a:r>
          </a:p>
          <a:p>
            <a:pPr marL="115888" lvl="1">
              <a:spcBef>
                <a:spcPct val="20000"/>
              </a:spcBef>
              <a:defRPr/>
            </a:pPr>
            <a:r>
              <a:rPr lang="en-US" sz="2800" b="0" kern="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LF = Late Finish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584" y="5905500"/>
            <a:ext cx="8596668" cy="952500"/>
          </a:xfrm>
        </p:spPr>
        <p:txBody>
          <a:bodyPr/>
          <a:lstStyle/>
          <a:p>
            <a:r>
              <a:rPr lang="en-US" dirty="0" smtClean="0"/>
              <a:t>On March 13, 1999, the </a:t>
            </a:r>
            <a:r>
              <a:rPr lang="en-US" dirty="0" err="1" smtClean="0"/>
              <a:t>Manukau</a:t>
            </a:r>
            <a:r>
              <a:rPr lang="en-US" dirty="0" smtClean="0"/>
              <a:t> (New Zealand) Chapter</a:t>
            </a:r>
            <a:r>
              <a:rPr lang="id-ID" dirty="0" smtClean="0"/>
              <a:t> </a:t>
            </a:r>
            <a:r>
              <a:rPr lang="en-US" dirty="0" smtClean="0"/>
              <a:t>of Habitat for Humanity (the non-profit organization dedicated to eliminating poverty</a:t>
            </a:r>
            <a:r>
              <a:rPr lang="id-ID" dirty="0" smtClean="0"/>
              <a:t> </a:t>
            </a:r>
            <a:r>
              <a:rPr lang="en-US" dirty="0" smtClean="0"/>
              <a:t>housing) set the new record for building a house: </a:t>
            </a:r>
            <a:r>
              <a:rPr lang="en-US" sz="2000" b="1" dirty="0" smtClean="0">
                <a:solidFill>
                  <a:srgbClr val="FF0000"/>
                </a:solidFill>
              </a:rPr>
              <a:t>3 hours and 45 minutes.</a:t>
            </a:r>
            <a:endParaRPr lang="id-ID" b="1" dirty="0">
              <a:solidFill>
                <a:srgbClr val="FF0000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61950"/>
            <a:ext cx="84963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201150" y="0"/>
            <a:ext cx="2190750" cy="13525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made the speedy completion possible?</a:t>
            </a:r>
            <a:endParaRPr lang="id-ID" sz="2400" dirty="0"/>
          </a:p>
        </p:txBody>
      </p:sp>
      <p:sp>
        <p:nvSpPr>
          <p:cNvPr id="6" name="Rectangle 5"/>
          <p:cNvSpPr/>
          <p:nvPr/>
        </p:nvSpPr>
        <p:spPr>
          <a:xfrm>
            <a:off x="9220200" y="1562100"/>
            <a:ext cx="2190750" cy="13525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 smtClean="0"/>
              <a:t>abundant resources:</a:t>
            </a:r>
          </a:p>
          <a:p>
            <a:r>
              <a:rPr lang="id-ID" sz="2400" dirty="0" smtClean="0"/>
              <a:t>150 people</a:t>
            </a:r>
            <a:endParaRPr lang="id-ID" sz="2400" dirty="0"/>
          </a:p>
        </p:txBody>
      </p:sp>
      <p:sp>
        <p:nvSpPr>
          <p:cNvPr id="7" name="Rectangle 6"/>
          <p:cNvSpPr/>
          <p:nvPr/>
        </p:nvSpPr>
        <p:spPr>
          <a:xfrm>
            <a:off x="9258300" y="3105150"/>
            <a:ext cx="2895600" cy="180975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14 months of planning, including many iterations of network analysis.</a:t>
            </a:r>
            <a:endParaRPr lang="id-ID" sz="2400" dirty="0"/>
          </a:p>
        </p:txBody>
      </p:sp>
      <p:sp>
        <p:nvSpPr>
          <p:cNvPr id="8" name="Rectangle 7"/>
          <p:cNvSpPr/>
          <p:nvPr/>
        </p:nvSpPr>
        <p:spPr>
          <a:xfrm>
            <a:off x="9296400" y="5048250"/>
            <a:ext cx="2324100" cy="131445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 smtClean="0"/>
              <a:t>a systematic computerized method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160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Estimate Activity Resources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0" y="1200150"/>
            <a:ext cx="10160000" cy="990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Arial Narrow" pitchFamily="34" charset="0"/>
              </a:rPr>
              <a:t>Process of estimating the type and </a:t>
            </a:r>
            <a:r>
              <a:rPr lang="en-US" sz="3600" b="1" dirty="0" smtClean="0">
                <a:solidFill>
                  <a:srgbClr val="FF0000"/>
                </a:solidFill>
                <a:latin typeface="Arial Narrow" pitchFamily="34" charset="0"/>
              </a:rPr>
              <a:t>quantities of material, people, equipment or supplies </a:t>
            </a:r>
            <a:r>
              <a:rPr lang="en-US" sz="2800" dirty="0" smtClean="0">
                <a:latin typeface="Arial Narrow" pitchFamily="34" charset="0"/>
              </a:rPr>
              <a:t>required to perform each activity.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42900" y="2643188"/>
            <a:ext cx="11582400" cy="2881312"/>
          </a:xfrm>
          <a:prstGeom prst="rightArrow">
            <a:avLst>
              <a:gd name="adj1" fmla="val 70438"/>
              <a:gd name="adj2" fmla="val 27493"/>
            </a:avLst>
          </a:prstGeom>
          <a:solidFill>
            <a:srgbClr val="CC66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Group 59"/>
          <p:cNvGraphicFramePr>
            <a:graphicFrameLocks noGrp="1"/>
          </p:cNvGraphicFramePr>
          <p:nvPr/>
        </p:nvGraphicFramePr>
        <p:xfrm>
          <a:off x="749300" y="2344739"/>
          <a:ext cx="2946400" cy="4608129"/>
        </p:xfrm>
        <a:graphic>
          <a:graphicData uri="http://schemas.openxmlformats.org/drawingml/2006/table">
            <a:tbl>
              <a:tblPr/>
              <a:tblGrid>
                <a:gridCol w="2946400"/>
              </a:tblGrid>
              <a:tr h="7371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Inputs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2081330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d-ID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Schedule management plan</a:t>
                      </a: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Activity list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Activity attributes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Resource Calendars</a:t>
                      </a: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Risk Register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Activity cost estimates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Enterprise environmental factors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Organizational process assets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60"/>
          <p:cNvGraphicFramePr>
            <a:graphicFrameLocks noGrp="1"/>
          </p:cNvGraphicFramePr>
          <p:nvPr/>
        </p:nvGraphicFramePr>
        <p:xfrm>
          <a:off x="4246033" y="2363789"/>
          <a:ext cx="2946400" cy="2965179"/>
        </p:xfrm>
        <a:graphic>
          <a:graphicData uri="http://schemas.openxmlformats.org/drawingml/2006/table">
            <a:tbl>
              <a:tblPr/>
              <a:tblGrid>
                <a:gridCol w="2946400"/>
              </a:tblGrid>
              <a:tr h="723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Tools &amp; Techniques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2142219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Expert judgment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Alternatives analysis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Published estimating data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Bottom-up estimating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Project management software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61"/>
          <p:cNvGraphicFramePr>
            <a:graphicFrameLocks noGrp="1"/>
          </p:cNvGraphicFramePr>
          <p:nvPr/>
        </p:nvGraphicFramePr>
        <p:xfrm>
          <a:off x="7759700" y="2363789"/>
          <a:ext cx="2946400" cy="2535685"/>
        </p:xfrm>
        <a:graphic>
          <a:graphicData uri="http://schemas.openxmlformats.org/drawingml/2006/table">
            <a:tbl>
              <a:tblPr/>
              <a:tblGrid>
                <a:gridCol w="2946400"/>
              </a:tblGrid>
              <a:tr h="706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Outputs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Activity resource requirements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Resource breakdown structure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Project document updates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10160000" cy="381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</a:rPr>
              <a:t>Estimate Activity Resource </a:t>
            </a:r>
            <a:br>
              <a:rPr lang="en-US" sz="36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</a:rPr>
              <a:t>(Tools &amp; Techniques)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54000" y="1593850"/>
            <a:ext cx="8985250" cy="400685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Resource Calendar: 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Information (skill, location, etc) in 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which resource </a:t>
            </a:r>
            <a:r>
              <a:rPr lang="en-US" sz="2400" dirty="0" smtClean="0">
                <a:latin typeface="Arial Narrow" pitchFamily="34" charset="0"/>
              </a:rPr>
              <a:t>(people, equipment, material, etc) are potentially 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available. 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Published estimating data: 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Use 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company’s rates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Bottom up estimating: 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Activity is 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decomposed </a:t>
            </a:r>
            <a:r>
              <a:rPr lang="en-US" sz="2400" dirty="0" smtClean="0">
                <a:latin typeface="Arial Narrow" pitchFamily="34" charset="0"/>
              </a:rPr>
              <a:t>to be more confidence in estimating</a:t>
            </a:r>
          </a:p>
          <a:p>
            <a:endParaRPr lang="en-US" sz="2400" dirty="0" smtClean="0">
              <a:latin typeface="Arial Narrow" pitchFamily="34" charset="0"/>
            </a:endParaRPr>
          </a:p>
        </p:txBody>
      </p:sp>
      <p:pic>
        <p:nvPicPr>
          <p:cNvPr id="7170" name="Picture 2" descr="http://pixabay.com/static/uploads/photo/2013/07/12/18/36/agenda-153555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25" y="476250"/>
            <a:ext cx="3095625" cy="2242551"/>
          </a:xfrm>
          <a:prstGeom prst="rect">
            <a:avLst/>
          </a:prstGeom>
          <a:noFill/>
        </p:spPr>
      </p:pic>
      <p:pic>
        <p:nvPicPr>
          <p:cNvPr id="7172" name="Picture 4" descr="http://www.fuzzimo.com/wp-content/uploads/2009/09/fzm-VectorPostItNotes+PushPins-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66075" y="3113087"/>
            <a:ext cx="3692525" cy="2752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10160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Estimate Activity Durations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10160000" cy="2000250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Process of approximating the number of </a:t>
            </a:r>
            <a:r>
              <a:rPr lang="en-US" sz="2400" b="1" dirty="0" smtClean="0"/>
              <a:t>work periods </a:t>
            </a:r>
            <a:r>
              <a:rPr lang="en-US" sz="2400" dirty="0" smtClean="0"/>
              <a:t>to complete individual activities  </a:t>
            </a:r>
            <a:r>
              <a:rPr lang="en-US" sz="3200" b="1" dirty="0" smtClean="0">
                <a:solidFill>
                  <a:srgbClr val="FF0000"/>
                </a:solidFill>
              </a:rPr>
              <a:t>with estimated resources.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Schedule shall be as </a:t>
            </a:r>
            <a:r>
              <a:rPr lang="en-US" sz="3200" b="1" dirty="0" smtClean="0">
                <a:solidFill>
                  <a:srgbClr val="FF0000"/>
                </a:solidFill>
              </a:rPr>
              <a:t>believable and realistic </a:t>
            </a:r>
            <a:r>
              <a:rPr lang="en-US" sz="2400" dirty="0" smtClean="0"/>
              <a:t>as possible (do not allow padding)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04800" y="3379788"/>
            <a:ext cx="11582400" cy="2881312"/>
          </a:xfrm>
          <a:prstGeom prst="rightArrow">
            <a:avLst>
              <a:gd name="adj1" fmla="val 70438"/>
              <a:gd name="adj2" fmla="val 27493"/>
            </a:avLst>
          </a:prstGeom>
          <a:solidFill>
            <a:srgbClr val="CC66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Group 59"/>
          <p:cNvGraphicFramePr>
            <a:graphicFrameLocks noGrp="1"/>
          </p:cNvGraphicFramePr>
          <p:nvPr/>
        </p:nvGraphicFramePr>
        <p:xfrm>
          <a:off x="711200" y="3100388"/>
          <a:ext cx="2946400" cy="3675638"/>
        </p:xfrm>
        <a:graphic>
          <a:graphicData uri="http://schemas.openxmlformats.org/drawingml/2006/table">
            <a:tbl>
              <a:tblPr/>
              <a:tblGrid>
                <a:gridCol w="2946400"/>
              </a:tblGrid>
              <a:tr h="706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Inputs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385863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Schedule Management plan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Activity list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Activity attributes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Activity resource requirements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Resource Calendars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scope statement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Risk Register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Resource breakdown structure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Enterprise environmental factors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Organizational process assets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60"/>
          <p:cNvGraphicFramePr>
            <a:graphicFrameLocks noGrp="1"/>
          </p:cNvGraphicFramePr>
          <p:nvPr/>
        </p:nvGraphicFramePr>
        <p:xfrm>
          <a:off x="4165600" y="3100388"/>
          <a:ext cx="2946400" cy="2743200"/>
        </p:xfrm>
        <a:graphic>
          <a:graphicData uri="http://schemas.openxmlformats.org/drawingml/2006/table">
            <a:tbl>
              <a:tblPr/>
              <a:tblGrid>
                <a:gridCol w="2946400"/>
              </a:tblGrid>
              <a:tr h="600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Tools &amp; Techniques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792204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Expert judgment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Analogous estimating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Parametric estimating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Three-point estimates</a:t>
                      </a:r>
                      <a:endParaRPr kumimoji="0" lang="id-ID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Group decision making techniques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Reserve analysis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61"/>
          <p:cNvGraphicFramePr>
            <a:graphicFrameLocks noGrp="1"/>
          </p:cNvGraphicFramePr>
          <p:nvPr/>
        </p:nvGraphicFramePr>
        <p:xfrm>
          <a:off x="7721600" y="3100388"/>
          <a:ext cx="2946400" cy="2145170"/>
        </p:xfrm>
        <a:graphic>
          <a:graphicData uri="http://schemas.openxmlformats.org/drawingml/2006/table">
            <a:tbl>
              <a:tblPr/>
              <a:tblGrid>
                <a:gridCol w="2946400"/>
              </a:tblGrid>
              <a:tr h="716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Outputs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428891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Activity duration estimates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Project document updates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66801"/>
            <a:ext cx="8324849" cy="47910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200" b="1" dirty="0" smtClean="0"/>
              <a:t>Duration</a:t>
            </a:r>
            <a:r>
              <a:rPr lang="en-US" sz="3200" dirty="0" smtClean="0"/>
              <a:t> includes </a:t>
            </a:r>
            <a:r>
              <a:rPr lang="en-US" sz="4000" b="1" dirty="0" smtClean="0">
                <a:solidFill>
                  <a:srgbClr val="FF0000"/>
                </a:solidFill>
              </a:rPr>
              <a:t>the actual amount of time </a:t>
            </a:r>
            <a:r>
              <a:rPr lang="en-US" sz="3200" dirty="0" smtClean="0"/>
              <a:t>worked on an activity </a:t>
            </a:r>
            <a:r>
              <a:rPr lang="en-US" sz="4000" b="1" i="1" dirty="0" smtClean="0">
                <a:solidFill>
                  <a:srgbClr val="FF0000"/>
                </a:solidFill>
              </a:rPr>
              <a:t>plus</a:t>
            </a:r>
            <a:r>
              <a:rPr lang="en-US" sz="4000" b="1" dirty="0" smtClean="0">
                <a:solidFill>
                  <a:srgbClr val="FF0000"/>
                </a:solidFill>
              </a:rPr>
              <a:t> elapsed time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3200" b="1" dirty="0" smtClean="0"/>
              <a:t>Effort</a:t>
            </a:r>
            <a:r>
              <a:rPr lang="en-US" sz="3200" dirty="0" smtClean="0"/>
              <a:t> is the </a:t>
            </a:r>
            <a:r>
              <a:rPr lang="en-US" sz="3600" b="1" dirty="0" smtClean="0">
                <a:solidFill>
                  <a:srgbClr val="FF0000"/>
                </a:solidFill>
              </a:rPr>
              <a:t>number of workdays </a:t>
            </a:r>
            <a:r>
              <a:rPr lang="en-US" sz="3200" dirty="0" smtClean="0"/>
              <a:t>or work hours required to </a:t>
            </a:r>
            <a:r>
              <a:rPr lang="en-US" sz="4000" b="1" dirty="0" smtClean="0">
                <a:solidFill>
                  <a:srgbClr val="FF0000"/>
                </a:solidFill>
              </a:rPr>
              <a:t>complete a task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3600" b="1" dirty="0" smtClean="0">
                <a:solidFill>
                  <a:srgbClr val="0070C0"/>
                </a:solidFill>
              </a:rPr>
              <a:t>Effort does not normally equal duration</a:t>
            </a:r>
            <a:r>
              <a:rPr lang="id-ID" sz="3600" b="1" dirty="0" smtClean="0">
                <a:solidFill>
                  <a:srgbClr val="0070C0"/>
                </a:solidFill>
              </a:rPr>
              <a:t>!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sz="3200" dirty="0" smtClean="0"/>
              <a:t>People doing the work should help create estimates, and an expert should review them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680085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Activity Duration Estimating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CF8ED-A043-4F23-9C06-0A691B5C1837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160000" cy="8763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Calibri" pitchFamily="34" charset="0"/>
              </a:rPr>
              <a:t>Estimate Activity Durations</a:t>
            </a:r>
            <a:br>
              <a:rPr lang="en-US" sz="3200" b="1" dirty="0" smtClean="0">
                <a:latin typeface="Calibri" pitchFamily="34" charset="0"/>
              </a:rPr>
            </a:br>
            <a:r>
              <a:rPr lang="en-US" sz="3200" b="1" dirty="0" smtClean="0">
                <a:latin typeface="Calibri" pitchFamily="34" charset="0"/>
              </a:rPr>
              <a:t> (Tools &amp; Techniques)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0" y="1517650"/>
            <a:ext cx="9772650" cy="4006850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id-ID" sz="2800" b="1" dirty="0" smtClean="0">
                <a:latin typeface="Arial Narrow" pitchFamily="34" charset="0"/>
              </a:rPr>
              <a:t>		</a:t>
            </a:r>
            <a:r>
              <a:rPr lang="en-US" sz="2800" b="1" dirty="0" smtClean="0">
                <a:latin typeface="Arial Narrow" pitchFamily="34" charset="0"/>
              </a:rPr>
              <a:t>Analogous Estimating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b="1" dirty="0" smtClean="0">
                <a:latin typeface="Arial Narrow" pitchFamily="34" charset="0"/>
              </a:rPr>
              <a:t>(Top down): </a:t>
            </a:r>
          </a:p>
          <a:p>
            <a:pPr lvl="1"/>
            <a:r>
              <a:rPr lang="en-US" sz="2800" dirty="0" smtClean="0">
                <a:latin typeface="Arial Narrow" pitchFamily="34" charset="0"/>
              </a:rPr>
              <a:t>use actual duration of previous activity 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(historical) </a:t>
            </a:r>
            <a:r>
              <a:rPr lang="en-US" sz="2800" dirty="0" smtClean="0">
                <a:latin typeface="Arial Narrow" pitchFamily="34" charset="0"/>
              </a:rPr>
              <a:t>that has similarity</a:t>
            </a:r>
            <a:endParaRPr lang="id-ID" sz="2800" dirty="0" smtClean="0">
              <a:latin typeface="Arial Narrow" pitchFamily="34" charset="0"/>
            </a:endParaRPr>
          </a:p>
          <a:p>
            <a:pPr lvl="1">
              <a:buNone/>
            </a:pPr>
            <a:r>
              <a:rPr lang="en-US" sz="2800" b="1" dirty="0" smtClean="0">
                <a:latin typeface="Arial Narrow" pitchFamily="34" charset="0"/>
              </a:rPr>
              <a:t>Parametric Estimating: </a:t>
            </a:r>
          </a:p>
          <a:p>
            <a:pPr lvl="1"/>
            <a:r>
              <a:rPr lang="en-US" sz="2800" dirty="0" smtClean="0">
                <a:latin typeface="Arial Narrow" pitchFamily="34" charset="0"/>
              </a:rPr>
              <a:t>use 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statistical relationship </a:t>
            </a:r>
            <a:r>
              <a:rPr lang="en-US" sz="2800" dirty="0" smtClean="0">
                <a:latin typeface="Arial Narrow" pitchFamily="34" charset="0"/>
              </a:rPr>
              <a:t>between historical data and other variables (e.g. learning curve)</a:t>
            </a:r>
          </a:p>
          <a:p>
            <a:pPr lvl="1"/>
            <a:r>
              <a:rPr lang="en-US" sz="2800" dirty="0" smtClean="0">
                <a:latin typeface="Arial Narrow" pitchFamily="34" charset="0"/>
              </a:rPr>
              <a:t>The result can become 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heuristics</a:t>
            </a:r>
            <a:r>
              <a:rPr lang="en-US" sz="2800" dirty="0" smtClean="0">
                <a:latin typeface="Arial Narrow" pitchFamily="34" charset="0"/>
              </a:rPr>
              <a:t>  (experience based technique/rule of thumb)</a:t>
            </a:r>
            <a:br>
              <a:rPr lang="en-US" sz="2800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Reserve analysis (buffer): </a:t>
            </a:r>
            <a:r>
              <a:rPr lang="en-US" sz="2800" dirty="0" smtClean="0">
                <a:latin typeface="Arial Narrow" pitchFamily="34" charset="0"/>
              </a:rPr>
              <a:t>includes </a:t>
            </a:r>
            <a:r>
              <a:rPr lang="en-US" sz="3600" b="1" dirty="0" smtClean="0">
                <a:solidFill>
                  <a:srgbClr val="FF0000"/>
                </a:solidFill>
                <a:latin typeface="Arial Narrow" pitchFamily="34" charset="0"/>
              </a:rPr>
              <a:t>contingency reserves </a:t>
            </a:r>
            <a:endParaRPr lang="en-US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1286934" y="2332039"/>
            <a:ext cx="8596668" cy="388077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b="1" dirty="0" smtClean="0"/>
              <a:t>PERT</a:t>
            </a:r>
            <a:r>
              <a:rPr lang="en-US" sz="2800" dirty="0" smtClean="0"/>
              <a:t> is a network analysis technique used to estimate project duration when there is </a:t>
            </a:r>
            <a:r>
              <a:rPr lang="en-US" sz="3600" b="1" dirty="0" smtClean="0">
                <a:solidFill>
                  <a:srgbClr val="FF0000"/>
                </a:solidFill>
              </a:rPr>
              <a:t>a high degree of uncertainty </a:t>
            </a:r>
            <a:r>
              <a:rPr lang="en-US" sz="2800" dirty="0" smtClean="0"/>
              <a:t>about the individual activity duration estimates</a:t>
            </a:r>
          </a:p>
          <a:p>
            <a:pPr eaLnBrk="1" hangingPunct="1"/>
            <a:r>
              <a:rPr lang="en-US" sz="2800" dirty="0" smtClean="0"/>
              <a:t>PERT uses </a:t>
            </a:r>
            <a:r>
              <a:rPr lang="en-US" sz="2800" b="1" dirty="0" smtClean="0"/>
              <a:t>probabilistic time estimates</a:t>
            </a:r>
          </a:p>
          <a:p>
            <a:pPr lvl="1" eaLnBrk="1" hangingPunct="1"/>
            <a:r>
              <a:rPr lang="en-US" sz="2400" dirty="0" smtClean="0"/>
              <a:t>Duration estimates based on using</a:t>
            </a:r>
            <a:r>
              <a:rPr lang="en-US" sz="2800" b="1" dirty="0" smtClean="0">
                <a:solidFill>
                  <a:srgbClr val="FF0000"/>
                </a:solidFill>
              </a:rPr>
              <a:t> optimistic, most likely, and pessimistic estimates </a:t>
            </a:r>
            <a:r>
              <a:rPr lang="en-US" sz="2400" dirty="0" smtClean="0"/>
              <a:t>of activity durations, or a three-point estimate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609600"/>
            <a:ext cx="6302202" cy="1320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Program Evaluation and Review Technique (PERT)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DA8E7D-4855-40C4-9548-65997295B603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itle 1"/>
          <p:cNvSpPr>
            <a:spLocks noGrp="1"/>
          </p:cNvSpPr>
          <p:nvPr>
            <p:ph type="title"/>
          </p:nvPr>
        </p:nvSpPr>
        <p:spPr>
          <a:xfrm>
            <a:off x="152400" y="495300"/>
            <a:ext cx="10160000" cy="381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itchFamily="34" charset="0"/>
              </a:rPr>
              <a:t>3-Points Estimate  (PERT)</a:t>
            </a:r>
          </a:p>
        </p:txBody>
      </p:sp>
      <p:sp>
        <p:nvSpPr>
          <p:cNvPr id="1030" name="Content Placeholder 2"/>
          <p:cNvSpPr>
            <a:spLocks noGrp="1"/>
          </p:cNvSpPr>
          <p:nvPr>
            <p:ph idx="1"/>
          </p:nvPr>
        </p:nvSpPr>
        <p:spPr>
          <a:xfrm>
            <a:off x="101600" y="1301750"/>
            <a:ext cx="11379200" cy="536575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3000" dirty="0" smtClean="0">
                <a:latin typeface="Arial Narrow" pitchFamily="34" charset="0"/>
              </a:rPr>
              <a:t>Also called Program Evaluation and Review technique (</a:t>
            </a:r>
            <a:r>
              <a:rPr lang="en-US" sz="3000" b="1" dirty="0" smtClean="0">
                <a:latin typeface="Arial Narrow" pitchFamily="34" charset="0"/>
              </a:rPr>
              <a:t>PERT</a:t>
            </a:r>
            <a:r>
              <a:rPr lang="en-US" sz="3000" dirty="0" smtClean="0">
                <a:latin typeface="Arial Narrow" pitchFamily="34" charset="0"/>
              </a:rPr>
              <a:t>)</a:t>
            </a:r>
          </a:p>
          <a:p>
            <a:r>
              <a:rPr lang="en-US" sz="3000" dirty="0" smtClean="0">
                <a:latin typeface="Arial Narrow" pitchFamily="34" charset="0"/>
              </a:rPr>
              <a:t>Use for </a:t>
            </a:r>
            <a:r>
              <a:rPr lang="en-US" sz="3500" b="1" dirty="0" smtClean="0">
                <a:solidFill>
                  <a:srgbClr val="FF0000"/>
                </a:solidFill>
                <a:latin typeface="Arial Narrow" pitchFamily="34" charset="0"/>
              </a:rPr>
              <a:t>time and cost estimation</a:t>
            </a:r>
            <a:endParaRPr lang="en-US" sz="3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en-US" sz="3000" dirty="0" smtClean="0">
                <a:latin typeface="Arial Narrow" pitchFamily="34" charset="0"/>
              </a:rPr>
              <a:t>Expected calculated from </a:t>
            </a:r>
            <a:r>
              <a:rPr lang="en-US" sz="3500" b="1" dirty="0" smtClean="0">
                <a:solidFill>
                  <a:srgbClr val="FF0000"/>
                </a:solidFill>
                <a:latin typeface="Arial Narrow" pitchFamily="34" charset="0"/>
              </a:rPr>
              <a:t>Most-likely, Optimistic, Pessimistic</a:t>
            </a:r>
            <a:endParaRPr lang="en-US" sz="3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en-US" sz="3000" b="1" dirty="0" smtClean="0">
                <a:latin typeface="Arial Narrow" pitchFamily="34" charset="0"/>
              </a:rPr>
              <a:t>Range of estimate</a:t>
            </a:r>
            <a:r>
              <a:rPr lang="en-US" sz="3000" dirty="0" smtClean="0">
                <a:latin typeface="Arial Narrow" pitchFamily="34" charset="0"/>
              </a:rPr>
              <a:t> = EAD (Expected Activity Duration) +/- SD (Standard Deviation)</a:t>
            </a:r>
          </a:p>
          <a:p>
            <a:endParaRPr lang="en-US" sz="1200" dirty="0" smtClean="0">
              <a:latin typeface="Arial Narrow" pitchFamily="34" charset="0"/>
            </a:endParaRPr>
          </a:p>
          <a:p>
            <a:endParaRPr lang="en-US" sz="1200" dirty="0" smtClean="0">
              <a:latin typeface="Arial Narrow" pitchFamily="34" charset="0"/>
            </a:endParaRPr>
          </a:p>
          <a:p>
            <a:endParaRPr lang="en-US" sz="1200" dirty="0" smtClean="0">
              <a:latin typeface="Arial Narrow" pitchFamily="34" charset="0"/>
            </a:endParaRPr>
          </a:p>
          <a:p>
            <a:endParaRPr lang="en-US" sz="1200" dirty="0" smtClean="0">
              <a:latin typeface="Arial Narrow" pitchFamily="34" charset="0"/>
            </a:endParaRPr>
          </a:p>
          <a:p>
            <a:endParaRPr lang="en-US" sz="1200" dirty="0" smtClean="0">
              <a:latin typeface="Arial Narrow" pitchFamily="34" charset="0"/>
            </a:endParaRPr>
          </a:p>
          <a:p>
            <a:endParaRPr lang="en-US" sz="1200" dirty="0" smtClean="0">
              <a:latin typeface="Arial Narrow" pitchFamily="34" charset="0"/>
            </a:endParaRPr>
          </a:p>
          <a:p>
            <a:endParaRPr lang="en-US" sz="1200" dirty="0" smtClean="0">
              <a:latin typeface="Arial Narrow" pitchFamily="34" charset="0"/>
            </a:endParaRPr>
          </a:p>
          <a:p>
            <a:endParaRPr lang="en-US" sz="1200" dirty="0" smtClean="0">
              <a:latin typeface="Arial Narrow" pitchFamily="34" charset="0"/>
            </a:endParaRPr>
          </a:p>
          <a:p>
            <a:endParaRPr lang="en-US" sz="2000" dirty="0" smtClean="0">
              <a:latin typeface="Arial Narrow" pitchFamily="34" charset="0"/>
            </a:endParaRPr>
          </a:p>
          <a:p>
            <a:endParaRPr lang="en-US" sz="2000" dirty="0" smtClean="0">
              <a:latin typeface="Arial Narrow" pitchFamily="34" charset="0"/>
            </a:endParaRPr>
          </a:p>
          <a:p>
            <a:r>
              <a:rPr lang="en-US" sz="2000" dirty="0" smtClean="0">
                <a:latin typeface="Arial Narrow" pitchFamily="34" charset="0"/>
              </a:rPr>
              <a:t>Standard deviation cannot be sum. </a:t>
            </a:r>
          </a:p>
          <a:p>
            <a:r>
              <a:rPr lang="en-US" sz="1200" dirty="0" smtClean="0">
                <a:latin typeface="Arial Narrow" pitchFamily="34" charset="0"/>
              </a:rPr>
              <a:t>Variance used to calculate total SD of the project</a:t>
            </a:r>
          </a:p>
          <a:p>
            <a:pPr>
              <a:buFontTx/>
              <a:buNone/>
            </a:pPr>
            <a:endParaRPr lang="en-US" sz="1800" b="1" dirty="0" smtClean="0">
              <a:latin typeface="Arial Narrow" pitchFamily="34" charset="0"/>
            </a:endParaRPr>
          </a:p>
          <a:p>
            <a:endParaRPr lang="en-US" sz="1800" b="1" dirty="0" smtClean="0"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91200" y="5257800"/>
            <a:ext cx="3657600" cy="12192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outerShdw blurRad="50800" dist="50800" dir="11340000" sx="40000" sy="4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159000" y="3371850"/>
            <a:ext cx="6203950" cy="1600200"/>
            <a:chOff x="1447800" y="3962400"/>
            <a:chExt cx="4052580" cy="1295400"/>
          </a:xfrm>
        </p:grpSpPr>
        <p:grpSp>
          <p:nvGrpSpPr>
            <p:cNvPr id="3" name="Group 11"/>
            <p:cNvGrpSpPr/>
            <p:nvPr/>
          </p:nvGrpSpPr>
          <p:grpSpPr>
            <a:xfrm>
              <a:off x="1447800" y="3962400"/>
              <a:ext cx="1143461" cy="1295400"/>
              <a:chOff x="1447800" y="2819400"/>
              <a:chExt cx="1143000" cy="1295400"/>
            </a:xfrm>
            <a:effectLst>
              <a:outerShdw blurRad="50800" dist="127000" dir="3240000" algn="tl" rotWithShape="0">
                <a:prstClr val="black">
                  <a:alpha val="31000"/>
                </a:prstClr>
              </a:outerShd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447800" y="2819400"/>
                <a:ext cx="1143000" cy="1295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  <a:effectLst>
                <a:outerShdw blurRad="50800" dist="50800" dir="11340000" sx="40000" sy="4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599831" y="2895222"/>
                <a:ext cx="914952" cy="29898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</a:rPr>
                  <a:t>Expected</a:t>
                </a:r>
              </a:p>
            </p:txBody>
          </p:sp>
          <p:graphicFrame>
            <p:nvGraphicFramePr>
              <p:cNvPr id="1029" name="Object 3"/>
              <p:cNvGraphicFramePr>
                <a:graphicFrameLocks noChangeAspect="1"/>
              </p:cNvGraphicFramePr>
              <p:nvPr/>
            </p:nvGraphicFramePr>
            <p:xfrm>
              <a:off x="1600200" y="3566160"/>
              <a:ext cx="914400" cy="472440"/>
            </p:xfrm>
            <a:graphic>
              <a:graphicData uri="http://schemas.openxmlformats.org/presentationml/2006/ole">
                <p:oleObj spid="_x0000_s1029" name="Equation" r:id="rId4" imgW="761760" imgH="393480" progId="Equation.3">
                  <p:embed/>
                </p:oleObj>
              </a:graphicData>
            </a:graphic>
          </p:graphicFrame>
        </p:grpSp>
        <p:grpSp>
          <p:nvGrpSpPr>
            <p:cNvPr id="4" name="Group 12"/>
            <p:cNvGrpSpPr/>
            <p:nvPr/>
          </p:nvGrpSpPr>
          <p:grpSpPr>
            <a:xfrm>
              <a:off x="2895447" y="3962400"/>
              <a:ext cx="1143461" cy="1295400"/>
              <a:chOff x="1447800" y="2819400"/>
              <a:chExt cx="1143001" cy="1295400"/>
            </a:xfrm>
            <a:effectLst>
              <a:outerShdw blurRad="50800" dist="127000" dir="3240000" algn="tl" rotWithShape="0">
                <a:prstClr val="black">
                  <a:alpha val="31000"/>
                </a:prstClr>
              </a:outerShdw>
            </a:effectLst>
          </p:grpSpPr>
          <p:sp>
            <p:nvSpPr>
              <p:cNvPr id="14" name="Rectangle 13"/>
              <p:cNvSpPr/>
              <p:nvPr/>
            </p:nvSpPr>
            <p:spPr>
              <a:xfrm>
                <a:off x="1447800" y="2819400"/>
                <a:ext cx="1143001" cy="1295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  <a:effectLst>
                <a:outerShdw blurRad="50800" dist="50800" dir="11340000" sx="40000" sy="4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599832" y="2895222"/>
                <a:ext cx="914954" cy="4733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600" dirty="0">
                    <a:solidFill>
                      <a:schemeClr val="accent4">
                        <a:lumMod val="10000"/>
                      </a:schemeClr>
                    </a:solidFill>
                  </a:rPr>
                  <a:t>Standard</a:t>
                </a:r>
              </a:p>
              <a:p>
                <a:pPr algn="ctr">
                  <a:defRPr/>
                </a:pPr>
                <a:r>
                  <a:rPr lang="en-US" sz="1600" dirty="0">
                    <a:solidFill>
                      <a:schemeClr val="accent4">
                        <a:lumMod val="10000"/>
                      </a:schemeClr>
                    </a:solidFill>
                  </a:rPr>
                  <a:t>Deviation</a:t>
                </a:r>
              </a:p>
            </p:txBody>
          </p:sp>
          <p:graphicFrame>
            <p:nvGraphicFramePr>
              <p:cNvPr id="1028" name="Object 4"/>
              <p:cNvGraphicFramePr>
                <a:graphicFrameLocks noChangeAspect="1"/>
              </p:cNvGraphicFramePr>
              <p:nvPr/>
            </p:nvGraphicFramePr>
            <p:xfrm>
              <a:off x="1782763" y="3565525"/>
              <a:ext cx="503237" cy="473075"/>
            </p:xfrm>
            <a:graphic>
              <a:graphicData uri="http://schemas.openxmlformats.org/presentationml/2006/ole">
                <p:oleObj spid="_x0000_s1028" name="Equation" r:id="rId5" imgW="419040" imgH="393480" progId="Equation.3">
                  <p:embed/>
                </p:oleObj>
              </a:graphicData>
            </a:graphic>
          </p:graphicFrame>
        </p:grpSp>
        <p:grpSp>
          <p:nvGrpSpPr>
            <p:cNvPr id="5" name="Group 16"/>
            <p:cNvGrpSpPr/>
            <p:nvPr/>
          </p:nvGrpSpPr>
          <p:grpSpPr>
            <a:xfrm>
              <a:off x="4356919" y="3962400"/>
              <a:ext cx="1143461" cy="1295400"/>
              <a:chOff x="1385603" y="2819400"/>
              <a:chExt cx="1143002" cy="1295400"/>
            </a:xfrm>
            <a:effectLst>
              <a:outerShdw blurRad="50800" dist="127000" dir="3240000" algn="tl" rotWithShape="0">
                <a:prstClr val="black">
                  <a:alpha val="31000"/>
                </a:prstClr>
              </a:outerShdw>
            </a:effectLst>
          </p:grpSpPr>
          <p:sp>
            <p:nvSpPr>
              <p:cNvPr id="18" name="Rectangle 17"/>
              <p:cNvSpPr/>
              <p:nvPr/>
            </p:nvSpPr>
            <p:spPr>
              <a:xfrm>
                <a:off x="1385603" y="2819400"/>
                <a:ext cx="1143002" cy="1295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  <a:effectLst>
                <a:outerShdw blurRad="50800" dist="50800" dir="11340000" sx="40000" sy="4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599830" y="2895222"/>
                <a:ext cx="914955" cy="27406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600" dirty="0">
                    <a:solidFill>
                      <a:schemeClr val="accent4">
                        <a:lumMod val="10000"/>
                      </a:schemeClr>
                    </a:solidFill>
                  </a:rPr>
                  <a:t>Variance</a:t>
                </a:r>
              </a:p>
            </p:txBody>
          </p:sp>
          <p:graphicFrame>
            <p:nvGraphicFramePr>
              <p:cNvPr id="1027" name="Object 5"/>
              <p:cNvGraphicFramePr>
                <a:graphicFrameLocks noChangeAspect="1"/>
              </p:cNvGraphicFramePr>
              <p:nvPr/>
            </p:nvGraphicFramePr>
            <p:xfrm>
              <a:off x="1668936" y="3490233"/>
              <a:ext cx="776743" cy="610432"/>
            </p:xfrm>
            <a:graphic>
              <a:graphicData uri="http://schemas.openxmlformats.org/presentationml/2006/ole">
                <p:oleObj spid="_x0000_s1027" name="Equation" r:id="rId6" imgW="647640" imgH="507960" progId="Equation.3">
                  <p:embed/>
                </p:oleObj>
              </a:graphicData>
            </a:graphic>
          </p:graphicFrame>
        </p:grpSp>
      </p:grp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5994401" y="5575300"/>
          <a:ext cx="3128433" cy="609600"/>
        </p:xfrm>
        <a:graphic>
          <a:graphicData uri="http://schemas.openxmlformats.org/presentationml/2006/ole">
            <p:oleObj spid="_x0000_s1026" name="Equation" r:id="rId7" imgW="1282680" imgH="2919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 l="23239" r="22183"/>
          <a:stretch>
            <a:fillRect/>
          </a:stretch>
        </p:blipFill>
        <p:spPr bwMode="auto">
          <a:xfrm>
            <a:off x="0" y="0"/>
            <a:ext cx="1981200" cy="187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76350"/>
            <a:ext cx="9010650" cy="50863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PERT weighted average</a:t>
            </a:r>
            <a:r>
              <a:rPr lang="en-US" b="1" dirty="0" smtClean="0"/>
              <a:t> =</a:t>
            </a:r>
            <a:r>
              <a:rPr lang="en-US" b="1" u="sng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u="sng" dirty="0" smtClean="0"/>
              <a:t>optimistic time + 4X most likely time + pessimistic time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				</a:t>
            </a:r>
            <a:r>
              <a:rPr lang="en-US" sz="2400" dirty="0" smtClean="0"/>
              <a:t>6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Example: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PERT weighted average =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 </a:t>
            </a:r>
            <a:r>
              <a:rPr lang="en-US" sz="2400" u="sng" dirty="0" smtClean="0"/>
              <a:t>8 workdays + 4 X 10 workdays + 24 workdays</a:t>
            </a:r>
            <a:r>
              <a:rPr lang="en-US" sz="2400" dirty="0" smtClean="0"/>
              <a:t>	= </a:t>
            </a:r>
            <a:r>
              <a:rPr lang="en-US" sz="2800" b="1" dirty="0" smtClean="0">
                <a:solidFill>
                  <a:srgbClr val="FF0000"/>
                </a:solidFill>
              </a:rPr>
              <a:t>12 days</a:t>
            </a:r>
            <a:r>
              <a:rPr lang="en-US" sz="2000" dirty="0" smtClean="0">
                <a:solidFill>
                  <a:srgbClr val="FF0000"/>
                </a:solidFill>
              </a:rPr>
              <a:t>	</a:t>
            </a:r>
            <a:r>
              <a:rPr lang="en-US" dirty="0" smtClean="0"/>
              <a:t>				</a:t>
            </a:r>
            <a:r>
              <a:rPr lang="en-US" sz="2400" dirty="0" smtClean="0"/>
              <a:t>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where optimistic time = 8 days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most likely time = </a:t>
            </a:r>
            <a:r>
              <a:rPr lang="en-US" sz="2800" b="1" dirty="0" smtClean="0">
                <a:solidFill>
                  <a:srgbClr val="FF0000"/>
                </a:solidFill>
              </a:rPr>
              <a:t>10 days</a:t>
            </a:r>
            <a:r>
              <a:rPr lang="en-US" sz="2400" dirty="0" smtClean="0"/>
              <a:t>, and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pessimistic time = 24 days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   Therefore, you’d use </a:t>
            </a:r>
            <a:r>
              <a:rPr lang="en-US" sz="2800" b="1" dirty="0" smtClean="0">
                <a:solidFill>
                  <a:srgbClr val="FF0000"/>
                </a:solidFill>
              </a:rPr>
              <a:t>12 days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on the network diagram instead of 10 when using PERT for the above example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4350" y="236538"/>
            <a:ext cx="6007100" cy="7159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PERT Formula and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18EE3-A91A-4687-A4A7-AA3DAADE2FF7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285566" cy="971550"/>
          </a:xfrm>
        </p:spPr>
        <p:txBody>
          <a:bodyPr>
            <a:normAutofit/>
          </a:bodyPr>
          <a:lstStyle/>
          <a:p>
            <a:r>
              <a:rPr lang="en-US" b="1" dirty="0" smtClean="0"/>
              <a:t>Why Projects Are Often Late</a:t>
            </a:r>
            <a:r>
              <a:rPr lang="id-ID" b="1" dirty="0" smtClean="0"/>
              <a:t>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84" y="1809751"/>
            <a:ext cx="9666816" cy="4593562"/>
          </a:xfrm>
        </p:spPr>
        <p:txBody>
          <a:bodyPr>
            <a:normAutofit fontScale="85000" lnSpcReduction="20000"/>
          </a:bodyPr>
          <a:lstStyle/>
          <a:p>
            <a:r>
              <a:rPr lang="id-ID" sz="4000" b="1" dirty="0" smtClean="0">
                <a:solidFill>
                  <a:srgbClr val="FF0000"/>
                </a:solidFill>
              </a:rPr>
              <a:t>Many </a:t>
            </a:r>
            <a:r>
              <a:rPr lang="en-US" sz="4000" b="1" dirty="0" smtClean="0">
                <a:solidFill>
                  <a:srgbClr val="FF0000"/>
                </a:solidFill>
              </a:rPr>
              <a:t>project managers </a:t>
            </a:r>
            <a:r>
              <a:rPr lang="en-US" sz="3600" b="1" dirty="0" smtClean="0">
                <a:solidFill>
                  <a:srgbClr val="7030A0"/>
                </a:solidFill>
              </a:rPr>
              <a:t>estimate </a:t>
            </a:r>
            <a:r>
              <a:rPr lang="en-US" sz="3200" dirty="0" smtClean="0"/>
              <a:t>project duration and cost by simply adding up</a:t>
            </a:r>
            <a:r>
              <a:rPr lang="en-US" sz="4000" b="1" dirty="0" smtClean="0">
                <a:solidFill>
                  <a:srgbClr val="FF0000"/>
                </a:solidFill>
              </a:rPr>
              <a:t> most likely</a:t>
            </a:r>
            <a:r>
              <a:rPr lang="id-ID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estimates </a:t>
            </a:r>
            <a:r>
              <a:rPr lang="en-US" sz="3200" dirty="0" smtClean="0"/>
              <a:t>of activity durations and costs; </a:t>
            </a:r>
            <a:endParaRPr lang="id-ID" sz="3200" dirty="0" smtClean="0"/>
          </a:p>
          <a:p>
            <a:r>
              <a:rPr lang="id-ID" sz="3200" dirty="0" smtClean="0"/>
              <a:t>people </a:t>
            </a:r>
            <a:r>
              <a:rPr lang="id-ID" sz="3900" b="1" dirty="0" smtClean="0">
                <a:solidFill>
                  <a:srgbClr val="FF0000"/>
                </a:solidFill>
              </a:rPr>
              <a:t>procrastinate</a:t>
            </a:r>
            <a:r>
              <a:rPr lang="id-ID" sz="3900" dirty="0" smtClean="0"/>
              <a:t> </a:t>
            </a:r>
            <a:r>
              <a:rPr lang="id-ID" sz="3200" dirty="0" smtClean="0"/>
              <a:t>and waste </a:t>
            </a:r>
            <a:r>
              <a:rPr lang="id-ID" sz="3900" b="1" dirty="0" smtClean="0">
                <a:solidFill>
                  <a:srgbClr val="FF0000"/>
                </a:solidFill>
              </a:rPr>
              <a:t>available slack</a:t>
            </a:r>
            <a:r>
              <a:rPr lang="id-ID" sz="3900" b="1" dirty="0" smtClean="0">
                <a:solidFill>
                  <a:srgbClr val="FF0000"/>
                </a:solidFill>
                <a:sym typeface="Wingdings" pitchFamily="2" charset="2"/>
              </a:rPr>
              <a:t>student’s syndroms</a:t>
            </a:r>
            <a:endParaRPr lang="id-ID" sz="3200" b="1" dirty="0" smtClean="0">
              <a:solidFill>
                <a:srgbClr val="FF0000"/>
              </a:solidFill>
            </a:endParaRPr>
          </a:p>
          <a:p>
            <a:r>
              <a:rPr lang="id-ID" sz="3200" b="1" dirty="0" smtClean="0">
                <a:solidFill>
                  <a:srgbClr val="FF0000"/>
                </a:solidFill>
              </a:rPr>
              <a:t>Multitask</a:t>
            </a:r>
            <a:r>
              <a:rPr lang="id-ID" sz="3200" dirty="0" smtClean="0"/>
              <a:t> contractor or vendor</a:t>
            </a:r>
          </a:p>
          <a:p>
            <a:r>
              <a:rPr lang="en-US" sz="3200" dirty="0" smtClean="0"/>
              <a:t>Another reason for overruns is </a:t>
            </a:r>
            <a:r>
              <a:rPr lang="en-US" sz="4000" b="1" dirty="0" smtClean="0">
                <a:solidFill>
                  <a:srgbClr val="FF0000"/>
                </a:solidFill>
              </a:rPr>
              <a:t>human behavior</a:t>
            </a:r>
            <a:r>
              <a:rPr lang="en-US" sz="3200" dirty="0" smtClean="0"/>
              <a:t>.</a:t>
            </a:r>
            <a:endParaRPr lang="id-ID" sz="3200" dirty="0" smtClean="0"/>
          </a:p>
          <a:p>
            <a:pPr lvl="1"/>
            <a:r>
              <a:rPr lang="en-US" sz="2600" dirty="0" smtClean="0"/>
              <a:t>(tendering) stage of the project, champions and supporters do their best to “sell” the</a:t>
            </a:r>
            <a:r>
              <a:rPr lang="id-ID" sz="2600" dirty="0" smtClean="0"/>
              <a:t> project</a:t>
            </a:r>
            <a:r>
              <a:rPr lang="id-ID" sz="2600" dirty="0" smtClean="0">
                <a:sym typeface="Wingdings" pitchFamily="2" charset="2"/>
              </a:rPr>
              <a:t></a:t>
            </a:r>
            <a:r>
              <a:rPr lang="id-ID" sz="2600" dirty="0" smtClean="0"/>
              <a:t> </a:t>
            </a:r>
            <a:r>
              <a:rPr lang="id-ID" sz="2800" b="1" dirty="0" smtClean="0">
                <a:solidFill>
                  <a:srgbClr val="FF0000"/>
                </a:solidFill>
              </a:rPr>
              <a:t>Everyone is optimistic</a:t>
            </a:r>
            <a:endParaRPr lang="id-ID" sz="2600" b="1" dirty="0" smtClean="0">
              <a:solidFill>
                <a:srgbClr val="FF0000"/>
              </a:solidFill>
            </a:endParaRPr>
          </a:p>
          <a:p>
            <a:pPr lvl="1"/>
            <a:r>
              <a:rPr lang="en-US" sz="2800" dirty="0" smtClean="0"/>
              <a:t>it also </a:t>
            </a:r>
            <a:r>
              <a:rPr lang="en-US" sz="3500" b="1" dirty="0" smtClean="0">
                <a:solidFill>
                  <a:srgbClr val="FF0000"/>
                </a:solidFill>
              </a:rPr>
              <a:t>leads to underestimating </a:t>
            </a:r>
            <a:r>
              <a:rPr lang="en-US" sz="2800" dirty="0" smtClean="0"/>
              <a:t>project duration and cost.</a:t>
            </a:r>
            <a:endParaRPr lang="id-ID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10160000" cy="4572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  <a:latin typeface="Calibri" pitchFamily="34" charset="0"/>
              </a:rPr>
              <a:t>6.5 Develop Schedule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0" y="1849438"/>
            <a:ext cx="11582400" cy="2881312"/>
          </a:xfrm>
          <a:prstGeom prst="rightArrow">
            <a:avLst>
              <a:gd name="adj1" fmla="val 70438"/>
              <a:gd name="adj2" fmla="val 27493"/>
            </a:avLst>
          </a:prstGeom>
          <a:solidFill>
            <a:srgbClr val="CC66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Group 59"/>
          <p:cNvGraphicFramePr>
            <a:graphicFrameLocks noGrp="1"/>
          </p:cNvGraphicFramePr>
          <p:nvPr/>
        </p:nvGraphicFramePr>
        <p:xfrm>
          <a:off x="406400" y="1570038"/>
          <a:ext cx="2946400" cy="5041142"/>
        </p:xfrm>
        <a:graphic>
          <a:graphicData uri="http://schemas.openxmlformats.org/drawingml/2006/table">
            <a:tbl>
              <a:tblPr/>
              <a:tblGrid>
                <a:gridCol w="2946400"/>
              </a:tblGrid>
              <a:tr h="706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Inputs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385863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Schedule Management plan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Activity list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Activity attributes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schedule network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diagram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Activity resource requirements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Resource Calendars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Activity duration estimates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scope statement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Risk Register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Staff asignment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Resource </a:t>
                      </a: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Breakdown structure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Enterprise environmental factors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Organizational process assets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60"/>
          <p:cNvGraphicFramePr>
            <a:graphicFrameLocks noGrp="1"/>
          </p:cNvGraphicFramePr>
          <p:nvPr/>
        </p:nvGraphicFramePr>
        <p:xfrm>
          <a:off x="3860800" y="1570038"/>
          <a:ext cx="2946400" cy="3328416"/>
        </p:xfrm>
        <a:graphic>
          <a:graphicData uri="http://schemas.openxmlformats.org/drawingml/2006/table">
            <a:tbl>
              <a:tblPr/>
              <a:tblGrid>
                <a:gridCol w="2946400"/>
              </a:tblGrid>
              <a:tr h="600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Tools &amp; Techniques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792204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Schedule network analysis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Critical path method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Critical chain method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Resource </a:t>
                      </a:r>
                      <a:r>
                        <a:rPr kumimoji="0" lang="id-ID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optimization tehcniques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Modeling tehcniques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Applying leads and lags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Schedule compression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Scheduling tool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61"/>
          <p:cNvGraphicFramePr>
            <a:graphicFrameLocks noGrp="1"/>
          </p:cNvGraphicFramePr>
          <p:nvPr/>
        </p:nvGraphicFramePr>
        <p:xfrm>
          <a:off x="7416800" y="1570039"/>
          <a:ext cx="2946400" cy="2806957"/>
        </p:xfrm>
        <a:graphic>
          <a:graphicData uri="http://schemas.openxmlformats.org/drawingml/2006/table">
            <a:tbl>
              <a:tblPr/>
              <a:tblGrid>
                <a:gridCol w="2946400"/>
              </a:tblGrid>
              <a:tr h="716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Outputs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691828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schedule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Schedule baseline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Schedule data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Calendar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Management Plan update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document updates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10160000" cy="4572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  <a:latin typeface="Calibri" pitchFamily="34" charset="0"/>
              </a:rPr>
              <a:t>Project Time Management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06400" y="4343401"/>
          <a:ext cx="11074400" cy="2057400"/>
        </p:xfrm>
        <a:graphic>
          <a:graphicData uri="http://schemas.openxmlformats.org/drawingml/2006/table">
            <a:tbl>
              <a:tblPr/>
              <a:tblGrid>
                <a:gridCol w="1727200"/>
                <a:gridCol w="1502600"/>
                <a:gridCol w="2967800"/>
                <a:gridCol w="1422400"/>
                <a:gridCol w="2032000"/>
                <a:gridCol w="1422400"/>
              </a:tblGrid>
              <a:tr h="3282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Knowledge Area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Process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Arial Narrow" pitchFamily="34" charset="0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75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Initiating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Planning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Executing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Monitoring &amp; 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Control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Arial Narrow" pitchFamily="34" charset="0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Closing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</a:tr>
              <a:tr h="12473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/>
                      <a:r>
                        <a:rPr lang="id-ID" sz="14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Plan Schedule</a:t>
                      </a:r>
                    </a:p>
                    <a:p>
                      <a:pPr marL="0" indent="0"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Activity Definition</a:t>
                      </a:r>
                    </a:p>
                    <a:p>
                      <a:pPr marL="0" indent="0"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Activity Sequencing</a:t>
                      </a:r>
                    </a:p>
                    <a:p>
                      <a:pPr marL="0" indent="0"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Activity Resource Estimating</a:t>
                      </a:r>
                    </a:p>
                    <a:p>
                      <a:pPr marL="0" indent="0"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Activity Duration Estimating</a:t>
                      </a:r>
                    </a:p>
                    <a:p>
                      <a:pPr marL="0" indent="0"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Schedule Development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Schedule Control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219200" y="914400"/>
            <a:ext cx="8881533" cy="3276600"/>
            <a:chOff x="502170" y="761999"/>
            <a:chExt cx="6736830" cy="3352801"/>
          </a:xfrm>
        </p:grpSpPr>
        <p:sp>
          <p:nvSpPr>
            <p:cNvPr id="35" name="Oval 34"/>
            <p:cNvSpPr/>
            <p:nvPr/>
          </p:nvSpPr>
          <p:spPr>
            <a:xfrm>
              <a:off x="1600357" y="761999"/>
              <a:ext cx="4572567" cy="3352801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502170" y="2209357"/>
              <a:ext cx="1218603" cy="761852"/>
            </a:xfrm>
            <a:prstGeom prst="rightArrow">
              <a:avLst>
                <a:gd name="adj1" fmla="val 69672"/>
                <a:gd name="adj2" fmla="val 50000"/>
              </a:avLst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accent4">
                      <a:lumMod val="10000"/>
                    </a:schemeClr>
                  </a:solidFill>
                  <a:cs typeface="Arial" pitchFamily="34" charset="0"/>
                </a:rPr>
                <a:t>Enter phase/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accent4">
                      <a:lumMod val="10000"/>
                    </a:schemeClr>
                  </a:solidFill>
                  <a:cs typeface="Arial" pitchFamily="34" charset="0"/>
                </a:rPr>
                <a:t>Start project</a:t>
              </a: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6020399" y="2209357"/>
              <a:ext cx="1218601" cy="761852"/>
            </a:xfrm>
            <a:prstGeom prst="rightArrow">
              <a:avLst>
                <a:gd name="adj1" fmla="val 69672"/>
                <a:gd name="adj2" fmla="val 50000"/>
              </a:avLst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accent4">
                      <a:lumMod val="10000"/>
                    </a:schemeClr>
                  </a:solidFill>
                  <a:cs typeface="Arial" pitchFamily="34" charset="0"/>
                </a:rPr>
                <a:t>Exit phase/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chemeClr val="accent4">
                      <a:lumMod val="10000"/>
                    </a:schemeClr>
                  </a:solidFill>
                  <a:cs typeface="Arial" pitchFamily="34" charset="0"/>
                </a:rPr>
                <a:t>End project</a:t>
              </a: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1752883" y="2209357"/>
              <a:ext cx="1218601" cy="761852"/>
            </a:xfrm>
            <a:prstGeom prst="rightArrow">
              <a:avLst>
                <a:gd name="adj1" fmla="val 69672"/>
                <a:gd name="adj2" fmla="val 50000"/>
              </a:avLst>
            </a:prstGeom>
            <a:solidFill>
              <a:srgbClr val="0070C0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  <a:cs typeface="Arial" pitchFamily="34" charset="0"/>
                </a:rPr>
                <a:t>Initiating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  <a:cs typeface="Arial" pitchFamily="34" charset="0"/>
                </a:rPr>
                <a:t>Processes</a:t>
              </a:r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4769685" y="2209357"/>
              <a:ext cx="1218603" cy="761852"/>
            </a:xfrm>
            <a:prstGeom prst="rightArrow">
              <a:avLst>
                <a:gd name="adj1" fmla="val 69672"/>
                <a:gd name="adj2" fmla="val 50000"/>
              </a:avLst>
            </a:prstGeom>
            <a:solidFill>
              <a:srgbClr val="0070C0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  <a:cs typeface="Arial" pitchFamily="34" charset="0"/>
                </a:rPr>
                <a:t>Closing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  <a:cs typeface="Arial" pitchFamily="34" charset="0"/>
                </a:rPr>
                <a:t>Processes</a:t>
              </a:r>
            </a:p>
          </p:txBody>
        </p:sp>
        <p:sp>
          <p:nvSpPr>
            <p:cNvPr id="30" name="U-Turn Arrow 29"/>
            <p:cNvSpPr/>
            <p:nvPr/>
          </p:nvSpPr>
          <p:spPr>
            <a:xfrm>
              <a:off x="2971485" y="1218461"/>
              <a:ext cx="1905772" cy="1525329"/>
            </a:xfrm>
            <a:prstGeom prst="uturnArrow">
              <a:avLst>
                <a:gd name="adj1" fmla="val 33369"/>
                <a:gd name="adj2" fmla="val 25000"/>
                <a:gd name="adj3" fmla="val 22049"/>
                <a:gd name="adj4" fmla="val 43750"/>
                <a:gd name="adj5" fmla="val 75000"/>
              </a:avLst>
            </a:prstGeom>
            <a:solidFill>
              <a:srgbClr val="00B050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U-Turn Arrow 30"/>
            <p:cNvSpPr/>
            <p:nvPr/>
          </p:nvSpPr>
          <p:spPr>
            <a:xfrm rot="10800000">
              <a:off x="2804509" y="2392916"/>
              <a:ext cx="1920221" cy="1523705"/>
            </a:xfrm>
            <a:prstGeom prst="uturnArrow">
              <a:avLst>
                <a:gd name="adj1" fmla="val 31308"/>
                <a:gd name="adj2" fmla="val 25000"/>
                <a:gd name="adj3" fmla="val 22049"/>
                <a:gd name="adj4" fmla="val 43750"/>
                <a:gd name="adj5" fmla="val 75000"/>
              </a:avLst>
            </a:prstGeom>
            <a:solidFill>
              <a:srgbClr val="00B050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710" name="TextBox 31"/>
            <p:cNvSpPr txBox="1">
              <a:spLocks noChangeArrowheads="1"/>
            </p:cNvSpPr>
            <p:nvPr/>
          </p:nvSpPr>
          <p:spPr bwMode="auto">
            <a:xfrm>
              <a:off x="3429000" y="1220128"/>
              <a:ext cx="990600" cy="472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Planning</a:t>
              </a:r>
            </a:p>
            <a:p>
              <a:r>
                <a:rPr lang="en-US" sz="1200"/>
                <a:t>Processes</a:t>
              </a:r>
            </a:p>
          </p:txBody>
        </p:sp>
        <p:sp>
          <p:nvSpPr>
            <p:cNvPr id="28711" name="TextBox 32"/>
            <p:cNvSpPr txBox="1">
              <a:spLocks noChangeArrowheads="1"/>
            </p:cNvSpPr>
            <p:nvPr/>
          </p:nvSpPr>
          <p:spPr bwMode="auto">
            <a:xfrm>
              <a:off x="3383280" y="3427750"/>
              <a:ext cx="990600" cy="472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Executing</a:t>
              </a:r>
            </a:p>
            <a:p>
              <a:r>
                <a:rPr lang="en-US" sz="1200"/>
                <a:t>Processes</a:t>
              </a:r>
            </a:p>
          </p:txBody>
        </p:sp>
        <p:sp>
          <p:nvSpPr>
            <p:cNvPr id="28712" name="TextBox 33"/>
            <p:cNvSpPr txBox="1">
              <a:spLocks noChangeArrowheads="1"/>
            </p:cNvSpPr>
            <p:nvPr/>
          </p:nvSpPr>
          <p:spPr bwMode="auto">
            <a:xfrm>
              <a:off x="2971800" y="764692"/>
              <a:ext cx="1828800" cy="472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Monitoring &amp;</a:t>
              </a:r>
            </a:p>
            <a:p>
              <a:pPr algn="ctr"/>
              <a:r>
                <a:rPr lang="en-US" sz="1200"/>
                <a:t>Controlling Processes</a:t>
              </a:r>
            </a:p>
          </p:txBody>
        </p:sp>
      </p:grpSp>
      <p:cxnSp>
        <p:nvCxnSpPr>
          <p:cNvPr id="38" name="Elbow Connector 37"/>
          <p:cNvCxnSpPr/>
          <p:nvPr/>
        </p:nvCxnSpPr>
        <p:spPr>
          <a:xfrm rot="5400000">
            <a:off x="2781300" y="2984500"/>
            <a:ext cx="3581400" cy="812800"/>
          </a:xfrm>
          <a:prstGeom prst="bentConnector3">
            <a:avLst>
              <a:gd name="adj1" fmla="val -227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16200000" flipH="1">
            <a:off x="5448300" y="2298700"/>
            <a:ext cx="4038600" cy="1727200"/>
          </a:xfrm>
          <a:prstGeom prst="bentConnector3">
            <a:avLst>
              <a:gd name="adj1" fmla="val -108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143001"/>
            <a:ext cx="8483599" cy="47910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dirty="0" smtClean="0"/>
              <a:t>Gantt charts</a:t>
            </a:r>
            <a:r>
              <a:rPr lang="en-US" sz="3200" dirty="0" smtClean="0"/>
              <a:t> provide a standard format for displaying </a:t>
            </a:r>
            <a:r>
              <a:rPr lang="en-US" sz="3600" b="1" dirty="0" smtClean="0">
                <a:solidFill>
                  <a:srgbClr val="FF0000"/>
                </a:solidFill>
              </a:rPr>
              <a:t>project schedule information </a:t>
            </a:r>
            <a:r>
              <a:rPr lang="en-US" sz="3200" dirty="0" smtClean="0"/>
              <a:t>by listing project activities and their corresponding start and finish dates in a calendar format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Symbols include: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Black diamonds: milestones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Thick black bars: summary tasks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Lighter horizontal bars: durations of tasks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Arrows: dependencies between tasks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10972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Gantt Charts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55ACA-31C1-4113-A1DC-2F9DF948553D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Gantt Chart for Software Launch Project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4CEFD-263D-4E6C-9BFA-172A5D7A5CFA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38916" name="Picture 4" descr="86921_06_F0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150" y="704851"/>
            <a:ext cx="9818994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715434" y="1322389"/>
            <a:ext cx="8596668" cy="388077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Many people like to focus on meeting milestones, especially for </a:t>
            </a:r>
            <a:r>
              <a:rPr lang="en-US" sz="3200" b="1" dirty="0" smtClean="0">
                <a:solidFill>
                  <a:srgbClr val="FF0000"/>
                </a:solidFill>
              </a:rPr>
              <a:t>large projects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800" dirty="0" smtClean="0"/>
              <a:t>Milestones emphasize </a:t>
            </a:r>
            <a:r>
              <a:rPr lang="en-US" sz="3200" b="1" dirty="0" smtClean="0">
                <a:solidFill>
                  <a:srgbClr val="FF0000"/>
                </a:solidFill>
              </a:rPr>
              <a:t>important</a:t>
            </a:r>
            <a:r>
              <a:rPr lang="en-US" sz="2800" dirty="0" smtClean="0"/>
              <a:t> events or </a:t>
            </a:r>
            <a:r>
              <a:rPr lang="en-US" sz="3200" b="1" dirty="0" smtClean="0">
                <a:solidFill>
                  <a:srgbClr val="FF0000"/>
                </a:solidFill>
              </a:rPr>
              <a:t>accomplishments</a:t>
            </a:r>
            <a:r>
              <a:rPr lang="en-US" sz="2800" dirty="0" smtClean="0"/>
              <a:t> on projects</a:t>
            </a:r>
          </a:p>
          <a:p>
            <a:pPr eaLnBrk="1" hangingPunct="1"/>
            <a:r>
              <a:rPr lang="en-US" sz="2800" dirty="0" smtClean="0"/>
              <a:t>Normally create milestone by entering tasks with </a:t>
            </a:r>
            <a:r>
              <a:rPr lang="en-US" sz="3200" b="1" dirty="0" smtClean="0">
                <a:solidFill>
                  <a:srgbClr val="FF0000"/>
                </a:solidFill>
              </a:rPr>
              <a:t>a zero duration</a:t>
            </a:r>
            <a:r>
              <a:rPr lang="en-US" sz="2800" dirty="0" smtClean="0"/>
              <a:t>, or you can mark any task as a milestone</a:t>
            </a:r>
          </a:p>
          <a:p>
            <a:pPr lvl="1" eaLnBrk="1" hangingPunct="1"/>
            <a:endParaRPr lang="en-US" sz="2400" dirty="0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74638"/>
            <a:ext cx="11074400" cy="8683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Adding Milestones to Gantt Charts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A13CF8-BA48-436D-B525-7FE16B4634E7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1143001"/>
            <a:ext cx="8978900" cy="47910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CPM</a:t>
            </a:r>
            <a:r>
              <a:rPr lang="en-US" sz="2800" dirty="0" smtClean="0"/>
              <a:t> is a network diagramming technique used to predict </a:t>
            </a:r>
            <a:r>
              <a:rPr lang="en-US" sz="3200" b="1" dirty="0" smtClean="0">
                <a:solidFill>
                  <a:srgbClr val="FF0000"/>
                </a:solidFill>
              </a:rPr>
              <a:t>total project duration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 </a:t>
            </a:r>
            <a:r>
              <a:rPr lang="en-US" sz="2800" b="1" dirty="0" smtClean="0"/>
              <a:t>critical path</a:t>
            </a:r>
            <a:r>
              <a:rPr lang="en-US" sz="2800" dirty="0" smtClean="0"/>
              <a:t> for a project is the series of activities that determines </a:t>
            </a:r>
            <a:r>
              <a:rPr lang="en-US" sz="3600" b="1" dirty="0" smtClean="0">
                <a:solidFill>
                  <a:srgbClr val="FF0000"/>
                </a:solidFill>
              </a:rPr>
              <a:t>the </a:t>
            </a:r>
            <a:r>
              <a:rPr lang="en-US" sz="3600" b="1" i="1" dirty="0" smtClean="0">
                <a:solidFill>
                  <a:srgbClr val="FF0000"/>
                </a:solidFill>
              </a:rPr>
              <a:t>earliest time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by which the project can be completed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critical path is </a:t>
            </a:r>
            <a:r>
              <a:rPr lang="en-US" sz="3200" b="1" dirty="0" smtClean="0">
                <a:solidFill>
                  <a:srgbClr val="FF0000"/>
                </a:solidFill>
              </a:rPr>
              <a:t>the </a:t>
            </a:r>
            <a:r>
              <a:rPr lang="en-US" sz="3200" b="1" i="1" dirty="0" smtClean="0">
                <a:solidFill>
                  <a:srgbClr val="FF0000"/>
                </a:solidFill>
              </a:rPr>
              <a:t>longest path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through the network diagram and </a:t>
            </a:r>
            <a:r>
              <a:rPr lang="en-US" sz="3200" b="1" dirty="0" smtClean="0">
                <a:solidFill>
                  <a:srgbClr val="FF0000"/>
                </a:solidFill>
              </a:rPr>
              <a:t>has </a:t>
            </a:r>
            <a:r>
              <a:rPr lang="id-ID" sz="3200" b="1" dirty="0" smtClean="0">
                <a:solidFill>
                  <a:srgbClr val="FF0000"/>
                </a:solidFill>
              </a:rPr>
              <a:t>zero </a:t>
            </a:r>
            <a:r>
              <a:rPr lang="en-US" sz="3200" b="1" dirty="0" smtClean="0">
                <a:solidFill>
                  <a:srgbClr val="FF0000"/>
                </a:solidFill>
              </a:rPr>
              <a:t>amount of slack or float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Slack </a:t>
            </a:r>
            <a:r>
              <a:rPr lang="en-US" sz="2800" dirty="0" smtClean="0"/>
              <a:t>or</a:t>
            </a:r>
            <a:r>
              <a:rPr lang="en-US" sz="2800" b="1" dirty="0" smtClean="0"/>
              <a:t> float</a:t>
            </a:r>
            <a:r>
              <a:rPr lang="en-US" sz="2800" dirty="0" smtClean="0"/>
              <a:t> is</a:t>
            </a:r>
            <a:r>
              <a:rPr lang="en-US" sz="2800" b="1" dirty="0" smtClean="0"/>
              <a:t> </a:t>
            </a:r>
            <a:r>
              <a:rPr lang="en-US" sz="2800" dirty="0" smtClean="0"/>
              <a:t>the amount of time an activity may be </a:t>
            </a:r>
            <a:r>
              <a:rPr lang="en-US" sz="3600" b="1" dirty="0" smtClean="0">
                <a:solidFill>
                  <a:srgbClr val="FF0000"/>
                </a:solidFill>
              </a:rPr>
              <a:t>delayed without delaying a succeeding </a:t>
            </a:r>
            <a:r>
              <a:rPr lang="en-US" sz="2800" dirty="0" smtClean="0"/>
              <a:t>activity or the project finish date</a:t>
            </a:r>
            <a:endParaRPr lang="id-ID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There can be </a:t>
            </a:r>
            <a:r>
              <a:rPr lang="en-US" sz="3500" b="1" dirty="0" smtClean="0">
                <a:solidFill>
                  <a:srgbClr val="FF0000"/>
                </a:solidFill>
              </a:rPr>
              <a:t>more than one critical </a:t>
            </a:r>
            <a:r>
              <a:rPr lang="en-US" sz="2800" dirty="0" smtClean="0"/>
              <a:t>path if the lengths of two or more paths are the same</a:t>
            </a:r>
          </a:p>
          <a:p>
            <a:pPr>
              <a:lnSpc>
                <a:spcPct val="90000"/>
              </a:lnSpc>
            </a:pPr>
            <a:r>
              <a:rPr lang="en-US" sz="3500" b="1" dirty="0" smtClean="0">
                <a:solidFill>
                  <a:srgbClr val="FF0000"/>
                </a:solidFill>
              </a:rPr>
              <a:t>The critical path can change </a:t>
            </a:r>
            <a:r>
              <a:rPr lang="en-US" sz="2800" dirty="0" smtClean="0"/>
              <a:t>as the project progresses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74638"/>
            <a:ext cx="11074400" cy="7159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Critical Path Method (CPM)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964000-EC65-4F19-809D-24DF08BF176F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60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Critical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896350" cy="3314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Critical Path </a:t>
            </a:r>
            <a:r>
              <a:rPr lang="en-US" sz="2000" dirty="0" smtClean="0"/>
              <a:t>is the</a:t>
            </a:r>
            <a:r>
              <a:rPr lang="en-US" sz="2800" b="1" dirty="0" smtClean="0">
                <a:solidFill>
                  <a:srgbClr val="FF0000"/>
                </a:solidFill>
              </a:rPr>
              <a:t> longest </a:t>
            </a:r>
            <a:r>
              <a:rPr lang="en-US" sz="2000" dirty="0" smtClean="0"/>
              <a:t>duration path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1800" dirty="0" smtClean="0"/>
              <a:t>Identify the shortest time needed to complete a project</a:t>
            </a:r>
          </a:p>
          <a:p>
            <a:pPr>
              <a:defRPr/>
            </a:pPr>
            <a:r>
              <a:rPr lang="en-US" sz="2000" dirty="0" smtClean="0"/>
              <a:t>There can be more than one critical path</a:t>
            </a:r>
          </a:p>
          <a:p>
            <a:pPr>
              <a:defRPr/>
            </a:pPr>
            <a:r>
              <a:rPr lang="en-US" sz="2000" dirty="0" smtClean="0"/>
              <a:t>We don’t want critical path, </a:t>
            </a:r>
            <a:r>
              <a:rPr lang="en-US" sz="2800" b="1" dirty="0" smtClean="0">
                <a:solidFill>
                  <a:srgbClr val="FF0000"/>
                </a:solidFill>
              </a:rPr>
              <a:t>it increase risk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000" dirty="0" smtClean="0"/>
              <a:t>Don’t leave a project with a </a:t>
            </a:r>
            <a:r>
              <a:rPr lang="en-US" sz="2800" b="1" dirty="0" smtClean="0">
                <a:solidFill>
                  <a:srgbClr val="FF0000"/>
                </a:solidFill>
              </a:rPr>
              <a:t>negative float, </a:t>
            </a:r>
            <a:r>
              <a:rPr lang="en-US" sz="2000" dirty="0" smtClean="0"/>
              <a:t>you would </a:t>
            </a:r>
            <a:r>
              <a:rPr lang="en-US" sz="2600" b="1" dirty="0" smtClean="0">
                <a:solidFill>
                  <a:srgbClr val="FF0000"/>
                </a:solidFill>
              </a:rPr>
              <a:t>compress the schedule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000" dirty="0" smtClean="0"/>
              <a:t>Near-critical path is the path that has close in duration to critical path</a:t>
            </a:r>
          </a:p>
          <a:p>
            <a:pPr>
              <a:defRPr/>
            </a:pP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4057233"/>
            <a:ext cx="104203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/>
              <a:t>Float (Slack)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b="1" dirty="0" smtClean="0"/>
              <a:t>Total float</a:t>
            </a:r>
            <a:r>
              <a:rPr lang="en-US" sz="2400" dirty="0" smtClean="0"/>
              <a:t>: the amount of time an activity can be </a:t>
            </a:r>
            <a:r>
              <a:rPr lang="en-US" sz="3200" b="1" dirty="0" smtClean="0">
                <a:solidFill>
                  <a:srgbClr val="FF0000"/>
                </a:solidFill>
              </a:rPr>
              <a:t>delayed without delaying the project end date </a:t>
            </a:r>
            <a:r>
              <a:rPr lang="en-US" sz="2400" dirty="0" smtClean="0"/>
              <a:t>or intermediary milestone.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b="1" dirty="0" smtClean="0"/>
              <a:t>Free float</a:t>
            </a:r>
            <a:r>
              <a:rPr lang="en-US" sz="2400" dirty="0" smtClean="0"/>
              <a:t>: the amount of time an activity can be delayed without delaying the </a:t>
            </a:r>
            <a:r>
              <a:rPr lang="en-US" sz="3200" b="1" dirty="0" smtClean="0">
                <a:solidFill>
                  <a:srgbClr val="FF0000"/>
                </a:solidFill>
              </a:rPr>
              <a:t>early start date </a:t>
            </a:r>
            <a:r>
              <a:rPr lang="en-US" sz="2400" dirty="0" smtClean="0"/>
              <a:t>of its successor(s).</a:t>
            </a:r>
          </a:p>
          <a:p>
            <a:pPr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55345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Determining the Critical Path for Project 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D4C9C9-0648-45A5-A9C8-040080E2D008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46084" name="Picture 4" descr="86921_06_F0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98524"/>
            <a:ext cx="975360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682625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10160000" cy="4572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  <a:latin typeface="Calibri" pitchFamily="34" charset="0"/>
              </a:rPr>
              <a:t>Critical Path Method Basic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721601" y="838200"/>
          <a:ext cx="376554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664"/>
                <a:gridCol w="1506219"/>
                <a:gridCol w="1129666"/>
              </a:tblGrid>
              <a:tr h="2424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Activity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Precedence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Duration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A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2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B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3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C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A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1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D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B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4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E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B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2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F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C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1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G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D,F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5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H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E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2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I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H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2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J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G,I</a:t>
                      </a:r>
                      <a:r>
                        <a:rPr lang="id-ID" sz="1800" dirty="0" smtClean="0">
                          <a:latin typeface="Arial Narrow" pitchFamily="34" charset="0"/>
                        </a:rPr>
                        <a:t>,E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0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0" y="2286001"/>
            <a:ext cx="304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4">
                    <a:lumMod val="10000"/>
                  </a:schemeClr>
                </a:solidFill>
              </a:rPr>
              <a:t>K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06400" y="3200400"/>
            <a:ext cx="68135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Dummy activity = 0 resource &amp; 0 duration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Critical activities </a:t>
            </a:r>
          </a:p>
          <a:p>
            <a:pPr marL="623888" lvl="1" indent="-166688">
              <a:spcBef>
                <a:spcPct val="20000"/>
              </a:spcBef>
              <a:buFontTx/>
              <a:buChar char="-"/>
              <a:defRPr/>
            </a:pPr>
            <a:r>
              <a:rPr lang="en-US" sz="2800" kern="0" dirty="0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all activities in the critical path</a:t>
            </a:r>
          </a:p>
          <a:p>
            <a:pPr marL="623888" lvl="1" indent="-166688">
              <a:spcBef>
                <a:spcPct val="20000"/>
              </a:spcBef>
              <a:buFontTx/>
              <a:buChar char="-"/>
              <a:defRPr/>
            </a:pPr>
            <a:r>
              <a:rPr lang="en-US" sz="2800" kern="0" dirty="0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Delay in the completion of these activities will lengthen the project timescale</a:t>
            </a:r>
          </a:p>
          <a:p>
            <a:pPr marL="623888" lvl="1" indent="-166688">
              <a:spcBef>
                <a:spcPct val="20000"/>
              </a:spcBef>
              <a:buFontTx/>
              <a:buChar char="-"/>
              <a:defRPr/>
            </a:pPr>
            <a:r>
              <a:rPr lang="en-US" sz="2800" kern="0" dirty="0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Has float = 0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>
              <a:solidFill>
                <a:schemeClr val="accent4">
                  <a:lumMod val="10000"/>
                </a:schemeClr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endParaRPr lang="en-US" sz="2800" b="0" kern="0" dirty="0">
              <a:solidFill>
                <a:schemeClr val="accent4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054100"/>
            <a:ext cx="76200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itle 1"/>
          <p:cNvSpPr>
            <a:spLocks noGrp="1"/>
          </p:cNvSpPr>
          <p:nvPr>
            <p:ph type="title"/>
          </p:nvPr>
        </p:nvSpPr>
        <p:spPr>
          <a:xfrm>
            <a:off x="152400" y="419100"/>
            <a:ext cx="10160000" cy="4572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  <a:latin typeface="Calibri" pitchFamily="34" charset="0"/>
              </a:rPr>
              <a:t>Critical Path using PDM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3962400"/>
            <a:ext cx="4445000" cy="2743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Calculation</a:t>
            </a:r>
          </a:p>
          <a:p>
            <a:pPr marL="166688" indent="-166688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Forward Pass: </a:t>
            </a:r>
          </a:p>
          <a:p>
            <a:pPr marL="566738" lvl="1" indent="-166688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ES + D = ES(successor)</a:t>
            </a:r>
          </a:p>
          <a:p>
            <a:pPr marL="566738" lvl="1" indent="-166688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use highest value on join </a:t>
            </a:r>
          </a:p>
          <a:p>
            <a:pPr marL="166688" indent="-166688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Backward Pass: </a:t>
            </a:r>
          </a:p>
          <a:p>
            <a:pPr marL="566738" lvl="1" indent="-166688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LS – D (predecessor) = LS (predecessor)</a:t>
            </a:r>
          </a:p>
          <a:p>
            <a:pPr marL="566738" lvl="1" indent="-166688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Use lowest value on join</a:t>
            </a:r>
          </a:p>
          <a:p>
            <a:pPr>
              <a:buFontTx/>
              <a:buNone/>
              <a:defRPr/>
            </a:pPr>
            <a:endParaRPr lang="en-US" sz="24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4800" y="1295400"/>
            <a:ext cx="1828800" cy="533400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Forward Pass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flipH="1">
            <a:off x="7823200" y="3657600"/>
            <a:ext cx="1930400" cy="533400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Backward Pass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91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55200" y="1066800"/>
            <a:ext cx="106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10160000" cy="4572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  <a:latin typeface="Calibri" pitchFamily="34" charset="0"/>
              </a:rPr>
              <a:t>Exercise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10160000" cy="16002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sz="2400" b="1" smtClean="0">
                <a:latin typeface="Arial Narrow" pitchFamily="34" charset="0"/>
              </a:rPr>
              <a:t>Questions:</a:t>
            </a:r>
          </a:p>
          <a:p>
            <a:r>
              <a:rPr lang="en-US" sz="2400" smtClean="0">
                <a:latin typeface="Arial Narrow" pitchFamily="34" charset="0"/>
              </a:rPr>
              <a:t>What is the critical path?</a:t>
            </a:r>
          </a:p>
          <a:p>
            <a:r>
              <a:rPr lang="en-US" sz="2400" smtClean="0">
                <a:latin typeface="Arial Narrow" pitchFamily="34" charset="0"/>
              </a:rPr>
              <a:t>What is critical path duration?</a:t>
            </a:r>
          </a:p>
          <a:p>
            <a:r>
              <a:rPr lang="en-US" sz="2400" smtClean="0">
                <a:latin typeface="Arial Narrow" pitchFamily="34" charset="0"/>
              </a:rPr>
              <a:t>What is float (slack) duration of activity A30?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5600" y="876301"/>
            <a:ext cx="88392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08000" y="5257800"/>
            <a:ext cx="10160000" cy="14478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>
                <a:latin typeface="Arial Narrow" pitchFamily="34" charset="0"/>
                <a:cs typeface="Times New Roman" pitchFamily="18" charset="0"/>
              </a:rPr>
              <a:t>Answers: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0" kern="0" dirty="0">
                <a:latin typeface="Arial Narrow" pitchFamily="34" charset="0"/>
                <a:cs typeface="Times New Roman" pitchFamily="18" charset="0"/>
              </a:rPr>
              <a:t>-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Arial Narrow" pitchFamily="34" charset="0"/>
                <a:cs typeface="Times New Roman" pitchFamily="18" charset="0"/>
              </a:rPr>
              <a:t>-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0" kern="0" dirty="0">
                <a:latin typeface="Arial Narrow" pitchFamily="34" charset="0"/>
                <a:cs typeface="Times New Roman" pitchFamily="18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19200"/>
            <a:ext cx="932815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dirty="0" smtClean="0"/>
              <a:t>Critical chain scheduling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A method of scheduling that</a:t>
            </a:r>
            <a:r>
              <a:rPr lang="en-US" sz="3200" b="1" dirty="0" smtClean="0">
                <a:solidFill>
                  <a:srgbClr val="FF0000"/>
                </a:solidFill>
              </a:rPr>
              <a:t> considers limited resources </a:t>
            </a:r>
            <a:r>
              <a:rPr lang="en-US" sz="2800" dirty="0" smtClean="0"/>
              <a:t>when creating a project schedule and </a:t>
            </a:r>
            <a:r>
              <a:rPr lang="en-US" sz="3200" b="1" dirty="0" smtClean="0">
                <a:solidFill>
                  <a:srgbClr val="FF0000"/>
                </a:solidFill>
              </a:rPr>
              <a:t>includes buffers </a:t>
            </a:r>
            <a:r>
              <a:rPr lang="en-US" sz="2800" dirty="0" smtClean="0"/>
              <a:t>to protect the project completion date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Uses the </a:t>
            </a:r>
            <a:r>
              <a:rPr lang="en-US" sz="3200" b="1" dirty="0" smtClean="0"/>
              <a:t>Theory of Constraints</a:t>
            </a:r>
            <a:r>
              <a:rPr lang="en-US" sz="3200" dirty="0" smtClean="0"/>
              <a:t> </a:t>
            </a:r>
            <a:r>
              <a:rPr lang="en-US" sz="3200" b="1" dirty="0" smtClean="0"/>
              <a:t>(TOC)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A management philosophy developed by </a:t>
            </a:r>
            <a:r>
              <a:rPr lang="en-US" sz="2800" dirty="0" err="1" smtClean="0"/>
              <a:t>Eliyahu</a:t>
            </a:r>
            <a:r>
              <a:rPr lang="en-US" sz="2800" dirty="0" smtClean="0"/>
              <a:t> M. </a:t>
            </a:r>
            <a:r>
              <a:rPr lang="en-US" sz="2800" dirty="0" err="1" smtClean="0"/>
              <a:t>Goldratt</a:t>
            </a:r>
            <a:r>
              <a:rPr lang="en-US" sz="2800" dirty="0" smtClean="0"/>
              <a:t> and introduced in his book </a:t>
            </a:r>
            <a:r>
              <a:rPr lang="en-US" sz="2800" i="1" dirty="0" smtClean="0"/>
              <a:t>The Goal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Attempts to minimize </a:t>
            </a:r>
            <a:r>
              <a:rPr lang="en-US" sz="3200" b="1" dirty="0" smtClean="0"/>
              <a:t>multitasking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When a </a:t>
            </a:r>
            <a:r>
              <a:rPr lang="en-US" sz="3200" b="1" dirty="0" smtClean="0">
                <a:solidFill>
                  <a:srgbClr val="FF0000"/>
                </a:solidFill>
              </a:rPr>
              <a:t>resource</a:t>
            </a:r>
            <a:r>
              <a:rPr lang="en-US" sz="2800" dirty="0" smtClean="0"/>
              <a:t> works on </a:t>
            </a:r>
            <a:r>
              <a:rPr lang="en-US" sz="3200" b="1" dirty="0" smtClean="0">
                <a:solidFill>
                  <a:srgbClr val="FF0000"/>
                </a:solidFill>
              </a:rPr>
              <a:t>more than one </a:t>
            </a:r>
            <a:r>
              <a:rPr lang="en-US" sz="2800" dirty="0" smtClean="0"/>
              <a:t>task at a time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74638"/>
            <a:ext cx="11074400" cy="7159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Critical Chain Scheduling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1EA563-FAFF-41A8-A237-216516E4DEA1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7003" t="18847" r="12769" b="21055"/>
          <a:stretch>
            <a:fillRect/>
          </a:stretch>
        </p:blipFill>
        <p:spPr bwMode="auto">
          <a:xfrm>
            <a:off x="0" y="0"/>
            <a:ext cx="2343150" cy="187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111500" y="590550"/>
            <a:ext cx="5518150" cy="78105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Project Time Management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76249" y="1828800"/>
            <a:ext cx="8742947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Every system is constrained by </a:t>
            </a:r>
            <a:r>
              <a:rPr lang="en-US" sz="3500" b="1" dirty="0" smtClean="0">
                <a:solidFill>
                  <a:srgbClr val="FF0000"/>
                </a:solidFill>
              </a:rPr>
              <a:t>policies, procedures, and standards;</a:t>
            </a:r>
            <a:r>
              <a:rPr lang="id-ID" sz="3500" b="1" dirty="0" smtClean="0">
                <a:solidFill>
                  <a:srgbClr val="FF0000"/>
                </a:solidFill>
              </a:rPr>
              <a:t> </a:t>
            </a:r>
            <a:r>
              <a:rPr lang="en-US" sz="3500" b="1" dirty="0" smtClean="0">
                <a:solidFill>
                  <a:srgbClr val="FF0000"/>
                </a:solidFill>
              </a:rPr>
              <a:t>available materials, knowledge, and technology; and limited time, funding, and</a:t>
            </a:r>
            <a:r>
              <a:rPr lang="id-ID" sz="3500" b="1" dirty="0" smtClean="0">
                <a:solidFill>
                  <a:srgbClr val="FF0000"/>
                </a:solidFill>
              </a:rPr>
              <a:t> resources.</a:t>
            </a:r>
          </a:p>
          <a:p>
            <a:r>
              <a:rPr lang="en-US" sz="2800" dirty="0" smtClean="0"/>
              <a:t>Managers often cite delivering </a:t>
            </a:r>
            <a:r>
              <a:rPr lang="en-US" sz="3600" b="1" dirty="0" smtClean="0">
                <a:solidFill>
                  <a:srgbClr val="FF0000"/>
                </a:solidFill>
              </a:rPr>
              <a:t>projects on time </a:t>
            </a:r>
            <a:r>
              <a:rPr lang="en-US" sz="2800" dirty="0" smtClean="0"/>
              <a:t>as one of their </a:t>
            </a:r>
            <a:r>
              <a:rPr lang="en-US" sz="3600" b="1" dirty="0" smtClean="0">
                <a:solidFill>
                  <a:srgbClr val="FF0000"/>
                </a:solidFill>
              </a:rPr>
              <a:t>biggest challenges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Time has the </a:t>
            </a:r>
            <a:r>
              <a:rPr lang="en-US" sz="3600" b="1" dirty="0" smtClean="0">
                <a:solidFill>
                  <a:srgbClr val="FF0000"/>
                </a:solidFill>
              </a:rPr>
              <a:t>least amount of flexibility</a:t>
            </a:r>
            <a:r>
              <a:rPr lang="en-US" sz="2800" dirty="0" smtClean="0"/>
              <a:t>; it passes no matter what happens on a project</a:t>
            </a:r>
          </a:p>
          <a:p>
            <a:r>
              <a:rPr lang="en-US" sz="2800" dirty="0" smtClean="0"/>
              <a:t>Schedule issues are the main reason for </a:t>
            </a:r>
            <a:r>
              <a:rPr lang="en-US" sz="3600" b="1" dirty="0" smtClean="0">
                <a:solidFill>
                  <a:srgbClr val="FF0000"/>
                </a:solidFill>
              </a:rPr>
              <a:t>conflicts</a:t>
            </a:r>
            <a:r>
              <a:rPr lang="en-US" sz="2800" dirty="0" smtClean="0"/>
              <a:t> on projects, especially during the second half of projects</a:t>
            </a:r>
            <a:endParaRPr lang="id-ID" sz="2800" dirty="0" smtClean="0"/>
          </a:p>
          <a:p>
            <a:endParaRPr lang="id-ID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endParaRPr lang="en-US" sz="2800" dirty="0" smtClean="0">
              <a:latin typeface="Arial Narrow" pitchFamily="34" charset="0"/>
            </a:endParaRPr>
          </a:p>
          <a:p>
            <a:endParaRPr lang="en-US" sz="28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Multitasking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1FC3D-ECE0-4B5D-AA24-AAFA8BF0CC53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54276" name="Picture 5" descr="86921_06_F10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1143000"/>
            <a:ext cx="1102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7" descr="86921_06_F10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05200"/>
            <a:ext cx="108712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8458200" cy="541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 </a:t>
            </a:r>
            <a:r>
              <a:rPr lang="en-US" sz="2800" b="1" dirty="0" smtClean="0"/>
              <a:t>buffer</a:t>
            </a:r>
            <a:r>
              <a:rPr lang="en-US" sz="2800" dirty="0" smtClean="0"/>
              <a:t> is additional time to complete a task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Murphy’s Law</a:t>
            </a:r>
            <a:r>
              <a:rPr lang="en-US" sz="2800" dirty="0" smtClean="0"/>
              <a:t> states that if something can go wrong, it will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Parkinson’s Law</a:t>
            </a:r>
            <a:r>
              <a:rPr lang="en-US" sz="2800" dirty="0" smtClean="0"/>
              <a:t> states that work expands to fill the time allowed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 traditional estimates, people often add a buffer to each task and use it if it’s needed or not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Critical chain scheduling removes buffers from individual tasks and instead creates: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Project buffers</a:t>
            </a:r>
            <a:r>
              <a:rPr lang="en-US" sz="2400" dirty="0" smtClean="0"/>
              <a:t> or additional time added before the project’s due date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Feeding buffers </a:t>
            </a:r>
            <a:r>
              <a:rPr lang="en-US" sz="2400" dirty="0" smtClean="0"/>
              <a:t>or additional time added before tasks on the critical path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74638"/>
            <a:ext cx="11074400" cy="563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Buffers and Critical Chain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DD03E6-092F-45A6-8416-06BC5C0ACD2B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Example of Critical Chain Scheduling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6822C-F444-4739-99CF-652887A74A31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56324" name="Picture 4" descr="86921_06_F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27114"/>
            <a:ext cx="10363200" cy="478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10160000" cy="4572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  <a:latin typeface="Calibri" pitchFamily="34" charset="0"/>
              </a:rPr>
              <a:t>Schedule Compression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9163050" cy="50482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ko-KR" sz="3000" b="1" dirty="0" smtClean="0">
                <a:ea typeface="굴림" pitchFamily="34" charset="-127"/>
              </a:rPr>
              <a:t>Fast Tracking</a:t>
            </a:r>
          </a:p>
          <a:p>
            <a:pPr lvl="1">
              <a:lnSpc>
                <a:spcPct val="80000"/>
              </a:lnSpc>
            </a:pPr>
            <a:r>
              <a:rPr lang="en-US" altLang="ko-KR" sz="3000" dirty="0" smtClean="0">
                <a:ea typeface="굴림" pitchFamily="34" charset="-127"/>
              </a:rPr>
              <a:t>Performing critical path activities in</a:t>
            </a:r>
            <a:r>
              <a:rPr lang="en-US" altLang="ko-KR" sz="3500" dirty="0" smtClean="0">
                <a:solidFill>
                  <a:srgbClr val="FF0000"/>
                </a:solidFill>
                <a:ea typeface="굴림" pitchFamily="34" charset="-127"/>
              </a:rPr>
              <a:t> </a:t>
            </a:r>
            <a:r>
              <a:rPr lang="en-US" altLang="ko-KR" sz="3500" b="1" dirty="0" smtClean="0">
                <a:solidFill>
                  <a:srgbClr val="FF0000"/>
                </a:solidFill>
                <a:ea typeface="굴림" pitchFamily="34" charset="-127"/>
              </a:rPr>
              <a:t>parallel.</a:t>
            </a:r>
            <a:endParaRPr lang="en-US" altLang="ko-KR" sz="3000" b="1" dirty="0" smtClean="0">
              <a:solidFill>
                <a:srgbClr val="FF0000"/>
              </a:solidFill>
              <a:ea typeface="굴림" pitchFamily="34" charset="-127"/>
            </a:endParaRPr>
          </a:p>
          <a:p>
            <a:pPr lvl="1">
              <a:lnSpc>
                <a:spcPct val="80000"/>
              </a:lnSpc>
            </a:pPr>
            <a:r>
              <a:rPr lang="en-US" altLang="ko-KR" sz="3000" dirty="0" smtClean="0">
                <a:ea typeface="굴림" pitchFamily="34" charset="-127"/>
              </a:rPr>
              <a:t>Usually </a:t>
            </a:r>
            <a:r>
              <a:rPr lang="en-US" altLang="ko-KR" sz="3000" b="1" dirty="0" smtClean="0">
                <a:ea typeface="굴림" pitchFamily="34" charset="-127"/>
              </a:rPr>
              <a:t>increase risk </a:t>
            </a:r>
            <a:r>
              <a:rPr lang="en-US" altLang="ko-KR" sz="3000" dirty="0" smtClean="0">
                <a:ea typeface="굴림" pitchFamily="34" charset="-127"/>
              </a:rPr>
              <a:t>and requires </a:t>
            </a:r>
            <a:r>
              <a:rPr lang="en-US" altLang="ko-KR" sz="3500" b="1" dirty="0" smtClean="0">
                <a:solidFill>
                  <a:srgbClr val="FF0000"/>
                </a:solidFill>
                <a:ea typeface="굴림" pitchFamily="34" charset="-127"/>
              </a:rPr>
              <a:t>more attention to communication.</a:t>
            </a:r>
            <a:endParaRPr lang="en-US" altLang="ko-KR" sz="3000" b="1" dirty="0" smtClean="0">
              <a:solidFill>
                <a:srgbClr val="FF0000"/>
              </a:solidFill>
              <a:ea typeface="굴림" pitchFamily="34" charset="-127"/>
            </a:endParaRPr>
          </a:p>
          <a:p>
            <a:pPr lvl="1">
              <a:lnSpc>
                <a:spcPct val="80000"/>
              </a:lnSpc>
            </a:pPr>
            <a:r>
              <a:rPr lang="en-US" altLang="ko-KR" sz="3000" dirty="0" smtClean="0">
                <a:ea typeface="굴림" pitchFamily="34" charset="-127"/>
              </a:rPr>
              <a:t>May need a </a:t>
            </a:r>
            <a:r>
              <a:rPr lang="en-US" altLang="ko-KR" sz="3500" b="1" dirty="0" smtClean="0">
                <a:solidFill>
                  <a:srgbClr val="FF0000"/>
                </a:solidFill>
                <a:ea typeface="굴림" pitchFamily="34" charset="-127"/>
              </a:rPr>
              <a:t>rework</a:t>
            </a:r>
            <a:r>
              <a:rPr lang="en-US" altLang="ko-KR" sz="3500" dirty="0" smtClean="0">
                <a:solidFill>
                  <a:srgbClr val="FF0000"/>
                </a:solidFill>
                <a:ea typeface="굴림" pitchFamily="34" charset="-127"/>
              </a:rPr>
              <a:t>.</a:t>
            </a:r>
            <a:endParaRPr lang="en-US" altLang="ko-KR" sz="3000" dirty="0" smtClean="0">
              <a:solidFill>
                <a:srgbClr val="FF0000"/>
              </a:solidFill>
              <a:ea typeface="굴림" pitchFamily="34" charset="-127"/>
            </a:endParaRPr>
          </a:p>
          <a:p>
            <a:pPr lvl="1">
              <a:lnSpc>
                <a:spcPct val="80000"/>
              </a:lnSpc>
            </a:pPr>
            <a:r>
              <a:rPr lang="en-US" altLang="ko-KR" sz="3000" dirty="0" smtClean="0">
                <a:ea typeface="굴림" pitchFamily="34" charset="-127"/>
              </a:rPr>
              <a:t>E.g. Design is half finished and start coding.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altLang="ko-KR" sz="3000" dirty="0" smtClean="0">
              <a:ea typeface="굴림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3000" b="1" dirty="0" smtClean="0">
                <a:ea typeface="굴림" pitchFamily="34" charset="-127"/>
              </a:rPr>
              <a:t>Crashing</a:t>
            </a:r>
          </a:p>
          <a:p>
            <a:pPr lvl="1">
              <a:lnSpc>
                <a:spcPct val="80000"/>
              </a:lnSpc>
            </a:pPr>
            <a:r>
              <a:rPr lang="en-US" altLang="ko-KR" sz="3000" dirty="0" smtClean="0">
                <a:ea typeface="굴림" pitchFamily="34" charset="-127"/>
              </a:rPr>
              <a:t>Analyze </a:t>
            </a:r>
            <a:r>
              <a:rPr lang="en-US" altLang="ko-KR" sz="3900" b="1" dirty="0" smtClean="0">
                <a:solidFill>
                  <a:srgbClr val="FF0000"/>
                </a:solidFill>
                <a:ea typeface="굴림" pitchFamily="34" charset="-127"/>
              </a:rPr>
              <a:t>cost and schedule </a:t>
            </a:r>
            <a:r>
              <a:rPr lang="en-US" altLang="ko-KR" sz="3000" dirty="0" smtClean="0">
                <a:ea typeface="굴림" pitchFamily="34" charset="-127"/>
              </a:rPr>
              <a:t>trade-offs. </a:t>
            </a:r>
          </a:p>
          <a:p>
            <a:pPr lvl="1">
              <a:lnSpc>
                <a:spcPct val="80000"/>
              </a:lnSpc>
            </a:pPr>
            <a:r>
              <a:rPr lang="en-US" altLang="ko-KR" sz="3000" dirty="0" smtClean="0">
                <a:ea typeface="굴림" pitchFamily="34" charset="-127"/>
              </a:rPr>
              <a:t>Determine most </a:t>
            </a:r>
            <a:r>
              <a:rPr lang="en-US" altLang="ko-KR" sz="3900" b="1" dirty="0" smtClean="0">
                <a:solidFill>
                  <a:srgbClr val="FF0000"/>
                </a:solidFill>
                <a:ea typeface="굴림" pitchFamily="34" charset="-127"/>
              </a:rPr>
              <a:t>compression for least cost.</a:t>
            </a:r>
            <a:endParaRPr lang="en-US" altLang="ko-KR" sz="3000" b="1" dirty="0" smtClean="0">
              <a:solidFill>
                <a:srgbClr val="FF0000"/>
              </a:solidFill>
              <a:ea typeface="굴림" pitchFamily="34" charset="-127"/>
            </a:endParaRPr>
          </a:p>
          <a:p>
            <a:pPr lvl="1">
              <a:lnSpc>
                <a:spcPct val="80000"/>
              </a:lnSpc>
            </a:pPr>
            <a:r>
              <a:rPr lang="en-US" altLang="ko-KR" sz="3500" b="1" dirty="0" smtClean="0">
                <a:solidFill>
                  <a:srgbClr val="FF0000"/>
                </a:solidFill>
                <a:ea typeface="굴림" pitchFamily="34" charset="-127"/>
              </a:rPr>
              <a:t>Crash the tasks </a:t>
            </a:r>
            <a:r>
              <a:rPr lang="en-US" altLang="ko-KR" sz="3000" dirty="0" smtClean="0">
                <a:ea typeface="굴림" pitchFamily="34" charset="-127"/>
              </a:rPr>
              <a:t>that cost the least first, focusing on minimizing project cost.</a:t>
            </a:r>
          </a:p>
          <a:p>
            <a:pPr lvl="1">
              <a:lnSpc>
                <a:spcPct val="80000"/>
              </a:lnSpc>
            </a:pPr>
            <a:r>
              <a:rPr lang="en-US" altLang="ko-KR" sz="3000" dirty="0" smtClean="0">
                <a:ea typeface="굴림" pitchFamily="34" charset="-127"/>
              </a:rPr>
              <a:t>Always results in </a:t>
            </a:r>
            <a:r>
              <a:rPr lang="en-US" altLang="ko-KR" sz="3500" b="1" dirty="0" smtClean="0">
                <a:solidFill>
                  <a:srgbClr val="FF0000"/>
                </a:solidFill>
                <a:ea typeface="굴림" pitchFamily="34" charset="-127"/>
              </a:rPr>
              <a:t>increased cost.</a:t>
            </a:r>
            <a:endParaRPr lang="en-US" altLang="ko-KR" sz="3000" b="1" dirty="0" smtClean="0">
              <a:solidFill>
                <a:srgbClr val="FF0000"/>
              </a:solidFill>
              <a:ea typeface="굴림" pitchFamily="34" charset="-127"/>
            </a:endParaRP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0404"/>
          <a:stretch>
            <a:fillRect/>
          </a:stretch>
        </p:blipFill>
        <p:spPr bwMode="auto">
          <a:xfrm>
            <a:off x="0" y="0"/>
            <a:ext cx="8643938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0" y="2133600"/>
            <a:ext cx="3200400" cy="9715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Before fast tracking</a:t>
            </a:r>
          </a:p>
          <a:p>
            <a:pPr algn="ctr"/>
            <a:r>
              <a:rPr lang="id-ID" dirty="0" smtClean="0"/>
              <a:t>(total time 10)</a:t>
            </a:r>
            <a:endParaRPr lang="id-ID" dirty="0"/>
          </a:p>
        </p:txBody>
      </p:sp>
      <p:sp>
        <p:nvSpPr>
          <p:cNvPr id="15" name="Rectangle 14"/>
          <p:cNvSpPr/>
          <p:nvPr/>
        </p:nvSpPr>
        <p:spPr>
          <a:xfrm>
            <a:off x="5562600" y="2228850"/>
            <a:ext cx="3200400" cy="971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After fast tracking</a:t>
            </a:r>
          </a:p>
          <a:p>
            <a:pPr algn="ctr"/>
            <a:r>
              <a:rPr lang="id-ID" dirty="0" smtClean="0"/>
              <a:t>(total time 8)</a:t>
            </a:r>
            <a:endParaRPr lang="id-ID" dirty="0"/>
          </a:p>
        </p:txBody>
      </p:sp>
      <p:sp>
        <p:nvSpPr>
          <p:cNvPr id="16" name="Right Arrow 15"/>
          <p:cNvSpPr/>
          <p:nvPr/>
        </p:nvSpPr>
        <p:spPr>
          <a:xfrm>
            <a:off x="3771900" y="1143000"/>
            <a:ext cx="1847850" cy="5715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0423" name="Picture 7" descr="crash-resourc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86" t="4250" r="10641" b="51180"/>
          <a:stretch>
            <a:fillRect/>
          </a:stretch>
        </p:blipFill>
        <p:spPr bwMode="auto">
          <a:xfrm>
            <a:off x="247650" y="3924300"/>
            <a:ext cx="8705850" cy="211455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8991600" y="400050"/>
            <a:ext cx="2190750" cy="13525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Fast track</a:t>
            </a:r>
            <a:endParaRPr lang="id-ID" sz="2800" dirty="0"/>
          </a:p>
        </p:txBody>
      </p:sp>
      <p:sp>
        <p:nvSpPr>
          <p:cNvPr id="19" name="Rectangle 18"/>
          <p:cNvSpPr/>
          <p:nvPr/>
        </p:nvSpPr>
        <p:spPr>
          <a:xfrm>
            <a:off x="9124950" y="4324350"/>
            <a:ext cx="2190750" cy="13525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Crashing</a:t>
            </a:r>
            <a:endParaRPr lang="id-ID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0" y="495300"/>
            <a:ext cx="10160000" cy="4572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  <a:latin typeface="Calibri" pitchFamily="34" charset="0"/>
              </a:rPr>
              <a:t>Project Schedule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06400" y="1524000"/>
            <a:ext cx="105664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Schedule can be shown </a:t>
            </a:r>
            <a:r>
              <a:rPr lang="en-US" sz="3200" b="1" dirty="0" smtClean="0">
                <a:solidFill>
                  <a:srgbClr val="FF0000"/>
                </a:solidFill>
              </a:rPr>
              <a:t>with or without </a:t>
            </a:r>
            <a:r>
              <a:rPr lang="en-US" sz="2800" dirty="0" smtClean="0"/>
              <a:t>dependencies (logical relationship).</a:t>
            </a:r>
            <a:endParaRPr lang="id-ID" sz="2800" dirty="0" smtClean="0"/>
          </a:p>
          <a:p>
            <a:r>
              <a:rPr lang="en-US" sz="2800" dirty="0" smtClean="0"/>
              <a:t>Presented as</a:t>
            </a:r>
          </a:p>
          <a:p>
            <a:pPr lvl="1"/>
            <a:r>
              <a:rPr lang="en-US" sz="2800" dirty="0" smtClean="0"/>
              <a:t>Summary form e.g. Master Schedule, Milestone schedule</a:t>
            </a:r>
          </a:p>
          <a:p>
            <a:pPr lvl="1"/>
            <a:r>
              <a:rPr lang="en-US" sz="2800" dirty="0" smtClean="0"/>
              <a:t>Detailed form</a:t>
            </a:r>
          </a:p>
          <a:p>
            <a:r>
              <a:rPr lang="en-US" sz="2800" dirty="0" smtClean="0"/>
              <a:t>Format: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Network diagram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Milestone chart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Bar chart (Gantt chart)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0" y="933450"/>
            <a:ext cx="101600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Schedule Data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5867400" y="1809750"/>
            <a:ext cx="3771900" cy="3124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lvl="1"/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Additional information can be added, such as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Resource histograms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Cash-flow projections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Order &amp; delivery schedules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Alternative schedules</a:t>
            </a:r>
          </a:p>
          <a:p>
            <a:pPr lvl="1">
              <a:buFontTx/>
              <a:buNone/>
            </a:pPr>
            <a:endParaRPr lang="en-US" sz="2400" dirty="0" smtClean="0"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0550" y="1792754"/>
            <a:ext cx="3829050" cy="30469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Arial Narrow" pitchFamily="34" charset="0"/>
              </a:rPr>
              <a:t>Includes at least:</a:t>
            </a:r>
          </a:p>
          <a:p>
            <a:pPr lvl="1"/>
            <a:r>
              <a:rPr lang="en-US" sz="3200" dirty="0" smtClean="0">
                <a:latin typeface="Arial Narrow" pitchFamily="34" charset="0"/>
              </a:rPr>
              <a:t>Schedule milestone</a:t>
            </a:r>
          </a:p>
          <a:p>
            <a:pPr lvl="1"/>
            <a:r>
              <a:rPr lang="en-US" sz="3200" dirty="0" smtClean="0">
                <a:latin typeface="Arial Narrow" pitchFamily="34" charset="0"/>
              </a:rPr>
              <a:t>Schedule activities</a:t>
            </a:r>
          </a:p>
          <a:p>
            <a:pPr lvl="1"/>
            <a:r>
              <a:rPr lang="en-US" sz="3200" dirty="0" smtClean="0">
                <a:latin typeface="Arial Narrow" pitchFamily="34" charset="0"/>
              </a:rPr>
              <a:t>Activity attributes</a:t>
            </a:r>
          </a:p>
          <a:p>
            <a:pPr lvl="1"/>
            <a:r>
              <a:rPr lang="en-US" sz="3200" dirty="0" smtClean="0">
                <a:latin typeface="Arial Narrow" pitchFamily="34" charset="0"/>
              </a:rPr>
              <a:t>Assumptions &amp; Constraints</a:t>
            </a:r>
          </a:p>
        </p:txBody>
      </p:sp>
      <p:sp>
        <p:nvSpPr>
          <p:cNvPr id="5" name="Cross 4"/>
          <p:cNvSpPr/>
          <p:nvPr/>
        </p:nvSpPr>
        <p:spPr>
          <a:xfrm>
            <a:off x="4686300" y="2705100"/>
            <a:ext cx="742950" cy="89535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160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Control Schedule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0" y="2022476"/>
            <a:ext cx="11582400" cy="2879725"/>
          </a:xfrm>
          <a:prstGeom prst="rightArrow">
            <a:avLst>
              <a:gd name="adj1" fmla="val 70438"/>
              <a:gd name="adj2" fmla="val 27493"/>
            </a:avLst>
          </a:prstGeom>
          <a:solidFill>
            <a:srgbClr val="CC66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Group 59"/>
          <p:cNvGraphicFramePr>
            <a:graphicFrameLocks noGrp="1"/>
          </p:cNvGraphicFramePr>
          <p:nvPr/>
        </p:nvGraphicFramePr>
        <p:xfrm>
          <a:off x="406400" y="1743075"/>
          <a:ext cx="2946400" cy="3236726"/>
        </p:xfrm>
        <a:graphic>
          <a:graphicData uri="http://schemas.openxmlformats.org/drawingml/2006/table">
            <a:tbl>
              <a:tblPr/>
              <a:tblGrid>
                <a:gridCol w="2946400"/>
              </a:tblGrid>
              <a:tr h="706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Inputs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385863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Management Plan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Schedule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Work performance 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data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calendars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Schedule data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Organizational process assets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60"/>
          <p:cNvGraphicFramePr>
            <a:graphicFrameLocks noGrp="1"/>
          </p:cNvGraphicFramePr>
          <p:nvPr/>
        </p:nvGraphicFramePr>
        <p:xfrm>
          <a:off x="3860800" y="1743075"/>
          <a:ext cx="2946400" cy="3712464"/>
        </p:xfrm>
        <a:graphic>
          <a:graphicData uri="http://schemas.openxmlformats.org/drawingml/2006/table">
            <a:tbl>
              <a:tblPr/>
              <a:tblGrid>
                <a:gridCol w="2946400"/>
              </a:tblGrid>
              <a:tr h="600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Tools &amp; Techniques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792204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Performance reviews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Project Management Software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Resource</a:t>
                      </a:r>
                      <a:r>
                        <a:rPr kumimoji="0" lang="id-ID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optimization techniques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Modeling techniques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Adjusting leads &amp; lags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Schedule compression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Schedule tooling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61"/>
          <p:cNvGraphicFramePr>
            <a:graphicFrameLocks noGrp="1"/>
          </p:cNvGraphicFramePr>
          <p:nvPr/>
        </p:nvGraphicFramePr>
        <p:xfrm>
          <a:off x="7416800" y="1743076"/>
          <a:ext cx="2946400" cy="3879853"/>
        </p:xfrm>
        <a:graphic>
          <a:graphicData uri="http://schemas.openxmlformats.org/drawingml/2006/table">
            <a:tbl>
              <a:tblPr/>
              <a:tblGrid>
                <a:gridCol w="2946400"/>
              </a:tblGrid>
              <a:tr h="716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Outputs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691828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Work performance  </a:t>
                      </a: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information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Schedule forecasts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Organizational process assets updates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Change requests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management plan updates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document updates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543984" y="1646239"/>
            <a:ext cx="8596668" cy="3880773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Perform reality </a:t>
            </a:r>
            <a:r>
              <a:rPr lang="en-US" sz="4000" b="1" dirty="0" smtClean="0">
                <a:solidFill>
                  <a:srgbClr val="FF0000"/>
                </a:solidFill>
              </a:rPr>
              <a:t>checks on schedules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3200" dirty="0" smtClean="0"/>
              <a:t>Allow for </a:t>
            </a:r>
            <a:r>
              <a:rPr lang="en-US" sz="3600" b="1" dirty="0" smtClean="0">
                <a:solidFill>
                  <a:srgbClr val="FF0000"/>
                </a:solidFill>
              </a:rPr>
              <a:t>contingencies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Don’t plan </a:t>
            </a:r>
            <a:r>
              <a:rPr lang="en-US" sz="3200" dirty="0" smtClean="0"/>
              <a:t>for everyone to work at </a:t>
            </a:r>
            <a:r>
              <a:rPr lang="en-US" sz="3200" dirty="0" smtClean="0">
                <a:solidFill>
                  <a:srgbClr val="FF0000"/>
                </a:solidFill>
              </a:rPr>
              <a:t>100% </a:t>
            </a:r>
            <a:r>
              <a:rPr lang="en-US" sz="3200" dirty="0" smtClean="0"/>
              <a:t>capacity all the time</a:t>
            </a:r>
          </a:p>
          <a:p>
            <a:pPr eaLnBrk="1" hangingPunct="1"/>
            <a:r>
              <a:rPr lang="en-US" sz="3200" dirty="0" smtClean="0"/>
              <a:t>Hold</a:t>
            </a:r>
            <a:r>
              <a:rPr lang="en-US" sz="4000" b="1" dirty="0" smtClean="0">
                <a:solidFill>
                  <a:srgbClr val="FF0000"/>
                </a:solidFill>
              </a:rPr>
              <a:t> progress meetings </a:t>
            </a:r>
            <a:r>
              <a:rPr lang="en-US" sz="3200" dirty="0" smtClean="0"/>
              <a:t>with stakeholders and be clear and honest in communicating schedule issues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Schedule Control Suggestions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DC4E-E409-40F7-BE0C-9A88CB134B03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81150"/>
            <a:ext cx="8712200" cy="4572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Goals are to know </a:t>
            </a:r>
            <a:r>
              <a:rPr lang="en-US" sz="2800" b="1" dirty="0" smtClean="0">
                <a:solidFill>
                  <a:srgbClr val="FF0000"/>
                </a:solidFill>
              </a:rPr>
              <a:t>the status </a:t>
            </a:r>
            <a:r>
              <a:rPr lang="en-US" sz="2800" dirty="0" smtClean="0"/>
              <a:t>of the schedule, </a:t>
            </a:r>
            <a:r>
              <a:rPr lang="en-US" sz="2800" b="1" dirty="0" smtClean="0">
                <a:solidFill>
                  <a:srgbClr val="FF0000"/>
                </a:solidFill>
              </a:rPr>
              <a:t>influence factors </a:t>
            </a:r>
            <a:r>
              <a:rPr lang="en-US" sz="2800" dirty="0" smtClean="0"/>
              <a:t>that cause schedule changes, determine that the </a:t>
            </a:r>
            <a:r>
              <a:rPr lang="en-US" sz="2800" b="1" dirty="0" smtClean="0">
                <a:solidFill>
                  <a:srgbClr val="FF0000"/>
                </a:solidFill>
              </a:rPr>
              <a:t>schedule has changed</a:t>
            </a:r>
            <a:r>
              <a:rPr lang="en-US" sz="2800" dirty="0" smtClean="0"/>
              <a:t>, and </a:t>
            </a:r>
            <a:r>
              <a:rPr lang="en-US" sz="3200" b="1" dirty="0" smtClean="0">
                <a:solidFill>
                  <a:srgbClr val="FF0000"/>
                </a:solidFill>
              </a:rPr>
              <a:t>manage changes </a:t>
            </a:r>
            <a:r>
              <a:rPr lang="en-US" sz="2800" dirty="0" smtClean="0"/>
              <a:t>when they occur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Tools and techniques include: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Progress reports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 schedule change control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Project management software, including schedule comparison charts like the tracking Gantt chart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Variance analysis, such as analyzing float or slack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Performance management, such as earned value (Chapter 7)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609600"/>
            <a:ext cx="8596668" cy="800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Controlling the Schedule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E26E6-4B5F-4097-B7F4-4FC5B3D341F9}" type="slidenum">
              <a:rPr lang="en-US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159166" cy="215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1530350" y="1885950"/>
            <a:ext cx="8545095" cy="4324350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>
                <a:latin typeface="Arial Narrow" pitchFamily="34" charset="0"/>
              </a:rPr>
              <a:t>The process required to </a:t>
            </a:r>
            <a:r>
              <a:rPr lang="en-US" sz="4400" b="1" dirty="0" smtClean="0">
                <a:solidFill>
                  <a:srgbClr val="FF0000"/>
                </a:solidFill>
                <a:latin typeface="Arial Narrow" pitchFamily="34" charset="0"/>
              </a:rPr>
              <a:t>manage timely completion </a:t>
            </a:r>
            <a:r>
              <a:rPr lang="en-US" sz="3600" dirty="0" smtClean="0">
                <a:latin typeface="Arial Narrow" pitchFamily="34" charset="0"/>
              </a:rPr>
              <a:t>of the project</a:t>
            </a:r>
          </a:p>
          <a:p>
            <a:r>
              <a:rPr lang="en-US" sz="3600" dirty="0" smtClean="0">
                <a:latin typeface="Arial Narrow" pitchFamily="34" charset="0"/>
              </a:rPr>
              <a:t>Project time management start with planning by the project management team (not shown as a discrete process)</a:t>
            </a:r>
          </a:p>
          <a:p>
            <a:r>
              <a:rPr lang="en-US" sz="3600" dirty="0" smtClean="0">
                <a:latin typeface="Arial Narrow" pitchFamily="34" charset="0"/>
              </a:rPr>
              <a:t>In small project, </a:t>
            </a:r>
            <a:r>
              <a:rPr lang="en-US" sz="4400" b="1" dirty="0" smtClean="0">
                <a:solidFill>
                  <a:srgbClr val="FF0000"/>
                </a:solidFill>
                <a:latin typeface="Arial Narrow" pitchFamily="34" charset="0"/>
              </a:rPr>
              <a:t>defining &amp; sequencing activities, estimating activity resource &amp; duration, deve</a:t>
            </a:r>
            <a:r>
              <a:rPr lang="en-US" sz="3600" dirty="0" smtClean="0">
                <a:latin typeface="Arial Narrow" pitchFamily="34" charset="0"/>
              </a:rPr>
              <a:t>loping schedule are viewed as a single process.</a:t>
            </a:r>
          </a:p>
          <a:p>
            <a:pPr eaLnBrk="1" hangingPunct="1"/>
            <a:endParaRPr lang="en-US" sz="3600" dirty="0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24100" y="590551"/>
            <a:ext cx="7048500" cy="8985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Importance of Project Schedules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C89241-0016-4820-B31C-E863C9D8BBB3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601134" y="1684339"/>
            <a:ext cx="9704916" cy="3880773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First review the </a:t>
            </a:r>
            <a:r>
              <a:rPr lang="en-US" sz="4000" b="1" dirty="0" smtClean="0">
                <a:solidFill>
                  <a:srgbClr val="FF0000"/>
                </a:solidFill>
              </a:rPr>
              <a:t>draft schedule or estimated </a:t>
            </a:r>
            <a:r>
              <a:rPr lang="en-US" sz="3200" dirty="0" smtClean="0"/>
              <a:t>completion date in the project charter</a:t>
            </a:r>
          </a:p>
          <a:p>
            <a:pPr eaLnBrk="1" hangingPunct="1"/>
            <a:r>
              <a:rPr lang="en-US" sz="3200" dirty="0" smtClean="0"/>
              <a:t>Prepare a </a:t>
            </a:r>
            <a:r>
              <a:rPr lang="en-US" sz="3600" b="1" dirty="0" smtClean="0">
                <a:solidFill>
                  <a:srgbClr val="FF0000"/>
                </a:solidFill>
              </a:rPr>
              <a:t>more detailed schedule </a:t>
            </a:r>
            <a:r>
              <a:rPr lang="en-US" sz="3200" dirty="0" smtClean="0"/>
              <a:t>with the project team</a:t>
            </a:r>
          </a:p>
          <a:p>
            <a:pPr eaLnBrk="1" hangingPunct="1"/>
            <a:r>
              <a:rPr lang="en-US" sz="3200" dirty="0" smtClean="0"/>
              <a:t>Make sure the schedule is </a:t>
            </a:r>
            <a:r>
              <a:rPr lang="en-US" sz="3600" b="1" dirty="0" smtClean="0">
                <a:solidFill>
                  <a:srgbClr val="FF0000"/>
                </a:solidFill>
              </a:rPr>
              <a:t>realistic </a:t>
            </a:r>
            <a:r>
              <a:rPr lang="en-US" sz="3200" dirty="0" smtClean="0"/>
              <a:t>and </a:t>
            </a:r>
            <a:r>
              <a:rPr lang="en-US" sz="3600" b="1" dirty="0" smtClean="0">
                <a:solidFill>
                  <a:srgbClr val="FF0000"/>
                </a:solidFill>
              </a:rPr>
              <a:t>followed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Alert top management </a:t>
            </a:r>
            <a:r>
              <a:rPr lang="en-US" sz="3200" dirty="0" smtClean="0"/>
              <a:t>well in advance if there are schedule problems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609600"/>
            <a:ext cx="8596668" cy="7429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Reality Checks on Scheduling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42D7CA-540B-4C74-B21F-FBAA04AD4A67}" type="slidenum">
              <a:rPr lang="en-US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Two Methods to Calculate the Forward and </a:t>
            </a:r>
            <a:br>
              <a:rPr lang="en-US" b="1" dirty="0"/>
            </a:br>
            <a:r>
              <a:rPr lang="en-US" b="1" dirty="0"/>
              <a:t>Backward Passes in a Network Diagram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2614410"/>
            <a:ext cx="9872871" cy="3481589"/>
          </a:xfrm>
        </p:spPr>
        <p:txBody>
          <a:bodyPr>
            <a:normAutofit/>
          </a:bodyPr>
          <a:lstStyle/>
          <a:p>
            <a:r>
              <a:rPr lang="en-US" sz="4000" b="1" dirty="0"/>
              <a:t>Zero Method assumption</a:t>
            </a:r>
            <a:r>
              <a:rPr lang="en-US" sz="4000" b="1" dirty="0" smtClean="0"/>
              <a:t>:</a:t>
            </a:r>
          </a:p>
          <a:p>
            <a:pPr marL="45720" indent="0">
              <a:buNone/>
            </a:pPr>
            <a:r>
              <a:rPr lang="en-US" sz="3600" dirty="0" smtClean="0"/>
              <a:t>All </a:t>
            </a:r>
            <a:r>
              <a:rPr lang="en-US" sz="3600" dirty="0"/>
              <a:t>starts and ends are at the end of a time period.</a:t>
            </a:r>
          </a:p>
          <a:p>
            <a:r>
              <a:rPr lang="en-US" sz="4000" b="1" dirty="0"/>
              <a:t>One  Method  assumption: </a:t>
            </a:r>
            <a:endParaRPr lang="en-US" sz="4000" b="1" dirty="0" smtClean="0"/>
          </a:p>
          <a:p>
            <a:pPr marL="45720" indent="0">
              <a:buNone/>
            </a:pPr>
            <a:r>
              <a:rPr lang="en-US" sz="3600" dirty="0" smtClean="0"/>
              <a:t>All  </a:t>
            </a:r>
            <a:r>
              <a:rPr lang="en-US" sz="3600" dirty="0"/>
              <a:t>starts  are  at  the  beginning  of  a  time  period,  and  all </a:t>
            </a:r>
            <a:r>
              <a:rPr lang="en-US" sz="3600" dirty="0" smtClean="0"/>
              <a:t>finishes </a:t>
            </a:r>
            <a:r>
              <a:rPr lang="en-US" sz="3600" dirty="0"/>
              <a:t>are at the end of a time period.</a:t>
            </a:r>
          </a:p>
        </p:txBody>
      </p:sp>
    </p:spTree>
    <p:extLst>
      <p:ext uri="{BB962C8B-B14F-4D97-AF65-F5344CB8AC3E}">
        <p14:creationId xmlns="" xmlns:p14="http://schemas.microsoft.com/office/powerpoint/2010/main" val="40416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31154" y="1772777"/>
            <a:ext cx="6754513" cy="43197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298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62" y="3929066"/>
            <a:ext cx="3905277" cy="25717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600" dirty="0" smtClean="0"/>
              <a:t>A</a:t>
            </a:r>
            <a:endParaRPr lang="id-ID" sz="2400" dirty="0"/>
          </a:p>
        </p:txBody>
      </p:sp>
      <p:sp>
        <p:nvSpPr>
          <p:cNvPr id="5" name="Right Arrow 4"/>
          <p:cNvSpPr/>
          <p:nvPr/>
        </p:nvSpPr>
        <p:spPr>
          <a:xfrm>
            <a:off x="4762491" y="4857760"/>
            <a:ext cx="257176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666712" y="4000504"/>
            <a:ext cx="952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ES</a:t>
            </a:r>
            <a:endParaRPr lang="id-ID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33731" y="4000504"/>
            <a:ext cx="952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EF</a:t>
            </a:r>
            <a:endParaRPr lang="id-ID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66712" y="5929330"/>
            <a:ext cx="952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LS</a:t>
            </a:r>
            <a:endParaRPr lang="id-ID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238480" y="5929330"/>
            <a:ext cx="952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LF</a:t>
            </a:r>
            <a:endParaRPr lang="id-ID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483" y="928670"/>
            <a:ext cx="50419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Straight Connector 21"/>
          <p:cNvCxnSpPr/>
          <p:nvPr/>
        </p:nvCxnSpPr>
        <p:spPr>
          <a:xfrm>
            <a:off x="571462" y="4643446"/>
            <a:ext cx="39052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71462" y="5786454"/>
            <a:ext cx="39052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452530" y="4286256"/>
            <a:ext cx="714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881290" y="4286256"/>
            <a:ext cx="714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1452530" y="6143644"/>
            <a:ext cx="714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881290" y="6143644"/>
            <a:ext cx="714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95472" y="5929330"/>
            <a:ext cx="952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TF</a:t>
            </a:r>
            <a:endParaRPr lang="id-ID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2095472" y="4000504"/>
            <a:ext cx="952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D</a:t>
            </a:r>
            <a:endParaRPr lang="id-ID" sz="2800" dirty="0"/>
          </a:p>
        </p:txBody>
      </p:sp>
      <p:sp>
        <p:nvSpPr>
          <p:cNvPr id="31" name="Rectangle 30"/>
          <p:cNvSpPr/>
          <p:nvPr/>
        </p:nvSpPr>
        <p:spPr>
          <a:xfrm>
            <a:off x="7429510" y="3857628"/>
            <a:ext cx="3905277" cy="25717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200" dirty="0"/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24760" y="3929066"/>
            <a:ext cx="952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ES</a:t>
            </a:r>
            <a:endParaRPr lang="id-ID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10191779" y="3929066"/>
            <a:ext cx="952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EF</a:t>
            </a:r>
            <a:endParaRPr lang="id-ID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7524760" y="5857892"/>
            <a:ext cx="952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LS</a:t>
            </a:r>
            <a:endParaRPr lang="id-ID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10096528" y="5857892"/>
            <a:ext cx="952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LF</a:t>
            </a:r>
            <a:endParaRPr lang="id-ID" sz="28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7429510" y="4572008"/>
            <a:ext cx="39052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429510" y="5715016"/>
            <a:ext cx="39052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8310578" y="4214818"/>
            <a:ext cx="714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9739338" y="4214818"/>
            <a:ext cx="714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8310578" y="6072206"/>
            <a:ext cx="714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9739338" y="6072206"/>
            <a:ext cx="714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953520" y="5857892"/>
            <a:ext cx="952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TF</a:t>
            </a:r>
            <a:endParaRPr lang="id-ID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8953520" y="3929066"/>
            <a:ext cx="952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D</a:t>
            </a:r>
            <a:endParaRPr lang="id-ID" sz="28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467" y="866275"/>
            <a:ext cx="7130947" cy="478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243" y="457201"/>
            <a:ext cx="11976549" cy="495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8147"/>
            <a:ext cx="7179085" cy="481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57356" y="584387"/>
            <a:ext cx="1664583" cy="510581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7357198" y="3156341"/>
            <a:ext cx="312457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Forward Pass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EF= ES + D - 1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1714488"/>
            <a:ext cx="6000792" cy="39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810248" y="1643050"/>
            <a:ext cx="1333509" cy="421484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7620011" y="2143116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"1" + "6" -1 = 6</a:t>
            </a:r>
            <a:endParaRPr lang="id-ID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62755" y="1857364"/>
            <a:ext cx="857256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20011" y="3714752"/>
            <a:ext cx="1593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"1" + “4" -1 = 4</a:t>
            </a:r>
            <a:endParaRPr lang="id-ID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762755" y="3429000"/>
            <a:ext cx="857256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20011" y="5214950"/>
            <a:ext cx="1593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"1" + “3" -1 = 3</a:t>
            </a:r>
            <a:endParaRPr lang="id-ID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762755" y="4929198"/>
            <a:ext cx="857256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61" y="2143116"/>
            <a:ext cx="926666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6381752" y="22145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6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1752" y="29289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4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1251" y="3857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3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0673" y="1305414"/>
            <a:ext cx="5885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solidFill>
                  <a:srgbClr val="FF0000"/>
                </a:solidFill>
              </a:rPr>
              <a:t>Ambil yang terbesar lalu ambahkan “1”</a:t>
            </a:r>
            <a:endParaRPr lang="id-ID" sz="28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7774793" y="2131210"/>
            <a:ext cx="357190" cy="952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952992" y="2071678"/>
            <a:ext cx="1047757" cy="57150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191251" y="2143116"/>
            <a:ext cx="66675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429773" y="2357430"/>
            <a:ext cx="66675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197437" y="2214554"/>
            <a:ext cx="1495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dirty="0" smtClean="0"/>
              <a:t>“7" + “7" -1 =13</a:t>
            </a:r>
            <a:endParaRPr lang="id-ID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714997" y="5000636"/>
            <a:ext cx="1809763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9429773" y="5000636"/>
            <a:ext cx="66675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197438" y="4857760"/>
            <a:ext cx="1391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dirty="0" smtClean="0"/>
              <a:t>“4" + “4" -1 =7</a:t>
            </a:r>
            <a:endParaRPr lang="id-ID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10" y="986589"/>
            <a:ext cx="11646988" cy="422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0" y="1075072"/>
            <a:ext cx="42862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2599"/>
            <a:ext cx="8596668" cy="457406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Planning schedule </a:t>
            </a:r>
            <a:r>
              <a:rPr lang="en-US" sz="2000" dirty="0" smtClean="0"/>
              <a:t>management involves </a:t>
            </a:r>
            <a:r>
              <a:rPr lang="en-US" sz="2800" b="1" dirty="0" smtClean="0">
                <a:solidFill>
                  <a:srgbClr val="FF0000"/>
                </a:solidFill>
              </a:rPr>
              <a:t>determining the policies, procedures,</a:t>
            </a:r>
            <a:r>
              <a:rPr lang="id-ID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and documentation </a:t>
            </a:r>
            <a:r>
              <a:rPr lang="en-US" sz="2000" dirty="0" smtClean="0"/>
              <a:t>that will be used for a</a:t>
            </a:r>
            <a:r>
              <a:rPr lang="id-ID" sz="2000" dirty="0" smtClean="0"/>
              <a:t>ctivites in project life scyle . </a:t>
            </a:r>
          </a:p>
          <a:p>
            <a:endParaRPr lang="id-ID" sz="20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00B0F0"/>
                </a:solidFill>
              </a:rPr>
              <a:t>Defining activities </a:t>
            </a:r>
            <a:r>
              <a:rPr lang="en-US" sz="2000" dirty="0" smtClean="0"/>
              <a:t>involves identifying </a:t>
            </a:r>
            <a:r>
              <a:rPr lang="en-US" sz="3200" b="1" dirty="0" smtClean="0">
                <a:solidFill>
                  <a:srgbClr val="FF0000"/>
                </a:solidFill>
              </a:rPr>
              <a:t>the specific activities that </a:t>
            </a:r>
            <a:r>
              <a:rPr lang="en-US" sz="2000" dirty="0" smtClean="0"/>
              <a:t>the project</a:t>
            </a:r>
            <a:r>
              <a:rPr lang="id-ID" sz="2000" dirty="0" smtClean="0"/>
              <a:t> </a:t>
            </a:r>
            <a:r>
              <a:rPr lang="en-US" sz="2000" dirty="0" smtClean="0"/>
              <a:t>team members and stakeholders must perform to produce the project deliverables</a:t>
            </a:r>
            <a:r>
              <a:rPr lang="id-ID" sz="2000" dirty="0" smtClean="0"/>
              <a:t> e.g </a:t>
            </a:r>
            <a:r>
              <a:rPr lang="en-US" sz="3200" b="1" dirty="0" smtClean="0">
                <a:solidFill>
                  <a:srgbClr val="FF0000"/>
                </a:solidFill>
              </a:rPr>
              <a:t>expected duration, cost, and</a:t>
            </a:r>
            <a:r>
              <a:rPr lang="id-ID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resource requirements. </a:t>
            </a:r>
            <a:endParaRPr lang="id-ID" sz="3200" b="1" dirty="0" smtClean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id-ID" dirty="0" smtClean="0"/>
              <a:t>Project Time Process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4564" y="1058779"/>
            <a:ext cx="6956446" cy="463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3056022" y="745958"/>
            <a:ext cx="1022682" cy="487430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Rectangle 25"/>
          <p:cNvSpPr/>
          <p:nvPr/>
        </p:nvSpPr>
        <p:spPr>
          <a:xfrm>
            <a:off x="588979" y="2155695"/>
            <a:ext cx="1965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“16" - “2" </a:t>
            </a:r>
            <a:r>
              <a:rPr lang="id-ID" dirty="0"/>
              <a:t>+</a:t>
            </a:r>
            <a:r>
              <a:rPr lang="id-ID" dirty="0" smtClean="0"/>
              <a:t>1 = 15</a:t>
            </a:r>
            <a:endParaRPr lang="id-ID" dirty="0"/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2648945" y="2117558"/>
            <a:ext cx="455202" cy="2361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34801" y="3753648"/>
            <a:ext cx="2014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“16" – “3" </a:t>
            </a:r>
            <a:r>
              <a:rPr lang="id-ID" dirty="0"/>
              <a:t>+</a:t>
            </a:r>
            <a:r>
              <a:rPr lang="id-ID" dirty="0" smtClean="0"/>
              <a:t>1 = 14</a:t>
            </a:r>
            <a:endParaRPr lang="id-ID" dirty="0"/>
          </a:p>
        </p:txBody>
      </p:sp>
      <p:cxnSp>
        <p:nvCxnSpPr>
          <p:cNvPr id="34" name="Straight Arrow Connector 33"/>
          <p:cNvCxnSpPr/>
          <p:nvPr/>
        </p:nvCxnSpPr>
        <p:spPr>
          <a:xfrm rot="10800000" flipV="1">
            <a:off x="2745197" y="3834316"/>
            <a:ext cx="666755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42296" y="5279411"/>
            <a:ext cx="2014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“16" – “6" </a:t>
            </a:r>
            <a:r>
              <a:rPr lang="id-ID" dirty="0"/>
              <a:t>+</a:t>
            </a:r>
            <a:r>
              <a:rPr lang="id-ID" dirty="0" smtClean="0"/>
              <a:t>1 = 11</a:t>
            </a:r>
            <a:endParaRPr lang="id-ID" dirty="0"/>
          </a:p>
        </p:txBody>
      </p:sp>
      <p:cxnSp>
        <p:nvCxnSpPr>
          <p:cNvPr id="36" name="Straight Arrow Connector 35"/>
          <p:cNvCxnSpPr/>
          <p:nvPr/>
        </p:nvCxnSpPr>
        <p:spPr>
          <a:xfrm rot="10800000" flipV="1">
            <a:off x="2552692" y="5360080"/>
            <a:ext cx="666755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75936" y="4621365"/>
            <a:ext cx="299594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Backward Pass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L</a:t>
            </a:r>
            <a:r>
              <a:rPr lang="id-ID" sz="3600" b="1" dirty="0" smtClean="0">
                <a:solidFill>
                  <a:srgbClr val="C00000"/>
                </a:solidFill>
              </a:rPr>
              <a:t>S</a:t>
            </a:r>
            <a:r>
              <a:rPr lang="en-US" sz="3600" b="1" dirty="0" smtClean="0">
                <a:solidFill>
                  <a:srgbClr val="C00000"/>
                </a:solidFill>
              </a:rPr>
              <a:t>= L</a:t>
            </a:r>
            <a:r>
              <a:rPr lang="id-ID" sz="3600" b="1" dirty="0" smtClean="0">
                <a:solidFill>
                  <a:srgbClr val="C00000"/>
                </a:solidFill>
              </a:rPr>
              <a:t>F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- D + 1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3663"/>
            <a:ext cx="8596668" cy="1320800"/>
          </a:xfrm>
        </p:spPr>
        <p:txBody>
          <a:bodyPr/>
          <a:lstStyle/>
          <a:p>
            <a:endParaRPr lang="id-ID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136" y="2452931"/>
            <a:ext cx="8715412" cy="226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99405" y="25243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15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8903" y="39531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14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0408" y="4238881"/>
            <a:ext cx="1047757" cy="57150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275131" y="1595675"/>
            <a:ext cx="6219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smtClean="0">
                <a:solidFill>
                  <a:srgbClr val="FF0000"/>
                </a:solidFill>
              </a:rPr>
              <a:t>Ambil yang terkecil lalu kurangi  “1” (14-1= “13”)</a:t>
            </a:r>
            <a:endParaRPr lang="id-ID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2954055" y="2226711"/>
            <a:ext cx="1214446" cy="6667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4630" y="3810253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“13" – “7” </a:t>
            </a:r>
            <a:r>
              <a:rPr lang="id-ID" dirty="0"/>
              <a:t>+</a:t>
            </a:r>
            <a:r>
              <a:rPr lang="id-ID" dirty="0" smtClean="0"/>
              <a:t>1 = 7</a:t>
            </a:r>
            <a:endParaRPr lang="id-ID" dirty="0"/>
          </a:p>
        </p:txBody>
      </p:sp>
      <p:cxnSp>
        <p:nvCxnSpPr>
          <p:cNvPr id="13" name="Straight Arrow Connector 12"/>
          <p:cNvCxnSpPr>
            <a:endCxn id="12" idx="0"/>
          </p:cNvCxnSpPr>
          <p:nvPr/>
        </p:nvCxnSpPr>
        <p:spPr>
          <a:xfrm rot="5400000">
            <a:off x="953765" y="3250627"/>
            <a:ext cx="571503" cy="5477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459" y="770021"/>
            <a:ext cx="1171578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/>
              <a:t>Apa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bedanya</a:t>
            </a:r>
            <a:r>
              <a:rPr lang="en-US" sz="5400" b="1" dirty="0" smtClean="0"/>
              <a:t>?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b="1" dirty="0"/>
              <a:t>You are using the Zero Method if:</a:t>
            </a:r>
          </a:p>
          <a:p>
            <a:pPr marL="45720" indent="0">
              <a:buNone/>
            </a:pPr>
            <a:r>
              <a:rPr lang="en-US" sz="3200" dirty="0"/>
              <a:t>The finish is the same number as the start of the next activity on your critical path</a:t>
            </a:r>
            <a:r>
              <a:rPr lang="en-US" sz="3200" dirty="0" smtClean="0"/>
              <a:t>.</a:t>
            </a:r>
          </a:p>
          <a:p>
            <a:pPr marL="45720" indent="0">
              <a:buNone/>
            </a:pPr>
            <a:endParaRPr lang="en-US" sz="3200" dirty="0"/>
          </a:p>
          <a:p>
            <a:r>
              <a:rPr lang="en-US" sz="3200" b="1" dirty="0"/>
              <a:t>You are using the One Method if:</a:t>
            </a:r>
          </a:p>
          <a:p>
            <a:pPr marL="45720" indent="0">
              <a:buNone/>
            </a:pPr>
            <a:r>
              <a:rPr lang="en-US" sz="3200" dirty="0"/>
              <a:t>You increased the finish number by one to calculate the start of the next activity on your critical path.</a:t>
            </a:r>
          </a:p>
        </p:txBody>
      </p:sp>
    </p:spTree>
    <p:extLst>
      <p:ext uri="{BB962C8B-B14F-4D97-AF65-F5344CB8AC3E}">
        <p14:creationId xmlns="" xmlns:p14="http://schemas.microsoft.com/office/powerpoint/2010/main" val="11176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Shorten the Project Schedule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60561"/>
            <a:ext cx="9872871" cy="446281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 smtClean="0"/>
              <a:t>1. Allocating </a:t>
            </a:r>
            <a:r>
              <a:rPr lang="en-US" sz="2800" b="1" dirty="0"/>
              <a:t>more resources </a:t>
            </a:r>
            <a:r>
              <a:rPr lang="en-US" sz="2800" b="1" dirty="0" smtClean="0"/>
              <a:t>or </a:t>
            </a:r>
            <a:r>
              <a:rPr lang="en-US" sz="2800" b="1" dirty="0"/>
              <a:t>by changing their </a:t>
            </a:r>
            <a:r>
              <a:rPr lang="en-US" sz="2800" b="1" dirty="0" smtClean="0"/>
              <a:t>scope</a:t>
            </a:r>
          </a:p>
          <a:p>
            <a:pPr marL="45720" indent="0">
              <a:buNone/>
            </a:pPr>
            <a:r>
              <a:rPr lang="en-US" sz="2800" b="1" dirty="0" smtClean="0"/>
              <a:t>2</a:t>
            </a:r>
            <a:r>
              <a:rPr lang="en-US" sz="2800" b="1" dirty="0"/>
              <a:t>. </a:t>
            </a:r>
            <a:r>
              <a:rPr lang="en-US" sz="2800" b="1" dirty="0" smtClean="0"/>
              <a:t>Crashing</a:t>
            </a:r>
          </a:p>
          <a:p>
            <a:pPr marL="45720" indent="0">
              <a:buNone/>
            </a:pPr>
            <a:r>
              <a:rPr lang="en-US" sz="2800" dirty="0" smtClean="0"/>
              <a:t>is </a:t>
            </a:r>
            <a:r>
              <a:rPr lang="en-US" sz="2800" dirty="0"/>
              <a:t>a technique for making cost and schedule trade-offs to obtain the </a:t>
            </a:r>
            <a:r>
              <a:rPr lang="en-US" sz="2800" dirty="0" smtClean="0"/>
              <a:t>greatest amount </a:t>
            </a:r>
            <a:r>
              <a:rPr lang="en-US" sz="2800" dirty="0"/>
              <a:t>of schedule compression for the least incremental </a:t>
            </a:r>
            <a:r>
              <a:rPr lang="en-US" sz="2800" dirty="0" smtClean="0"/>
              <a:t>cost. (</a:t>
            </a:r>
            <a:r>
              <a:rPr lang="en-US" sz="2800" dirty="0" err="1" smtClean="0"/>
              <a:t>DisAdv</a:t>
            </a:r>
            <a:r>
              <a:rPr lang="en-US" sz="2800" dirty="0" smtClean="0"/>
              <a:t>.: </a:t>
            </a:r>
            <a:r>
              <a:rPr lang="en-US" sz="2800" dirty="0"/>
              <a:t>often increases total project </a:t>
            </a:r>
            <a:r>
              <a:rPr lang="en-US" sz="2800" dirty="0" smtClean="0"/>
              <a:t>costs).</a:t>
            </a:r>
            <a:endParaRPr lang="en-US" sz="2800" dirty="0"/>
          </a:p>
          <a:p>
            <a:pPr marL="45720" indent="0">
              <a:buNone/>
            </a:pPr>
            <a:r>
              <a:rPr lang="en-US" sz="2800" b="1" dirty="0" smtClean="0"/>
              <a:t>3. Fast </a:t>
            </a:r>
            <a:r>
              <a:rPr lang="en-US" sz="2800" b="1" dirty="0"/>
              <a:t>tracking</a:t>
            </a:r>
          </a:p>
          <a:p>
            <a:pPr marL="45720" indent="0">
              <a:buNone/>
            </a:pPr>
            <a:r>
              <a:rPr lang="en-US" sz="2800" dirty="0"/>
              <a:t>involves doing activities in parallel that you would normally do in sequence</a:t>
            </a:r>
            <a:r>
              <a:rPr lang="en-US" sz="2800" dirty="0" smtClean="0"/>
              <a:t>. (</a:t>
            </a:r>
            <a:r>
              <a:rPr lang="en-US" sz="2800" dirty="0" err="1" smtClean="0"/>
              <a:t>DIsAdv</a:t>
            </a:r>
            <a:r>
              <a:rPr lang="en-US" sz="2800" dirty="0"/>
              <a:t>.: often increases project risk and results in rework</a:t>
            </a:r>
            <a:r>
              <a:rPr lang="en-US" sz="2800" dirty="0" smtClean="0"/>
              <a:t>.)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109290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Project Time Process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7293"/>
            <a:ext cx="8596668" cy="4574069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Sequencing activities </a:t>
            </a:r>
            <a:r>
              <a:rPr lang="en-US" sz="2800" dirty="0" smtClean="0"/>
              <a:t>involves identifying and documenting </a:t>
            </a:r>
            <a:r>
              <a:rPr lang="en-US" sz="3600" b="1" dirty="0" smtClean="0">
                <a:solidFill>
                  <a:srgbClr val="FF0000"/>
                </a:solidFill>
              </a:rPr>
              <a:t>the relationships</a:t>
            </a:r>
            <a:r>
              <a:rPr lang="id-ID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between project activities. </a:t>
            </a:r>
            <a:r>
              <a:rPr lang="en-US" sz="2800" dirty="0" smtClean="0"/>
              <a:t>The main outputs of this process include </a:t>
            </a:r>
            <a:r>
              <a:rPr lang="en-US" sz="3600" b="1" dirty="0" smtClean="0">
                <a:solidFill>
                  <a:srgbClr val="FF0000"/>
                </a:solidFill>
              </a:rPr>
              <a:t>project</a:t>
            </a:r>
            <a:r>
              <a:rPr lang="id-ID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schedule network diagrams </a:t>
            </a:r>
            <a:r>
              <a:rPr lang="en-US" sz="2800" dirty="0" smtClean="0"/>
              <a:t>and project documents updates.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989" y="4541186"/>
            <a:ext cx="5494421" cy="231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http://www.clker.com/cliparts/s/4/d/1/9/J/roof-m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5742" y="1203158"/>
            <a:ext cx="2857500" cy="1743076"/>
          </a:xfrm>
          <a:prstGeom prst="rect">
            <a:avLst/>
          </a:prstGeom>
          <a:noFill/>
        </p:spPr>
      </p:pic>
      <p:pic>
        <p:nvPicPr>
          <p:cNvPr id="55302" name="Picture 6" descr="http://4vector.com/i/free-vector-purzen-house-icon-clip-art_104702_Purzen_House_Icon_clip_art_hight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rcRect l="13995" t="47230" r="15507"/>
          <a:stretch>
            <a:fillRect/>
          </a:stretch>
        </p:blipFill>
        <p:spPr bwMode="auto">
          <a:xfrm>
            <a:off x="9721518" y="4957010"/>
            <a:ext cx="2093495" cy="1223543"/>
          </a:xfrm>
          <a:prstGeom prst="rect">
            <a:avLst/>
          </a:prstGeom>
          <a:noFill/>
        </p:spPr>
      </p:pic>
      <p:pic>
        <p:nvPicPr>
          <p:cNvPr id="55304" name="Picture 8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38039" y="2612858"/>
            <a:ext cx="1337276" cy="198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513" y="740862"/>
            <a:ext cx="9599294" cy="388077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Estimating activity resources </a:t>
            </a:r>
            <a:r>
              <a:rPr lang="en-US" sz="2800" dirty="0" smtClean="0"/>
              <a:t>involves estimating how many resources—</a:t>
            </a:r>
            <a:r>
              <a:rPr lang="id-ID" sz="28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people, equipment, and materials</a:t>
            </a:r>
            <a:r>
              <a:rPr lang="en-US" sz="2800" dirty="0" smtClean="0"/>
              <a:t>. </a:t>
            </a:r>
            <a:endParaRPr lang="id-ID" sz="2800" dirty="0" smtClean="0"/>
          </a:p>
          <a:p>
            <a:pPr>
              <a:buNone/>
            </a:pPr>
            <a:r>
              <a:rPr lang="id-ID" sz="2800" dirty="0" smtClean="0"/>
              <a:t>	</a:t>
            </a:r>
            <a:r>
              <a:rPr lang="en-US" sz="2800" dirty="0" smtClean="0"/>
              <a:t>The main outputs of this process are </a:t>
            </a:r>
            <a:r>
              <a:rPr lang="en-US" sz="3600" b="1" dirty="0" smtClean="0">
                <a:solidFill>
                  <a:srgbClr val="FF0000"/>
                </a:solidFill>
              </a:rPr>
              <a:t>activity resource </a:t>
            </a:r>
            <a:r>
              <a:rPr lang="en-US" sz="3600" b="1" dirty="0" err="1" smtClean="0">
                <a:solidFill>
                  <a:srgbClr val="FF0000"/>
                </a:solidFill>
              </a:rPr>
              <a:t>requirements,a</a:t>
            </a:r>
            <a:r>
              <a:rPr lang="en-US" sz="3600" b="1" dirty="0" smtClean="0">
                <a:solidFill>
                  <a:srgbClr val="FF0000"/>
                </a:solidFill>
              </a:rPr>
              <a:t> resource breakdown structure</a:t>
            </a:r>
            <a:r>
              <a:rPr lang="en-US" sz="2800" dirty="0" smtClean="0"/>
              <a:t>, and project documents updates.</a:t>
            </a:r>
            <a:endParaRPr lang="id-ID" sz="2800" dirty="0" smtClean="0"/>
          </a:p>
          <a:p>
            <a:r>
              <a:rPr lang="en-US" sz="3600" b="1" dirty="0" smtClean="0">
                <a:solidFill>
                  <a:srgbClr val="00B0F0"/>
                </a:solidFill>
              </a:rPr>
              <a:t>Estimating activity durations </a:t>
            </a:r>
            <a:r>
              <a:rPr lang="en-US" sz="2800" dirty="0" smtClean="0"/>
              <a:t>involves estimating the </a:t>
            </a:r>
            <a:r>
              <a:rPr lang="en-US" sz="3600" b="1" dirty="0" smtClean="0">
                <a:solidFill>
                  <a:srgbClr val="FF0000"/>
                </a:solidFill>
              </a:rPr>
              <a:t>number of work periods</a:t>
            </a:r>
            <a:r>
              <a:rPr lang="id-ID" sz="36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that are needed to complete individual activities. Outputs include activity</a:t>
            </a:r>
            <a:r>
              <a:rPr lang="id-ID" sz="2800" dirty="0" smtClean="0"/>
              <a:t> </a:t>
            </a:r>
            <a:r>
              <a:rPr lang="id-ID" sz="3600" b="1" dirty="0" smtClean="0">
                <a:solidFill>
                  <a:srgbClr val="FF0000"/>
                </a:solidFill>
              </a:rPr>
              <a:t>duration estimates </a:t>
            </a:r>
            <a:r>
              <a:rPr lang="id-ID" sz="2800" dirty="0" smtClean="0"/>
              <a:t>and project documents updates.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892" y="1751514"/>
            <a:ext cx="8779488" cy="388077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Developing the schedule </a:t>
            </a:r>
            <a:r>
              <a:rPr lang="en-US" sz="3200" dirty="0" smtClean="0"/>
              <a:t>involves </a:t>
            </a:r>
            <a:r>
              <a:rPr lang="en-US" sz="4000" b="1" dirty="0" smtClean="0">
                <a:solidFill>
                  <a:srgbClr val="FF0000"/>
                </a:solidFill>
              </a:rPr>
              <a:t>analyzing</a:t>
            </a:r>
            <a:r>
              <a:rPr lang="en-US" sz="3200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activity sequences, activity resource</a:t>
            </a:r>
            <a:r>
              <a:rPr lang="id-ID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estimates</a:t>
            </a:r>
            <a:r>
              <a:rPr lang="en-US" sz="3200" dirty="0" smtClean="0"/>
              <a:t>, and </a:t>
            </a:r>
            <a:r>
              <a:rPr lang="en-US" sz="4000" b="1" dirty="0" smtClean="0">
                <a:solidFill>
                  <a:srgbClr val="FF0000"/>
                </a:solidFill>
              </a:rPr>
              <a:t>activity duration estimates </a:t>
            </a:r>
            <a:r>
              <a:rPr lang="id-ID" sz="4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4000" b="1" dirty="0" smtClean="0">
                <a:solidFill>
                  <a:srgbClr val="00B0F0"/>
                </a:solidFill>
              </a:rPr>
              <a:t>Controlling the schedule </a:t>
            </a:r>
            <a:r>
              <a:rPr lang="en-US" sz="3200" dirty="0" smtClean="0"/>
              <a:t>involves </a:t>
            </a:r>
            <a:r>
              <a:rPr lang="en-US" sz="4000" b="1" dirty="0" smtClean="0">
                <a:solidFill>
                  <a:srgbClr val="FF0000"/>
                </a:solidFill>
              </a:rPr>
              <a:t>controlling</a:t>
            </a:r>
            <a:r>
              <a:rPr lang="en-US" sz="3200" dirty="0" smtClean="0"/>
              <a:t> and </a:t>
            </a:r>
            <a:r>
              <a:rPr lang="en-US" sz="4000" b="1" dirty="0" smtClean="0">
                <a:solidFill>
                  <a:srgbClr val="FF0000"/>
                </a:solidFill>
              </a:rPr>
              <a:t>managing changes to the</a:t>
            </a:r>
            <a:r>
              <a:rPr lang="id-ID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project schedule. </a:t>
            </a:r>
            <a:endParaRPr lang="id-ID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</Template>
  <TotalTime>1379</TotalTime>
  <Words>2903</Words>
  <Application>Microsoft Office PowerPoint</Application>
  <PresentationFormat>Custom</PresentationFormat>
  <Paragraphs>609</Paragraphs>
  <Slides>64</Slides>
  <Notes>27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green</vt:lpstr>
      <vt:lpstr>Equation</vt:lpstr>
      <vt:lpstr>Project Time Management</vt:lpstr>
      <vt:lpstr>Slide 2</vt:lpstr>
      <vt:lpstr>Project Time Management</vt:lpstr>
      <vt:lpstr>Project Time Management</vt:lpstr>
      <vt:lpstr>Importance of Project Schedules</vt:lpstr>
      <vt:lpstr>Project Time Process</vt:lpstr>
      <vt:lpstr>Project Time Process</vt:lpstr>
      <vt:lpstr>Slide 8</vt:lpstr>
      <vt:lpstr>Slide 9</vt:lpstr>
      <vt:lpstr>Plan Schedule</vt:lpstr>
      <vt:lpstr>Define Activities</vt:lpstr>
      <vt:lpstr>Define Activities (Tools &amp; Techniques)</vt:lpstr>
      <vt:lpstr>Sequence Activities</vt:lpstr>
      <vt:lpstr>Precedence Diagramming Method (PDM)</vt:lpstr>
      <vt:lpstr>Slide 15</vt:lpstr>
      <vt:lpstr>Applying Leads &amp; Lags</vt:lpstr>
      <vt:lpstr>Precedence Diagramming Method (PDM)</vt:lpstr>
      <vt:lpstr>Dependency Determination</vt:lpstr>
      <vt:lpstr>PDM</vt:lpstr>
      <vt:lpstr>Estimate Activity Resources</vt:lpstr>
      <vt:lpstr>Estimate Activity Resource  (Tools &amp; Techniques)</vt:lpstr>
      <vt:lpstr>Estimate Activity Durations</vt:lpstr>
      <vt:lpstr>Activity Duration Estimating</vt:lpstr>
      <vt:lpstr>Estimate Activity Durations  (Tools &amp; Techniques)</vt:lpstr>
      <vt:lpstr>Program Evaluation and Review Technique (PERT)</vt:lpstr>
      <vt:lpstr>3-Points Estimate  (PERT)</vt:lpstr>
      <vt:lpstr>PERT Formula and Example</vt:lpstr>
      <vt:lpstr>Why Projects Are Often Late?</vt:lpstr>
      <vt:lpstr>6.5 Develop Schedule</vt:lpstr>
      <vt:lpstr>Gantt Charts</vt:lpstr>
      <vt:lpstr>Gantt Chart for Software Launch Project</vt:lpstr>
      <vt:lpstr>Adding Milestones to Gantt Charts</vt:lpstr>
      <vt:lpstr>Critical Path Method (CPM)</vt:lpstr>
      <vt:lpstr>Critical Path</vt:lpstr>
      <vt:lpstr>Determining the Critical Path for Project X</vt:lpstr>
      <vt:lpstr>Critical Path Method Basic</vt:lpstr>
      <vt:lpstr>Critical Path using PDM</vt:lpstr>
      <vt:lpstr>Exercise</vt:lpstr>
      <vt:lpstr>Critical Chain Scheduling</vt:lpstr>
      <vt:lpstr>Multitasking Example</vt:lpstr>
      <vt:lpstr>Buffers and Critical Chain</vt:lpstr>
      <vt:lpstr>Example of Critical Chain Scheduling</vt:lpstr>
      <vt:lpstr>Schedule Compression</vt:lpstr>
      <vt:lpstr>Slide 44</vt:lpstr>
      <vt:lpstr>Project Schedule</vt:lpstr>
      <vt:lpstr>Schedule Data</vt:lpstr>
      <vt:lpstr>Control Schedule</vt:lpstr>
      <vt:lpstr>Schedule Control Suggestions</vt:lpstr>
      <vt:lpstr>Controlling the Schedule</vt:lpstr>
      <vt:lpstr>Reality Checks on Scheduling</vt:lpstr>
      <vt:lpstr>Two Methods to Calculate the Forward and  Backward Passes in a Network Diagram</vt:lpstr>
      <vt:lpstr>Contoh Soal!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Apa bedanya?</vt:lpstr>
      <vt:lpstr>How to Shorten the Project Schedule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Isol</dc:creator>
  <cp:lastModifiedBy>Lenovo</cp:lastModifiedBy>
  <cp:revision>53</cp:revision>
  <dcterms:created xsi:type="dcterms:W3CDTF">2014-09-29T02:00:42Z</dcterms:created>
  <dcterms:modified xsi:type="dcterms:W3CDTF">2015-03-23T00:29:27Z</dcterms:modified>
</cp:coreProperties>
</file>