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68" r:id="rId9"/>
    <p:sldId id="257" r:id="rId10"/>
    <p:sldId id="258" r:id="rId11"/>
    <p:sldId id="275" r:id="rId12"/>
    <p:sldId id="277" r:id="rId13"/>
    <p:sldId id="278" r:id="rId14"/>
    <p:sldId id="279" r:id="rId15"/>
    <p:sldId id="280" r:id="rId16"/>
    <p:sldId id="281" r:id="rId17"/>
    <p:sldId id="264" r:id="rId18"/>
    <p:sldId id="265" r:id="rId19"/>
    <p:sldId id="283" r:id="rId20"/>
    <p:sldId id="266" r:id="rId21"/>
    <p:sldId id="284" r:id="rId22"/>
    <p:sldId id="285" r:id="rId23"/>
    <p:sldId id="286" r:id="rId24"/>
    <p:sldId id="287" r:id="rId25"/>
    <p:sldId id="289" r:id="rId26"/>
    <p:sldId id="290" r:id="rId27"/>
    <p:sldId id="288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65B65-894B-44BA-A27E-D0906BFD8CC4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A2F1197F-B9F3-4B8C-B746-BA4C1DE2AC82}">
      <dgm:prSet phldrT="[Text]"/>
      <dgm:spPr/>
      <dgm:t>
        <a:bodyPr/>
        <a:lstStyle/>
        <a:p>
          <a:r>
            <a:rPr lang="en-US" dirty="0" smtClean="0"/>
            <a:t>To determine the resource requirements so that they will be available at the right time,</a:t>
          </a:r>
          <a:endParaRPr lang="id-ID" dirty="0"/>
        </a:p>
      </dgm:t>
    </dgm:pt>
    <dgm:pt modelId="{83E17EB9-2D43-47D4-B2F2-A069B3754177}" type="parTrans" cxnId="{F0DF5C73-9332-43EE-915F-810473BB69A0}">
      <dgm:prSet/>
      <dgm:spPr/>
      <dgm:t>
        <a:bodyPr/>
        <a:lstStyle/>
        <a:p>
          <a:endParaRPr lang="id-ID"/>
        </a:p>
      </dgm:t>
    </dgm:pt>
    <dgm:pt modelId="{C855E450-8998-477D-BCF6-4ECEF467055A}" type="sibTrans" cxnId="{F0DF5C73-9332-43EE-915F-810473BB69A0}">
      <dgm:prSet/>
      <dgm:spPr/>
      <dgm:t>
        <a:bodyPr/>
        <a:lstStyle/>
        <a:p>
          <a:endParaRPr lang="id-ID"/>
        </a:p>
      </dgm:t>
    </dgm:pt>
    <dgm:pt modelId="{B0024648-FE02-4314-9545-7169A31C1B6B}">
      <dgm:prSet/>
      <dgm:spPr/>
      <dgm:t>
        <a:bodyPr/>
        <a:lstStyle/>
        <a:p>
          <a:r>
            <a:rPr lang="en-US" smtClean="0"/>
            <a:t>To allow each activity to be scheduled with the smoothest possible transition across usage levels</a:t>
          </a:r>
          <a:endParaRPr lang="id-ID" dirty="0"/>
        </a:p>
      </dgm:t>
    </dgm:pt>
    <dgm:pt modelId="{EF843175-1837-432D-9B7B-2ACA8D17F2F6}" type="parTrans" cxnId="{BE2D8CE0-E2D7-4348-B3ED-6FB39CE5133E}">
      <dgm:prSet/>
      <dgm:spPr/>
      <dgm:t>
        <a:bodyPr/>
        <a:lstStyle/>
        <a:p>
          <a:endParaRPr lang="id-ID"/>
        </a:p>
      </dgm:t>
    </dgm:pt>
    <dgm:pt modelId="{90823B3A-12F5-4B3D-A659-7A9BA5858BAA}" type="sibTrans" cxnId="{BE2D8CE0-E2D7-4348-B3ED-6FB39CE5133E}">
      <dgm:prSet/>
      <dgm:spPr/>
      <dgm:t>
        <a:bodyPr/>
        <a:lstStyle/>
        <a:p>
          <a:endParaRPr lang="id-ID"/>
        </a:p>
      </dgm:t>
    </dgm:pt>
    <dgm:pt modelId="{9D0A9EEB-49E3-4BE9-A26C-90E41B3411C4}" type="pres">
      <dgm:prSet presAssocID="{A9365B65-894B-44BA-A27E-D0906BFD8C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A2A8A1E-A9B4-411D-93DD-D355B3B615FC}" type="pres">
      <dgm:prSet presAssocID="{A2F1197F-B9F3-4B8C-B746-BA4C1DE2AC8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A6462C-D1F0-4FF9-A7CB-9BE8254CAC05}" type="pres">
      <dgm:prSet presAssocID="{C855E450-8998-477D-BCF6-4ECEF467055A}" presName="spacer" presStyleCnt="0"/>
      <dgm:spPr/>
    </dgm:pt>
    <dgm:pt modelId="{7673E906-6384-4089-995F-298AED428ABB}" type="pres">
      <dgm:prSet presAssocID="{B0024648-FE02-4314-9545-7169A31C1B6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0DF5C73-9332-43EE-915F-810473BB69A0}" srcId="{A9365B65-894B-44BA-A27E-D0906BFD8CC4}" destId="{A2F1197F-B9F3-4B8C-B746-BA4C1DE2AC82}" srcOrd="0" destOrd="0" parTransId="{83E17EB9-2D43-47D4-B2F2-A069B3754177}" sibTransId="{C855E450-8998-477D-BCF6-4ECEF467055A}"/>
    <dgm:cxn modelId="{94D5C5C9-8FB1-426A-92D6-B20B853F20FA}" type="presOf" srcId="{B0024648-FE02-4314-9545-7169A31C1B6B}" destId="{7673E906-6384-4089-995F-298AED428ABB}" srcOrd="0" destOrd="0" presId="urn:microsoft.com/office/officeart/2005/8/layout/vList2"/>
    <dgm:cxn modelId="{DF87D37D-7E91-4A83-A15B-18F463CA0B2A}" type="presOf" srcId="{A2F1197F-B9F3-4B8C-B746-BA4C1DE2AC82}" destId="{DA2A8A1E-A9B4-411D-93DD-D355B3B615FC}" srcOrd="0" destOrd="0" presId="urn:microsoft.com/office/officeart/2005/8/layout/vList2"/>
    <dgm:cxn modelId="{BE2D8CE0-E2D7-4348-B3ED-6FB39CE5133E}" srcId="{A9365B65-894B-44BA-A27E-D0906BFD8CC4}" destId="{B0024648-FE02-4314-9545-7169A31C1B6B}" srcOrd="1" destOrd="0" parTransId="{EF843175-1837-432D-9B7B-2ACA8D17F2F6}" sibTransId="{90823B3A-12F5-4B3D-A659-7A9BA5858BAA}"/>
    <dgm:cxn modelId="{B1DB288D-FFFB-480A-BFB5-50D5F25E8561}" type="presOf" srcId="{A9365B65-894B-44BA-A27E-D0906BFD8CC4}" destId="{9D0A9EEB-49E3-4BE9-A26C-90E41B3411C4}" srcOrd="0" destOrd="0" presId="urn:microsoft.com/office/officeart/2005/8/layout/vList2"/>
    <dgm:cxn modelId="{E510F665-5D24-425E-A02A-538710FE77B3}" type="presParOf" srcId="{9D0A9EEB-49E3-4BE9-A26C-90E41B3411C4}" destId="{DA2A8A1E-A9B4-411D-93DD-D355B3B615FC}" srcOrd="0" destOrd="0" presId="urn:microsoft.com/office/officeart/2005/8/layout/vList2"/>
    <dgm:cxn modelId="{8E219651-5689-4BB3-A66E-AFAFEB086473}" type="presParOf" srcId="{9D0A9EEB-49E3-4BE9-A26C-90E41B3411C4}" destId="{09A6462C-D1F0-4FF9-A7CB-9BE8254CAC05}" srcOrd="1" destOrd="0" presId="urn:microsoft.com/office/officeart/2005/8/layout/vList2"/>
    <dgm:cxn modelId="{FDC2CD54-62C4-487F-A3B3-2A24EB91BA81}" type="presParOf" srcId="{9D0A9EEB-49E3-4BE9-A26C-90E41B3411C4}" destId="{7673E906-6384-4089-995F-298AED428ABB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1FDE5E-D13D-4041-89CD-CE0282AA167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0B18AE79-2383-4408-A2A0-1EF29C593200}">
      <dgm:prSet phldrT="[Text]"/>
      <dgm:spPr/>
      <dgm:t>
        <a:bodyPr/>
        <a:lstStyle/>
        <a:p>
          <a:r>
            <a:rPr lang="en-US" smtClean="0"/>
            <a:t>By delaying a task until the assigned resource has time to work on it.</a:t>
          </a:r>
          <a:endParaRPr lang="id-ID"/>
        </a:p>
      </dgm:t>
    </dgm:pt>
    <dgm:pt modelId="{0070629E-2EFB-4C9C-B0AB-3A57ADFADD48}" type="parTrans" cxnId="{593BA1A3-F62D-4664-8CD2-2034FE58B081}">
      <dgm:prSet/>
      <dgm:spPr/>
      <dgm:t>
        <a:bodyPr/>
        <a:lstStyle/>
        <a:p>
          <a:endParaRPr lang="id-ID"/>
        </a:p>
      </dgm:t>
    </dgm:pt>
    <dgm:pt modelId="{A3D0C76B-E584-4FA1-840B-D474B8F626C4}" type="sibTrans" cxnId="{593BA1A3-F62D-4664-8CD2-2034FE58B081}">
      <dgm:prSet/>
      <dgm:spPr/>
      <dgm:t>
        <a:bodyPr/>
        <a:lstStyle/>
        <a:p>
          <a:endParaRPr lang="id-ID"/>
        </a:p>
      </dgm:t>
    </dgm:pt>
    <dgm:pt modelId="{B3D33852-DCC1-4C5C-9195-0725F3E487EB}">
      <dgm:prSet/>
      <dgm:spPr/>
      <dgm:t>
        <a:bodyPr/>
        <a:lstStyle/>
        <a:p>
          <a:r>
            <a:rPr lang="en-US" smtClean="0"/>
            <a:t>By splitting a task so that part of a task is done when planned and the rest of it is done later when the assigned resource has time. </a:t>
          </a:r>
          <a:endParaRPr lang="en-US" dirty="0" smtClean="0"/>
        </a:p>
      </dgm:t>
    </dgm:pt>
    <dgm:pt modelId="{BDAD660A-C45B-4482-8B59-6B2ED6C36F07}" type="parTrans" cxnId="{8CF97727-3600-4A55-8073-565585BD1E02}">
      <dgm:prSet/>
      <dgm:spPr/>
      <dgm:t>
        <a:bodyPr/>
        <a:lstStyle/>
        <a:p>
          <a:endParaRPr lang="id-ID"/>
        </a:p>
      </dgm:t>
    </dgm:pt>
    <dgm:pt modelId="{B439D251-3779-4FEB-BC4D-F31E7ECC7B7F}" type="sibTrans" cxnId="{8CF97727-3600-4A55-8073-565585BD1E02}">
      <dgm:prSet/>
      <dgm:spPr/>
      <dgm:t>
        <a:bodyPr/>
        <a:lstStyle/>
        <a:p>
          <a:endParaRPr lang="id-ID"/>
        </a:p>
      </dgm:t>
    </dgm:pt>
    <dgm:pt modelId="{88ADAA38-33BA-4BE9-8C95-76ACE233B7D3}" type="pres">
      <dgm:prSet presAssocID="{BB1FDE5E-D13D-4041-89CD-CE0282AA16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2561587-353A-41FE-A6DB-1E44B4BE0B56}" type="pres">
      <dgm:prSet presAssocID="{0B18AE79-2383-4408-A2A0-1EF29C5932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36A556-D49D-4223-9E74-85CB063885E4}" type="pres">
      <dgm:prSet presAssocID="{A3D0C76B-E584-4FA1-840B-D474B8F626C4}" presName="spacer" presStyleCnt="0"/>
      <dgm:spPr/>
    </dgm:pt>
    <dgm:pt modelId="{3B50EC1F-C45C-45AA-BB53-EC6744ABA509}" type="pres">
      <dgm:prSet presAssocID="{B3D33852-DCC1-4C5C-9195-0725F3E487E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CF97727-3600-4A55-8073-565585BD1E02}" srcId="{BB1FDE5E-D13D-4041-89CD-CE0282AA167B}" destId="{B3D33852-DCC1-4C5C-9195-0725F3E487EB}" srcOrd="1" destOrd="0" parTransId="{BDAD660A-C45B-4482-8B59-6B2ED6C36F07}" sibTransId="{B439D251-3779-4FEB-BC4D-F31E7ECC7B7F}"/>
    <dgm:cxn modelId="{EE5DEFDA-26C0-4AD8-AAE0-0F647D470D7E}" type="presOf" srcId="{BB1FDE5E-D13D-4041-89CD-CE0282AA167B}" destId="{88ADAA38-33BA-4BE9-8C95-76ACE233B7D3}" srcOrd="0" destOrd="0" presId="urn:microsoft.com/office/officeart/2005/8/layout/vList2"/>
    <dgm:cxn modelId="{DDDF16B9-D30D-4CD1-828C-CB4ACA1F866F}" type="presOf" srcId="{B3D33852-DCC1-4C5C-9195-0725F3E487EB}" destId="{3B50EC1F-C45C-45AA-BB53-EC6744ABA509}" srcOrd="0" destOrd="0" presId="urn:microsoft.com/office/officeart/2005/8/layout/vList2"/>
    <dgm:cxn modelId="{593BA1A3-F62D-4664-8CD2-2034FE58B081}" srcId="{BB1FDE5E-D13D-4041-89CD-CE0282AA167B}" destId="{0B18AE79-2383-4408-A2A0-1EF29C593200}" srcOrd="0" destOrd="0" parTransId="{0070629E-2EFB-4C9C-B0AB-3A57ADFADD48}" sibTransId="{A3D0C76B-E584-4FA1-840B-D474B8F626C4}"/>
    <dgm:cxn modelId="{0B81A8DA-3E01-4C69-9555-2D4B58D3A095}" type="presOf" srcId="{0B18AE79-2383-4408-A2A0-1EF29C593200}" destId="{52561587-353A-41FE-A6DB-1E44B4BE0B56}" srcOrd="0" destOrd="0" presId="urn:microsoft.com/office/officeart/2005/8/layout/vList2"/>
    <dgm:cxn modelId="{30D2D4BB-2CB4-4AE6-B98F-1C8F40FA25E0}" type="presParOf" srcId="{88ADAA38-33BA-4BE9-8C95-76ACE233B7D3}" destId="{52561587-353A-41FE-A6DB-1E44B4BE0B56}" srcOrd="0" destOrd="0" presId="urn:microsoft.com/office/officeart/2005/8/layout/vList2"/>
    <dgm:cxn modelId="{AAEEEEB6-F814-4DAD-B2E0-A41AA957CFE9}" type="presParOf" srcId="{88ADAA38-33BA-4BE9-8C95-76ACE233B7D3}" destId="{3036A556-D49D-4223-9E74-85CB063885E4}" srcOrd="1" destOrd="0" presId="urn:microsoft.com/office/officeart/2005/8/layout/vList2"/>
    <dgm:cxn modelId="{7523EDD3-3133-41BA-BFC2-8F860E0754F6}" type="presParOf" srcId="{88ADAA38-33BA-4BE9-8C95-76ACE233B7D3}" destId="{3B50EC1F-C45C-45AA-BB53-EC6744ABA509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9472-11DE-47A7-B58B-2D4F48D18D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BE894-D023-43A3-BF5C-77FE3E9EF5B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25D1C-357D-4CA5-950B-8D54B367E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C39B-1A81-45B4-874C-664A9DD805DA}" type="datetimeFigureOut">
              <a:rPr lang="en-US" smtClean="0"/>
              <a:pPr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B35D1-3A11-46FE-845A-431627B9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3B2C9-E0DF-4703-8EAE-BF3A8C00C9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6814F-4049-4841-83D3-81A118E1E6E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6369E-A776-4320-8E94-06CC64F80F3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9F39F-ECC3-44EA-9668-7FB83B201C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FB8ED-D37A-42C8-9766-B447D7DD2A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91288-3FB5-4039-AD0E-907670D4985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386EF-A16A-456E-8688-E486382940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6F2CA6-3F76-4E00-9E75-BF4A864A34B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Resource Scheduling</a:t>
            </a:r>
            <a:r>
              <a:rPr lang="id-ID" dirty="0" smtClean="0"/>
              <a:t>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838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r>
              <a:rPr lang="en-US" dirty="0" smtClean="0"/>
              <a:t>the tasks will have to be rescheduled concurrently or even sequentially to manage the constraints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2286000"/>
            <a:ext cx="38100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Isosceles Triangle 4"/>
          <p:cNvSpPr/>
          <p:nvPr/>
        </p:nvSpPr>
        <p:spPr>
          <a:xfrm>
            <a:off x="4953000" y="2286000"/>
            <a:ext cx="3886200" cy="304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 rot="18060877">
            <a:off x="3965717" y="3465983"/>
            <a:ext cx="290656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technological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5334000"/>
            <a:ext cx="196720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resource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3539618">
            <a:off x="7223284" y="3124200"/>
            <a:ext cx="1874231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physical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6019800"/>
            <a:ext cx="414889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Gray &amp; Larson 2005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6019800"/>
            <a:ext cx="1943161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Nicholas</a:t>
            </a:r>
            <a:endParaRPr lang="id-ID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z="3600" dirty="0" smtClean="0"/>
              <a:t>relationship between time 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en-US" sz="3600" dirty="0" smtClean="0"/>
              <a:t>use and </a:t>
            </a:r>
            <a:r>
              <a:rPr lang="id-ID" sz="3600" dirty="0" smtClean="0"/>
              <a:t>r</a:t>
            </a:r>
            <a:r>
              <a:rPr lang="en-US" sz="3600" dirty="0" err="1" smtClean="0"/>
              <a:t>esource</a:t>
            </a:r>
            <a:r>
              <a:rPr lang="en-US" sz="3600" dirty="0" smtClean="0"/>
              <a:t> </a:t>
            </a:r>
            <a:r>
              <a:rPr lang="id-ID" sz="3600" dirty="0" smtClean="0"/>
              <a:t> in resource allocation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1600200"/>
            <a:ext cx="6096000" cy="2362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400" b="1" dirty="0" smtClean="0"/>
              <a:t>Resource Limited</a:t>
            </a:r>
            <a:r>
              <a:rPr lang="en-US" sz="2400" dirty="0" smtClean="0"/>
              <a:t>:</a:t>
            </a:r>
            <a:r>
              <a:rPr lang="tr-TR" sz="2400" dirty="0" smtClean="0"/>
              <a:t> </a:t>
            </a:r>
            <a:r>
              <a:rPr lang="en-US" sz="2400" dirty="0" smtClean="0"/>
              <a:t>The project must be finished as soon as possible, but without exceeding some specific level of resource usage or some general resource constraint</a:t>
            </a:r>
            <a:endParaRPr lang="id-ID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657600" y="4038600"/>
            <a:ext cx="5486400" cy="2819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ct val="90000"/>
              </a:lnSpc>
            </a:pPr>
            <a:r>
              <a:rPr lang="en-US" sz="2800" b="1" dirty="0" smtClean="0"/>
              <a:t>Time Limited</a:t>
            </a:r>
            <a:r>
              <a:rPr lang="en-US" sz="2800" dirty="0" smtClean="0"/>
              <a:t>: The project must be finished by a certain time, using as few resources as possible.  But it is time, not resource usage, that is critical</a:t>
            </a:r>
            <a:endParaRPr lang="en-US" sz="4000" dirty="0" smtClean="0"/>
          </a:p>
          <a:p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6100"/>
            <a:ext cx="7772400" cy="650875"/>
          </a:xfrm>
        </p:spPr>
        <p:txBody>
          <a:bodyPr/>
          <a:lstStyle/>
          <a:p>
            <a:r>
              <a:rPr lang="en-US" sz="3600" b="1" dirty="0"/>
              <a:t>Resource L</a:t>
            </a:r>
            <a:r>
              <a:rPr lang="tr-TR" sz="3600" b="1" dirty="0"/>
              <a:t>eveling (</a:t>
            </a:r>
            <a:r>
              <a:rPr lang="tr-TR" sz="3600" b="1" dirty="0" smtClean="0"/>
              <a:t>Smoot</a:t>
            </a:r>
            <a:r>
              <a:rPr lang="id-ID" sz="3600" b="1" dirty="0" smtClean="0"/>
              <a:t>h</a:t>
            </a:r>
            <a:r>
              <a:rPr lang="tr-TR" sz="3600" b="1" dirty="0" smtClean="0"/>
              <a:t>ing</a:t>
            </a:r>
            <a:r>
              <a:rPr lang="tr-TR" sz="3600" b="1" dirty="0"/>
              <a:t>)</a:t>
            </a:r>
            <a:endParaRPr lang="en-US" sz="36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777162" cy="383698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Resource leveling aims to minimize the period-by-period variations in resource loading 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by 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</a:rPr>
              <a:t>shifting tasks within their slack allowances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The purpose is to create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a smoother distribution of resource usage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id-ID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with a smooth increase at the beginning of a project and a smooth decrease at the end.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/>
              <a:t>The objectives of resource leveling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Resource leveling, referred to as resource smoothing, has two objectives: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 types of leveling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1447800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D:\LECTURES\manpro\depe\back-to-basics-understanding-resource-leveling_files\image_thumb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6711043" cy="1304925"/>
          </a:xfrm>
          <a:prstGeom prst="rect">
            <a:avLst/>
          </a:prstGeom>
          <a:noFill/>
        </p:spPr>
      </p:pic>
      <p:pic>
        <p:nvPicPr>
          <p:cNvPr id="2051" name="Picture 3" descr="D:\LECTURES\manpro\depe\back-to-basics-understanding-resource-leveling_files\image_thumb_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124200"/>
            <a:ext cx="6705600" cy="1410305"/>
          </a:xfrm>
          <a:prstGeom prst="rect">
            <a:avLst/>
          </a:prstGeom>
          <a:noFill/>
        </p:spPr>
      </p:pic>
      <p:pic>
        <p:nvPicPr>
          <p:cNvPr id="2052" name="Picture 4" descr="D:\LECTURES\manpro\depe\back-to-basics-understanding-resource-leveling_files\image_thumb_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800600"/>
            <a:ext cx="6662057" cy="1295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467600" y="213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normal</a:t>
            </a:r>
            <a:endParaRPr lang="id-ID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3657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delayed</a:t>
            </a:r>
            <a:endParaRPr lang="id-ID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4876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d-ID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splitted</a:t>
            </a:r>
            <a:endParaRPr lang="id-ID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Resource Levelling Heuristic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shade val="51000"/>
                  <a:satMod val="130000"/>
                  <a:alpha val="28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 smtClean="0"/>
              <a:t>Resource management is a multivariate, combinatorial problem, i.e. multiple solutions with many variables, the mathematically optimal solution may be difficult or infeasible.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More common approach to analyzing resource leveling problems is to apply some </a:t>
            </a:r>
            <a:r>
              <a:rPr lang="tr-TR" i="1" dirty="0" smtClean="0"/>
              <a:t>resource leveling heuristics.</a:t>
            </a:r>
          </a:p>
          <a:p>
            <a:pPr>
              <a:buFont typeface="Wingdings" pitchFamily="2" charset="2"/>
              <a:buChar char="v"/>
            </a:pPr>
            <a:endParaRPr lang="id-ID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  <a:gradFill>
            <a:gsLst>
              <a:gs pos="0">
                <a:schemeClr val="accent2">
                  <a:shade val="51000"/>
                  <a:satMod val="130000"/>
                  <a:alpha val="41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List t</a:t>
            </a:r>
            <a:r>
              <a:rPr lang="en-US" dirty="0" smtClean="0"/>
              <a:t>he accurate </a:t>
            </a:r>
            <a:r>
              <a:rPr lang="id-ID" dirty="0" smtClean="0"/>
              <a:t>and complete </a:t>
            </a:r>
            <a:r>
              <a:rPr lang="en-US" dirty="0" smtClean="0"/>
              <a:t>WBS</a:t>
            </a:r>
            <a:endParaRPr lang="id-ID" dirty="0" smtClean="0"/>
          </a:p>
          <a:p>
            <a:r>
              <a:rPr lang="id-ID" dirty="0" smtClean="0"/>
              <a:t>Create a project activity network diagram</a:t>
            </a:r>
            <a:endParaRPr lang="en-US" dirty="0" smtClean="0"/>
          </a:p>
          <a:p>
            <a:r>
              <a:rPr lang="en-US" dirty="0" smtClean="0"/>
              <a:t>identify the most critical tasks</a:t>
            </a:r>
            <a:endParaRPr lang="id-ID" dirty="0" smtClean="0"/>
          </a:p>
          <a:p>
            <a:pPr lvl="1"/>
            <a:r>
              <a:rPr lang="en-US" dirty="0" smtClean="0"/>
              <a:t>By starting with the most important tasks first, the chance for successful project management is more likely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The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4">
                  <a:shade val="51000"/>
                  <a:satMod val="130000"/>
                  <a:alpha val="39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Create a table showing the resources required for each activity, durations, and the total float available</a:t>
            </a:r>
            <a:endParaRPr lang="id-ID" dirty="0" smtClean="0"/>
          </a:p>
          <a:p>
            <a:r>
              <a:rPr lang="id-ID" dirty="0" smtClean="0"/>
              <a:t>Plot into gant chart</a:t>
            </a:r>
            <a:endParaRPr lang="tr-TR" dirty="0" smtClean="0"/>
          </a:p>
          <a:p>
            <a:r>
              <a:rPr lang="en-US" dirty="0" smtClean="0"/>
              <a:t>Check to see how many hours is available per team member for work then determine how many hours have been allocated to each person. </a:t>
            </a: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The steps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6">
                  <a:shade val="51000"/>
                  <a:satMod val="130000"/>
                  <a:alpha val="45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If the number of hours allocated is above what is available they are over-allocated. 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Develop a time-phased resource loading table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/>
              <a:t>Identify any resource conflicts and begin to smooth the loading table using one or more heuristics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id-ID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Brainsorming :</a:t>
            </a:r>
            <a:br>
              <a:rPr lang="id-ID" dirty="0" smtClean="0"/>
            </a:br>
            <a:r>
              <a:rPr lang="id-ID" dirty="0" smtClean="0"/>
              <a:t>The palm jumeirah, Dubai 2006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25604" name="Picture 2" descr="F:\GIS\palm_jumeir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857375"/>
            <a:ext cx="53340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should then be adjusted so that the number of required work hours are equivalent to the number of hours available.</a:t>
            </a:r>
            <a:endParaRPr lang="id-ID" dirty="0" smtClean="0"/>
          </a:p>
          <a:p>
            <a:r>
              <a:rPr lang="en-US" dirty="0" smtClean="0"/>
              <a:t> Once this has been accomplished the critical project resources have been leveled. Next, do the same with the non-critical tasks.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1" cy="30537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55549"/>
                <a:gridCol w="1955549"/>
                <a:gridCol w="1955549"/>
                <a:gridCol w="236295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/>
                        <a:t>activity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predecessor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 dirty="0"/>
                        <a:t>resource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duration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A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 dirty="0"/>
                        <a:t>4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B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1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C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D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7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4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E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3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2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800" u="none" strike="noStrike"/>
                        <a:t>F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E,C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/>
                        <a:t>6</a:t>
                      </a:r>
                      <a:endParaRPr lang="id-ID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800" u="none" strike="noStrike" dirty="0"/>
                        <a:t>1</a:t>
                      </a:r>
                      <a:endParaRPr lang="id-ID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891" marR="9891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4876800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Resource limit is set at 8 hourly unit per day</a:t>
            </a:r>
            <a:endParaRPr lang="id-ID" sz="3200" dirty="0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Draw project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0" y="2652713"/>
            <a:ext cx="9136049" cy="198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Produce the table showing</a:t>
            </a:r>
            <a:br>
              <a:rPr lang="id-ID" dirty="0" smtClean="0"/>
            </a:br>
            <a:r>
              <a:rPr lang="id-ID" dirty="0" smtClean="0"/>
              <a:t>ES,LS EF,LF TF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200"/>
          <a:ext cx="8305800" cy="262699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11874"/>
                <a:gridCol w="1011874"/>
                <a:gridCol w="1222682"/>
                <a:gridCol w="1011874"/>
                <a:gridCol w="1011874"/>
                <a:gridCol w="1011874"/>
                <a:gridCol w="1011874"/>
                <a:gridCol w="101187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activity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 dirty="0" smtClean="0"/>
                        <a:t>res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duration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ES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LS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EF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LF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TF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A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6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B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2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5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5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C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2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3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 dirty="0"/>
                        <a:t>4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D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7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4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5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5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9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9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E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3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2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9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9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0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d-ID" sz="2400" u="none" strike="noStrike"/>
                        <a:t>F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6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11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12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/>
                        <a:t>12</a:t>
                      </a:r>
                      <a:endParaRPr lang="id-ID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2400" u="none" strike="noStrike" dirty="0"/>
                        <a:t>0</a:t>
                      </a:r>
                      <a:endParaRPr lang="id-ID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4876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Critical path is A-B-D-E-F</a:t>
            </a:r>
            <a:endParaRPr lang="id-ID" sz="3200" dirty="0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Plot into Gantt chart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Using dependency and interdependency diagram</a:t>
            </a:r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771093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593967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7620000" y="1447800"/>
            <a:ext cx="76200" cy="3657600"/>
          </a:xfrm>
          <a:prstGeom prst="line">
            <a:avLst/>
          </a:prstGeom>
          <a:ln>
            <a:headEnd type="triangle" w="lg" len="lg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6858000" y="2209800"/>
            <a:ext cx="1524000" cy="701675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Resource imbalance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848600" cy="606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343400" y="457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Task splitted</a:t>
            </a:r>
            <a:endParaRPr lang="id-ID" sz="3600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7696200" y="25146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Resource Loading Chart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905000"/>
            <a:ext cx="6477000" cy="4419600"/>
            <a:chOff x="192" y="1200"/>
            <a:chExt cx="4080" cy="2784"/>
          </a:xfrm>
        </p:grpSpPr>
        <p:sp>
          <p:nvSpPr>
            <p:cNvPr id="55301" name="Line 5"/>
            <p:cNvSpPr>
              <a:spLocks noChangeShapeType="1"/>
            </p:cNvSpPr>
            <p:nvPr/>
          </p:nvSpPr>
          <p:spPr bwMode="auto">
            <a:xfrm>
              <a:off x="768" y="1248"/>
              <a:ext cx="0" cy="21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Line 6"/>
            <p:cNvSpPr>
              <a:spLocks noChangeShapeType="1"/>
            </p:cNvSpPr>
            <p:nvPr/>
          </p:nvSpPr>
          <p:spPr bwMode="auto">
            <a:xfrm>
              <a:off x="768" y="3360"/>
              <a:ext cx="34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624" y="1344"/>
              <a:ext cx="144" cy="1536"/>
              <a:chOff x="480" y="1152"/>
              <a:chExt cx="144" cy="1536"/>
            </a:xfrm>
          </p:grpSpPr>
          <p:sp>
            <p:nvSpPr>
              <p:cNvPr id="55304" name="Line 8"/>
              <p:cNvSpPr>
                <a:spLocks noChangeShapeType="1"/>
              </p:cNvSpPr>
              <p:nvPr/>
            </p:nvSpPr>
            <p:spPr bwMode="auto">
              <a:xfrm>
                <a:off x="480" y="268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5" name="Line 9"/>
              <p:cNvSpPr>
                <a:spLocks noChangeShapeType="1"/>
              </p:cNvSpPr>
              <p:nvPr/>
            </p:nvSpPr>
            <p:spPr bwMode="auto">
              <a:xfrm>
                <a:off x="480" y="1632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6" name="Line 10"/>
              <p:cNvSpPr>
                <a:spLocks noChangeShapeType="1"/>
              </p:cNvSpPr>
              <p:nvPr/>
            </p:nvSpPr>
            <p:spPr bwMode="auto">
              <a:xfrm>
                <a:off x="480" y="2160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07" name="Line 11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08" name="Line 12"/>
            <p:cNvSpPr>
              <a:spLocks noChangeShapeType="1"/>
            </p:cNvSpPr>
            <p:nvPr/>
          </p:nvSpPr>
          <p:spPr bwMode="auto">
            <a:xfrm>
              <a:off x="1248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Line 13"/>
            <p:cNvSpPr>
              <a:spLocks noChangeShapeType="1"/>
            </p:cNvSpPr>
            <p:nvPr/>
          </p:nvSpPr>
          <p:spPr bwMode="auto">
            <a:xfrm>
              <a:off x="1728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>
              <a:off x="2208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Line 16"/>
            <p:cNvSpPr>
              <a:spLocks noChangeShapeType="1"/>
            </p:cNvSpPr>
            <p:nvPr/>
          </p:nvSpPr>
          <p:spPr bwMode="auto">
            <a:xfrm>
              <a:off x="3168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>
              <a:off x="3648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128" y="3360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768" y="1824"/>
              <a:ext cx="960" cy="1536"/>
              <a:chOff x="624" y="1632"/>
              <a:chExt cx="960" cy="1536"/>
            </a:xfrm>
          </p:grpSpPr>
          <p:sp>
            <p:nvSpPr>
              <p:cNvPr id="55316" name="Rectangle 20"/>
              <p:cNvSpPr>
                <a:spLocks noChangeArrowheads="1"/>
              </p:cNvSpPr>
              <p:nvPr/>
            </p:nvSpPr>
            <p:spPr bwMode="auto">
              <a:xfrm>
                <a:off x="624" y="1632"/>
                <a:ext cx="960" cy="1536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17" name="Text Box 21"/>
              <p:cNvSpPr txBox="1">
                <a:spLocks noChangeArrowheads="1"/>
              </p:cNvSpPr>
              <p:nvPr/>
            </p:nvSpPr>
            <p:spPr bwMode="auto">
              <a:xfrm>
                <a:off x="864" y="2208"/>
                <a:ext cx="33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A</a:t>
                </a:r>
              </a:p>
            </p:txBody>
          </p:sp>
        </p:grpSp>
        <p:sp>
          <p:nvSpPr>
            <p:cNvPr id="55318" name="Text Box 22"/>
            <p:cNvSpPr txBox="1">
              <a:spLocks noChangeArrowheads="1"/>
            </p:cNvSpPr>
            <p:nvPr/>
          </p:nvSpPr>
          <p:spPr bwMode="auto">
            <a:xfrm>
              <a:off x="384" y="2736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55319" name="Text Box 23"/>
            <p:cNvSpPr txBox="1">
              <a:spLocks noChangeArrowheads="1"/>
            </p:cNvSpPr>
            <p:nvPr/>
          </p:nvSpPr>
          <p:spPr bwMode="auto">
            <a:xfrm>
              <a:off x="384" y="2208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</a:p>
          </p:txBody>
        </p:sp>
        <p:sp>
          <p:nvSpPr>
            <p:cNvPr id="55320" name="Text Box 24"/>
            <p:cNvSpPr txBox="1">
              <a:spLocks noChangeArrowheads="1"/>
            </p:cNvSpPr>
            <p:nvPr/>
          </p:nvSpPr>
          <p:spPr bwMode="auto">
            <a:xfrm>
              <a:off x="384" y="1680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</a:p>
          </p:txBody>
        </p:sp>
        <p:sp>
          <p:nvSpPr>
            <p:cNvPr id="55321" name="Text Box 25"/>
            <p:cNvSpPr txBox="1">
              <a:spLocks noChangeArrowheads="1"/>
            </p:cNvSpPr>
            <p:nvPr/>
          </p:nvSpPr>
          <p:spPr bwMode="auto">
            <a:xfrm>
              <a:off x="384" y="1200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8</a:t>
              </a:r>
            </a:p>
          </p:txBody>
        </p:sp>
        <p:sp>
          <p:nvSpPr>
            <p:cNvPr id="55322" name="Text Box 26"/>
            <p:cNvSpPr txBox="1">
              <a:spLocks noChangeArrowheads="1"/>
            </p:cNvSpPr>
            <p:nvPr/>
          </p:nvSpPr>
          <p:spPr bwMode="auto">
            <a:xfrm>
              <a:off x="1056" y="3408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2</a:t>
              </a:r>
            </a:p>
          </p:txBody>
        </p:sp>
        <p:sp>
          <p:nvSpPr>
            <p:cNvPr id="55323" name="Text Box 27"/>
            <p:cNvSpPr txBox="1">
              <a:spLocks noChangeArrowheads="1"/>
            </p:cNvSpPr>
            <p:nvPr/>
          </p:nvSpPr>
          <p:spPr bwMode="auto">
            <a:xfrm>
              <a:off x="3456" y="3456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12</a:t>
              </a:r>
            </a:p>
          </p:txBody>
        </p:sp>
        <p:sp>
          <p:nvSpPr>
            <p:cNvPr id="55324" name="Text Box 28"/>
            <p:cNvSpPr txBox="1">
              <a:spLocks noChangeArrowheads="1"/>
            </p:cNvSpPr>
            <p:nvPr/>
          </p:nvSpPr>
          <p:spPr bwMode="auto">
            <a:xfrm>
              <a:off x="2976" y="3456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10</a:t>
              </a:r>
            </a:p>
          </p:txBody>
        </p:sp>
        <p:sp>
          <p:nvSpPr>
            <p:cNvPr id="55325" name="Text Box 29"/>
            <p:cNvSpPr txBox="1">
              <a:spLocks noChangeArrowheads="1"/>
            </p:cNvSpPr>
            <p:nvPr/>
          </p:nvSpPr>
          <p:spPr bwMode="auto">
            <a:xfrm>
              <a:off x="2544" y="3456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8</a:t>
              </a:r>
            </a:p>
          </p:txBody>
        </p:sp>
        <p:sp>
          <p:nvSpPr>
            <p:cNvPr id="55326" name="Text Box 30"/>
            <p:cNvSpPr txBox="1">
              <a:spLocks noChangeArrowheads="1"/>
            </p:cNvSpPr>
            <p:nvPr/>
          </p:nvSpPr>
          <p:spPr bwMode="auto">
            <a:xfrm>
              <a:off x="2064" y="3456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6</a:t>
              </a:r>
            </a:p>
          </p:txBody>
        </p:sp>
        <p:sp>
          <p:nvSpPr>
            <p:cNvPr id="55327" name="Text Box 31"/>
            <p:cNvSpPr txBox="1">
              <a:spLocks noChangeArrowheads="1"/>
            </p:cNvSpPr>
            <p:nvPr/>
          </p:nvSpPr>
          <p:spPr bwMode="auto">
            <a:xfrm>
              <a:off x="1536" y="3456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4</a:t>
              </a:r>
            </a:p>
          </p:txBody>
        </p:sp>
        <p:sp>
          <p:nvSpPr>
            <p:cNvPr id="55328" name="Text Box 32"/>
            <p:cNvSpPr txBox="1">
              <a:spLocks noChangeArrowheads="1"/>
            </p:cNvSpPr>
            <p:nvPr/>
          </p:nvSpPr>
          <p:spPr bwMode="auto">
            <a:xfrm>
              <a:off x="3936" y="3456"/>
              <a:ext cx="3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14</a:t>
              </a:r>
            </a:p>
          </p:txBody>
        </p: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728" y="2880"/>
              <a:ext cx="720" cy="480"/>
              <a:chOff x="1584" y="2688"/>
              <a:chExt cx="720" cy="480"/>
            </a:xfrm>
          </p:grpSpPr>
          <p:sp>
            <p:nvSpPr>
              <p:cNvPr id="55330" name="Rectangle 34"/>
              <p:cNvSpPr>
                <a:spLocks noChangeArrowheads="1"/>
              </p:cNvSpPr>
              <p:nvPr/>
            </p:nvSpPr>
            <p:spPr bwMode="auto">
              <a:xfrm>
                <a:off x="1584" y="2688"/>
                <a:ext cx="720" cy="480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1" name="Text Box 35"/>
              <p:cNvSpPr txBox="1">
                <a:spLocks noChangeArrowheads="1"/>
              </p:cNvSpPr>
              <p:nvPr/>
            </p:nvSpPr>
            <p:spPr bwMode="auto">
              <a:xfrm>
                <a:off x="1776" y="2784"/>
                <a:ext cx="33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C</a:t>
                </a: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1680" y="2352"/>
              <a:ext cx="336" cy="528"/>
              <a:chOff x="1536" y="2160"/>
              <a:chExt cx="336" cy="528"/>
            </a:xfrm>
          </p:grpSpPr>
          <p:sp>
            <p:nvSpPr>
              <p:cNvPr id="55333" name="Rectangle 37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288" cy="528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4" name="Text Box 38"/>
              <p:cNvSpPr txBox="1">
                <a:spLocks noChangeArrowheads="1"/>
              </p:cNvSpPr>
              <p:nvPr/>
            </p:nvSpPr>
            <p:spPr bwMode="auto">
              <a:xfrm>
                <a:off x="1536" y="2304"/>
                <a:ext cx="33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B</a:t>
                </a:r>
              </a:p>
            </p:txBody>
          </p:sp>
        </p:grpSp>
        <p:grpSp>
          <p:nvGrpSpPr>
            <p:cNvPr id="7" name="Group 39"/>
            <p:cNvGrpSpPr>
              <a:grpSpLocks/>
            </p:cNvGrpSpPr>
            <p:nvPr/>
          </p:nvGrpSpPr>
          <p:grpSpPr bwMode="auto">
            <a:xfrm>
              <a:off x="2448" y="1584"/>
              <a:ext cx="1008" cy="1776"/>
              <a:chOff x="2304" y="1392"/>
              <a:chExt cx="1008" cy="1776"/>
            </a:xfrm>
          </p:grpSpPr>
          <p:sp>
            <p:nvSpPr>
              <p:cNvPr id="55336" name="Rectangle 40"/>
              <p:cNvSpPr>
                <a:spLocks noChangeArrowheads="1"/>
              </p:cNvSpPr>
              <p:nvPr/>
            </p:nvSpPr>
            <p:spPr bwMode="auto">
              <a:xfrm>
                <a:off x="2304" y="1392"/>
                <a:ext cx="1008" cy="1776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37" name="Text Box 41"/>
              <p:cNvSpPr txBox="1">
                <a:spLocks noChangeArrowheads="1"/>
              </p:cNvSpPr>
              <p:nvPr/>
            </p:nvSpPr>
            <p:spPr bwMode="auto">
              <a:xfrm>
                <a:off x="2640" y="2160"/>
                <a:ext cx="33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D</a:t>
                </a:r>
              </a:p>
            </p:txBody>
          </p:sp>
        </p:grpSp>
        <p:grpSp>
          <p:nvGrpSpPr>
            <p:cNvPr id="8" name="Group 42"/>
            <p:cNvGrpSpPr>
              <a:grpSpLocks/>
            </p:cNvGrpSpPr>
            <p:nvPr/>
          </p:nvGrpSpPr>
          <p:grpSpPr bwMode="auto">
            <a:xfrm>
              <a:off x="3456" y="2592"/>
              <a:ext cx="432" cy="768"/>
              <a:chOff x="3312" y="2400"/>
              <a:chExt cx="432" cy="768"/>
            </a:xfrm>
          </p:grpSpPr>
          <p:sp>
            <p:nvSpPr>
              <p:cNvPr id="55339" name="Rectangle 43"/>
              <p:cNvSpPr>
                <a:spLocks noChangeArrowheads="1"/>
              </p:cNvSpPr>
              <p:nvPr/>
            </p:nvSpPr>
            <p:spPr bwMode="auto">
              <a:xfrm>
                <a:off x="3312" y="2400"/>
                <a:ext cx="432" cy="768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0" name="Text Box 44"/>
              <p:cNvSpPr txBox="1">
                <a:spLocks noChangeArrowheads="1"/>
              </p:cNvSpPr>
              <p:nvPr/>
            </p:nvSpPr>
            <p:spPr bwMode="auto">
              <a:xfrm>
                <a:off x="3360" y="2640"/>
                <a:ext cx="33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E</a:t>
                </a:r>
              </a:p>
            </p:txBody>
          </p: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3840" y="1824"/>
              <a:ext cx="336" cy="1536"/>
              <a:chOff x="3696" y="1632"/>
              <a:chExt cx="336" cy="1536"/>
            </a:xfrm>
          </p:grpSpPr>
          <p:sp>
            <p:nvSpPr>
              <p:cNvPr id="55342" name="Rectangle 46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240" cy="1536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343" name="Text Box 47"/>
              <p:cNvSpPr txBox="1">
                <a:spLocks noChangeArrowheads="1"/>
              </p:cNvSpPr>
              <p:nvPr/>
            </p:nvSpPr>
            <p:spPr bwMode="auto">
              <a:xfrm>
                <a:off x="3696" y="2208"/>
                <a:ext cx="336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/>
                  <a:t>F</a:t>
                </a:r>
              </a:p>
            </p:txBody>
          </p:sp>
        </p:grpSp>
        <p:sp>
          <p:nvSpPr>
            <p:cNvPr id="55344" name="Text Box 48"/>
            <p:cNvSpPr txBox="1">
              <a:spLocks noChangeArrowheads="1"/>
            </p:cNvSpPr>
            <p:nvPr/>
          </p:nvSpPr>
          <p:spPr bwMode="auto">
            <a:xfrm>
              <a:off x="1872" y="3696"/>
              <a:ext cx="1824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Project Days</a:t>
              </a:r>
            </a:p>
          </p:txBody>
        </p:sp>
        <p:sp>
          <p:nvSpPr>
            <p:cNvPr id="55345" name="Text Box 49"/>
            <p:cNvSpPr txBox="1">
              <a:spLocks noChangeArrowheads="1"/>
            </p:cNvSpPr>
            <p:nvPr/>
          </p:nvSpPr>
          <p:spPr bwMode="auto">
            <a:xfrm rot="16200000">
              <a:off x="-192" y="1968"/>
              <a:ext cx="105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Resources</a:t>
              </a:r>
            </a:p>
          </p:txBody>
        </p:sp>
      </p:grpSp>
      <p:sp>
        <p:nvSpPr>
          <p:cNvPr id="55347" name="Line 51"/>
          <p:cNvSpPr>
            <a:spLocks noChangeShapeType="1"/>
          </p:cNvSpPr>
          <p:nvPr/>
        </p:nvSpPr>
        <p:spPr bwMode="auto">
          <a:xfrm>
            <a:off x="1447800" y="25146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8" name="Line 52"/>
          <p:cNvSpPr>
            <a:spLocks noChangeShapeType="1"/>
          </p:cNvSpPr>
          <p:nvPr/>
        </p:nvSpPr>
        <p:spPr bwMode="auto">
          <a:xfrm>
            <a:off x="1447800" y="45720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9" name="Text Box 53"/>
          <p:cNvSpPr txBox="1">
            <a:spLocks noChangeArrowheads="1"/>
          </p:cNvSpPr>
          <p:nvPr/>
        </p:nvSpPr>
        <p:spPr bwMode="auto">
          <a:xfrm>
            <a:off x="6934200" y="3276600"/>
            <a:ext cx="1524000" cy="701675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Resource imbalance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971800" y="4572000"/>
            <a:ext cx="1143000" cy="685800"/>
          </a:xfrm>
          <a:prstGeom prst="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19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429000" y="1905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4648200" y="1284982"/>
            <a:ext cx="2362200" cy="1077218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/>
            <a:tailEnd type="none" w="lg" len="lg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3200" dirty="0" smtClean="0"/>
              <a:t>Delayed task</a:t>
            </a:r>
            <a:endParaRPr lang="en-US" sz="3200" dirty="0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Summary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43000" y="1600200"/>
          <a:ext cx="6934199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741"/>
                <a:gridCol w="2442729"/>
                <a:gridCol w="244272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Period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Resource requirement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levelling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0-4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4-5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5-7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9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7-9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9-11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5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11-12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Mega project of making</a:t>
            </a:r>
            <a:br>
              <a:rPr lang="id-ID" dirty="0" smtClean="0"/>
            </a:br>
            <a:r>
              <a:rPr lang="id-ID" dirty="0" smtClean="0"/>
              <a:t> a man-made island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26628" name="Picture 2" descr="F:\GIS\Palm_Isl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" descr="F:\GIS\IMG_8502_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1038" y="1981200"/>
            <a:ext cx="4652962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27652" name="Picture 2" descr="F:\GIS\IMG_9270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57813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 descr="F:\GIS\IMG_9274_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424238"/>
            <a:ext cx="5148262" cy="343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530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The questions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5181600" cy="3992563"/>
          </a:xfrm>
        </p:spPr>
        <p:txBody>
          <a:bodyPr/>
          <a:lstStyle/>
          <a:p>
            <a:r>
              <a:rPr lang="id-ID" dirty="0" smtClean="0"/>
              <a:t>how much money spent?</a:t>
            </a:r>
          </a:p>
          <a:p>
            <a:r>
              <a:rPr lang="id-ID" dirty="0" smtClean="0"/>
              <a:t>How much sand spread out?</a:t>
            </a:r>
          </a:p>
          <a:p>
            <a:r>
              <a:rPr lang="id-ID" dirty="0" smtClean="0"/>
              <a:t>How many workers do we need?</a:t>
            </a:r>
          </a:p>
          <a:p>
            <a:r>
              <a:rPr lang="id-ID" dirty="0" smtClean="0"/>
              <a:t>How many ships used?</a:t>
            </a:r>
            <a:endParaRPr lang="id-ID" dirty="0"/>
          </a:p>
        </p:txBody>
      </p:sp>
      <p:pic>
        <p:nvPicPr>
          <p:cNvPr id="1026" name="Picture 2" descr="C:\Users\Lenovo\Downloads\contractor-blueprint-construction_~brachd0046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685800"/>
            <a:ext cx="3419475" cy="4442625"/>
          </a:xfrm>
          <a:prstGeom prst="rect">
            <a:avLst/>
          </a:prstGeom>
          <a:noFill/>
        </p:spPr>
      </p:pic>
      <p:sp>
        <p:nvSpPr>
          <p:cNvPr id="5" name="Pentagon 4"/>
          <p:cNvSpPr/>
          <p:nvPr/>
        </p:nvSpPr>
        <p:spPr>
          <a:xfrm>
            <a:off x="1600200" y="5105400"/>
            <a:ext cx="5791200" cy="1447800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b="1" dirty="0" smtClean="0">
                <a:solidFill>
                  <a:srgbClr val="FF0000"/>
                </a:solidFill>
              </a:rPr>
              <a:t>Are they used economically?</a:t>
            </a:r>
            <a:endParaRPr lang="id-ID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1905000"/>
          </a:xfrm>
        </p:spPr>
        <p:txBody>
          <a:bodyPr/>
          <a:lstStyle/>
          <a:p>
            <a:r>
              <a:rPr lang="id-ID" sz="2800" dirty="0" smtClean="0"/>
              <a:t>Abundant resources make the project fast completion, but very costly (budget cost) and vice versa</a:t>
            </a:r>
          </a:p>
          <a:p>
            <a:r>
              <a:rPr lang="id-ID" sz="2800" dirty="0" smtClean="0"/>
              <a:t>Insufficient resources </a:t>
            </a:r>
            <a:r>
              <a:rPr lang="id-ID" sz="2800" dirty="0" smtClean="0">
                <a:sym typeface="Wingdings" pitchFamily="2" charset="2"/>
              </a:rPr>
              <a:t> over scheduleover budget</a:t>
            </a:r>
            <a:endParaRPr lang="id-ID" sz="2800" dirty="0"/>
          </a:p>
        </p:txBody>
      </p:sp>
      <p:sp>
        <p:nvSpPr>
          <p:cNvPr id="5" name="Pentagon 4"/>
          <p:cNvSpPr/>
          <p:nvPr/>
        </p:nvSpPr>
        <p:spPr>
          <a:xfrm>
            <a:off x="0" y="2743200"/>
            <a:ext cx="3124200" cy="1066800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ahead-schedule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3200400" y="4648200"/>
            <a:ext cx="3124200" cy="1066800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accent2">
                    <a:lumMod val="50000"/>
                  </a:schemeClr>
                </a:solidFill>
              </a:rPr>
              <a:t>Over budget</a:t>
            </a:r>
            <a:endParaRPr lang="id-ID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0" y="4572000"/>
            <a:ext cx="3124200" cy="1066800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Over schedule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3124200" y="2819400"/>
            <a:ext cx="3124200" cy="106680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chemeClr val="bg1"/>
                </a:solidFill>
              </a:rPr>
              <a:t>Low budget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019800" y="3048000"/>
            <a:ext cx="2819400" cy="2209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/>
              <a:t>On time project</a:t>
            </a:r>
            <a:endParaRPr lang="id-ID" sz="3600" b="1" dirty="0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381000" y="609600"/>
            <a:ext cx="3657600" cy="2590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Some resources are assigned to multiple tasks</a:t>
            </a:r>
            <a:endParaRPr lang="id-ID" sz="3200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4343400" y="1600200"/>
            <a:ext cx="609600" cy="9144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ounded Rectangle 10"/>
          <p:cNvSpPr/>
          <p:nvPr/>
        </p:nvSpPr>
        <p:spPr>
          <a:xfrm>
            <a:off x="5181600" y="609600"/>
            <a:ext cx="3657600" cy="2590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Reallocated , adjusted, no longer overallocated</a:t>
            </a:r>
            <a:endParaRPr lang="id-ID" sz="3200" dirty="0"/>
          </a:p>
        </p:txBody>
      </p:sp>
      <p:sp>
        <p:nvSpPr>
          <p:cNvPr id="12" name="Rounded Rectangle 11"/>
          <p:cNvSpPr/>
          <p:nvPr/>
        </p:nvSpPr>
        <p:spPr>
          <a:xfrm>
            <a:off x="457200" y="3429000"/>
            <a:ext cx="4953000" cy="25908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 </a:t>
            </a:r>
            <a:r>
              <a:rPr lang="en-US" sz="3200" dirty="0" err="1" smtClean="0"/>
              <a:t>overallocated</a:t>
            </a:r>
            <a:r>
              <a:rPr lang="en-US" sz="3200" dirty="0" smtClean="0"/>
              <a:t> resource works on tasks consecutively, instead of simultaneously.</a:t>
            </a:r>
            <a:endParaRPr lang="id-ID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5791200" y="3581400"/>
            <a:ext cx="2819400" cy="22098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Utilization and availability</a:t>
            </a:r>
            <a:endParaRPr lang="id-ID" sz="32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ounded Rectangle 3"/>
          <p:cNvSpPr/>
          <p:nvPr/>
        </p:nvSpPr>
        <p:spPr>
          <a:xfrm>
            <a:off x="381000" y="609600"/>
            <a:ext cx="5181600" cy="2590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Resource scheduling is a tool for allocating the resources of project in economic terms</a:t>
            </a:r>
            <a:endParaRPr lang="id-ID" sz="3200" dirty="0"/>
          </a:p>
        </p:txBody>
      </p:sp>
      <p:sp>
        <p:nvSpPr>
          <p:cNvPr id="5" name="Oval 4"/>
          <p:cNvSpPr/>
          <p:nvPr/>
        </p:nvSpPr>
        <p:spPr>
          <a:xfrm>
            <a:off x="1219200" y="4267200"/>
            <a:ext cx="2590800" cy="1676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Human </a:t>
            </a:r>
            <a:endParaRPr lang="id-ID" sz="3200" dirty="0"/>
          </a:p>
        </p:txBody>
      </p:sp>
      <p:sp>
        <p:nvSpPr>
          <p:cNvPr id="6" name="Oval 5"/>
          <p:cNvSpPr/>
          <p:nvPr/>
        </p:nvSpPr>
        <p:spPr>
          <a:xfrm>
            <a:off x="5181600" y="4038600"/>
            <a:ext cx="2590800" cy="1676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cost </a:t>
            </a:r>
            <a:endParaRPr lang="id-ID" sz="3200" dirty="0"/>
          </a:p>
        </p:txBody>
      </p:sp>
      <p:sp>
        <p:nvSpPr>
          <p:cNvPr id="7" name="Oval 6"/>
          <p:cNvSpPr/>
          <p:nvPr/>
        </p:nvSpPr>
        <p:spPr>
          <a:xfrm>
            <a:off x="6553200" y="1600200"/>
            <a:ext cx="2590800" cy="1676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dirty="0" smtClean="0"/>
              <a:t>machine </a:t>
            </a:r>
            <a:endParaRPr lang="id-ID" sz="3200" dirty="0"/>
          </a:p>
        </p:txBody>
      </p:sp>
      <p:sp>
        <p:nvSpPr>
          <p:cNvPr id="8" name="Down Arrow 7"/>
          <p:cNvSpPr/>
          <p:nvPr/>
        </p:nvSpPr>
        <p:spPr>
          <a:xfrm>
            <a:off x="2209800" y="3352800"/>
            <a:ext cx="6096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Down Arrow 8"/>
          <p:cNvSpPr/>
          <p:nvPr/>
        </p:nvSpPr>
        <p:spPr>
          <a:xfrm rot="19494873">
            <a:off x="4637515" y="3389491"/>
            <a:ext cx="6096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Down Arrow 9"/>
          <p:cNvSpPr/>
          <p:nvPr/>
        </p:nvSpPr>
        <p:spPr>
          <a:xfrm rot="16658878">
            <a:off x="5790615" y="1909824"/>
            <a:ext cx="609600" cy="6858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project managers, are given the finish date of the project before we even have a chance to plan for it (</a:t>
            </a:r>
            <a:r>
              <a:rPr lang="en-US" dirty="0" err="1" smtClean="0"/>
              <a:t>Domingues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Schedules should be evaluated not merely in terms of meeting project milestones, but also in terms of the timing and use of scarce resources</a:t>
            </a:r>
            <a:r>
              <a:rPr lang="tr-TR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roundcol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roundcolor</Template>
  <TotalTime>369</TotalTime>
  <Words>812</Words>
  <Application>Microsoft Office PowerPoint</Application>
  <PresentationFormat>On-screen Show (4:3)</PresentationFormat>
  <Paragraphs>208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roundcolor</vt:lpstr>
      <vt:lpstr>Resource Scheduling Part 1</vt:lpstr>
      <vt:lpstr>Brainsorming : The palm jumeirah, Dubai 2006</vt:lpstr>
      <vt:lpstr>Mega project of making  a man-made island </vt:lpstr>
      <vt:lpstr>Slide 4</vt:lpstr>
      <vt:lpstr>The questions</vt:lpstr>
      <vt:lpstr>Slide 6</vt:lpstr>
      <vt:lpstr> </vt:lpstr>
      <vt:lpstr>Slide 8</vt:lpstr>
      <vt:lpstr>Why do we need?</vt:lpstr>
      <vt:lpstr>Slide 10</vt:lpstr>
      <vt:lpstr>relationship between time  use and resource  in resource allocation</vt:lpstr>
      <vt:lpstr>Resource Leveling (Smoothing)</vt:lpstr>
      <vt:lpstr>The objectives of resource leveling</vt:lpstr>
      <vt:lpstr>2 types of leveling resources</vt:lpstr>
      <vt:lpstr>example</vt:lpstr>
      <vt:lpstr>Resource Levelling Heuristic</vt:lpstr>
      <vt:lpstr>The steps</vt:lpstr>
      <vt:lpstr>The steps</vt:lpstr>
      <vt:lpstr>The steps</vt:lpstr>
      <vt:lpstr>Slide 20</vt:lpstr>
      <vt:lpstr>example</vt:lpstr>
      <vt:lpstr>Draw project network</vt:lpstr>
      <vt:lpstr>Produce the table showing ES,LS EF,LF TF</vt:lpstr>
      <vt:lpstr>Plot into Gantt chart</vt:lpstr>
      <vt:lpstr>Slide 25</vt:lpstr>
      <vt:lpstr>Slide 26</vt:lpstr>
      <vt:lpstr>Resource Loading Chart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Schedulling</dc:title>
  <dc:creator>User</dc:creator>
  <cp:lastModifiedBy>Lenovo</cp:lastModifiedBy>
  <cp:revision>26</cp:revision>
  <dcterms:created xsi:type="dcterms:W3CDTF">2011-11-13T07:30:40Z</dcterms:created>
  <dcterms:modified xsi:type="dcterms:W3CDTF">2011-11-14T00:36:06Z</dcterms:modified>
</cp:coreProperties>
</file>