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68" r:id="rId4"/>
    <p:sldId id="269" r:id="rId5"/>
    <p:sldId id="276" r:id="rId6"/>
    <p:sldId id="273" r:id="rId7"/>
    <p:sldId id="258" r:id="rId8"/>
    <p:sldId id="267" r:id="rId9"/>
    <p:sldId id="259" r:id="rId10"/>
    <p:sldId id="260" r:id="rId11"/>
    <p:sldId id="262" r:id="rId12"/>
    <p:sldId id="261" r:id="rId13"/>
    <p:sldId id="263" r:id="rId14"/>
    <p:sldId id="264" r:id="rId15"/>
    <p:sldId id="265" r:id="rId16"/>
    <p:sldId id="266" r:id="rId17"/>
    <p:sldId id="270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800000"/>
    <a:srgbClr val="660033"/>
    <a:srgbClr val="0033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5" autoAdjust="0"/>
    <p:restoredTop sz="75046" autoAdjust="0"/>
  </p:normalViewPr>
  <p:slideViewPr>
    <p:cSldViewPr>
      <p:cViewPr varScale="1">
        <p:scale>
          <a:sx n="55" d="100"/>
          <a:sy n="55" d="100"/>
        </p:scale>
        <p:origin x="15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AB6BD-E800-4D2A-B89C-FA0D68A2A26D}" type="doc">
      <dgm:prSet loTypeId="urn:microsoft.com/office/officeart/2005/8/layout/vList3#1" loCatId="list" qsTypeId="urn:microsoft.com/office/officeart/2005/8/quickstyle/simple5" qsCatId="simple" csTypeId="urn:microsoft.com/office/officeart/2005/8/colors/accent1_2" csCatId="accent1" phldr="1"/>
      <dgm:spPr/>
    </dgm:pt>
    <dgm:pt modelId="{AF507465-C9B5-4C2D-B4D5-BCA654717FA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Number of component including their number of process</a:t>
          </a:r>
          <a:endParaRPr lang="id-ID" dirty="0">
            <a:solidFill>
              <a:schemeClr val="tx1"/>
            </a:solidFill>
          </a:endParaRPr>
        </a:p>
      </dgm:t>
    </dgm:pt>
    <dgm:pt modelId="{4D0C7DB2-727A-4456-9F89-49F1AAC333AC}" type="parTrans" cxnId="{EA4F4DB8-1C53-47A1-8B97-915088A0433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11B9FB51-3628-4162-B481-B64E7678AFC0}" type="sibTrans" cxnId="{EA4F4DB8-1C53-47A1-8B97-915088A0433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F1BD395-7608-49CF-87EE-6BCF3FCE6A6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Name of the components</a:t>
          </a:r>
          <a:endParaRPr lang="id-ID" dirty="0">
            <a:solidFill>
              <a:schemeClr val="tx1"/>
            </a:solidFill>
          </a:endParaRPr>
        </a:p>
      </dgm:t>
    </dgm:pt>
    <dgm:pt modelId="{3013FAE8-D71B-426C-B620-BF65A473C9C5}" type="parTrans" cxnId="{C272F2E1-C941-4E4D-94F4-88952A4D0B34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EEB1DF06-4BDA-4403-9194-A3AF2A6642DA}" type="sibTrans" cxnId="{C272F2E1-C941-4E4D-94F4-88952A4D0B34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6AA664E6-633E-4C94-9BFB-64AFB28E4398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Number of components</a:t>
          </a:r>
          <a:endParaRPr lang="id-ID" dirty="0">
            <a:solidFill>
              <a:schemeClr val="tx1"/>
            </a:solidFill>
          </a:endParaRPr>
        </a:p>
      </dgm:t>
    </dgm:pt>
    <dgm:pt modelId="{36B09753-35AA-4DD7-9421-5701ECD107D0}" type="parTrans" cxnId="{498BF780-D258-49EE-856D-605C4D87B8C4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9B386692-37BC-4E81-AE96-D9560AC92D38}" type="sibTrans" cxnId="{498BF780-D258-49EE-856D-605C4D87B8C4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B8C80243-D24C-4A92-B838-74601BD8336A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Specification of components</a:t>
          </a:r>
          <a:endParaRPr lang="id-ID" dirty="0">
            <a:solidFill>
              <a:schemeClr val="tx1"/>
            </a:solidFill>
          </a:endParaRPr>
        </a:p>
      </dgm:t>
    </dgm:pt>
    <dgm:pt modelId="{F85613AC-D09C-44D1-8D09-83C26476DF84}" type="parTrans" cxnId="{8DBD2418-A3E9-4DCA-9C97-B5DB4E43A2E0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64DFE9A-B7F6-4E58-8C4F-F20B1FD449CA}" type="sibTrans" cxnId="{8DBD2418-A3E9-4DCA-9C97-B5DB4E43A2E0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BAD28005-4B48-48E5-BEC1-135310308BCF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Price every components</a:t>
          </a:r>
          <a:endParaRPr lang="id-ID" dirty="0">
            <a:solidFill>
              <a:schemeClr val="tx1"/>
            </a:solidFill>
          </a:endParaRPr>
        </a:p>
      </dgm:t>
    </dgm:pt>
    <dgm:pt modelId="{B2F8B03F-DAB4-4B16-B612-B006B54CAB4B}" type="parTrans" cxnId="{0A7EC2FB-4477-47EA-B163-E181282C914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DC0D4886-ED7F-40C1-B8FA-74276D7E1125}" type="sibTrans" cxnId="{0A7EC2FB-4477-47EA-B163-E181282C914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E8DFB27-46F0-47AD-910E-9CF9D82E2E47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Source of components</a:t>
          </a:r>
          <a:endParaRPr lang="id-ID" dirty="0">
            <a:solidFill>
              <a:schemeClr val="tx1"/>
            </a:solidFill>
          </a:endParaRPr>
        </a:p>
      </dgm:t>
    </dgm:pt>
    <dgm:pt modelId="{449561E8-1AB4-41A2-885B-4CF8FEA0453E}" type="parTrans" cxnId="{58455EE2-C18A-4AF5-B7C6-556506A93FAD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DD3DEBD2-9E8B-499A-A4E0-3417FB5D1AA7}" type="sibTrans" cxnId="{58455EE2-C18A-4AF5-B7C6-556506A93FAD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826E8AF-8B6F-45B2-8951-165995B67332}" type="pres">
      <dgm:prSet presAssocID="{BDCAB6BD-E800-4D2A-B89C-FA0D68A2A26D}" presName="linearFlow" presStyleCnt="0">
        <dgm:presLayoutVars>
          <dgm:dir/>
          <dgm:resizeHandles val="exact"/>
        </dgm:presLayoutVars>
      </dgm:prSet>
      <dgm:spPr/>
    </dgm:pt>
    <dgm:pt modelId="{39B52BE6-9D69-4434-B9BB-ECC160540BA5}" type="pres">
      <dgm:prSet presAssocID="{AF507465-C9B5-4C2D-B4D5-BCA654717FA0}" presName="composite" presStyleCnt="0"/>
      <dgm:spPr/>
    </dgm:pt>
    <dgm:pt modelId="{0C9D6983-7478-4BB7-ACDD-2979479AAF70}" type="pres">
      <dgm:prSet presAssocID="{AF507465-C9B5-4C2D-B4D5-BCA654717FA0}" presName="imgShp" presStyleLbl="fgImgPlace1" presStyleIdx="0" presStyleCnt="6"/>
      <dgm:spPr/>
    </dgm:pt>
    <dgm:pt modelId="{C6EF78A4-DDCA-4EB9-A7B6-E976C8D717FA}" type="pres">
      <dgm:prSet presAssocID="{AF507465-C9B5-4C2D-B4D5-BCA654717FA0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5FBCC0-6E80-4363-9A3B-0EE454135201}" type="pres">
      <dgm:prSet presAssocID="{11B9FB51-3628-4162-B481-B64E7678AFC0}" presName="spacing" presStyleCnt="0"/>
      <dgm:spPr/>
    </dgm:pt>
    <dgm:pt modelId="{E6445C77-D739-4FD3-B65F-2EF33B6B7A2C}" type="pres">
      <dgm:prSet presAssocID="{AF1BD395-7608-49CF-87EE-6BCF3FCE6A69}" presName="composite" presStyleCnt="0"/>
      <dgm:spPr/>
    </dgm:pt>
    <dgm:pt modelId="{26AA478A-2925-482C-A4D1-70710C958CA7}" type="pres">
      <dgm:prSet presAssocID="{AF1BD395-7608-49CF-87EE-6BCF3FCE6A69}" presName="imgShp" presStyleLbl="fgImgPlace1" presStyleIdx="1" presStyleCnt="6"/>
      <dgm:spPr/>
    </dgm:pt>
    <dgm:pt modelId="{66EC792D-850C-4128-B753-950E5C424DDE}" type="pres">
      <dgm:prSet presAssocID="{AF1BD395-7608-49CF-87EE-6BCF3FCE6A69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0B28C-84B6-4F09-B438-5AA3B23C8FF8}" type="pres">
      <dgm:prSet presAssocID="{EEB1DF06-4BDA-4403-9194-A3AF2A6642DA}" presName="spacing" presStyleCnt="0"/>
      <dgm:spPr/>
    </dgm:pt>
    <dgm:pt modelId="{6D8225CA-0B1E-4FA9-BCCD-BD99A6CA548E}" type="pres">
      <dgm:prSet presAssocID="{6AA664E6-633E-4C94-9BFB-64AFB28E4398}" presName="composite" presStyleCnt="0"/>
      <dgm:spPr/>
    </dgm:pt>
    <dgm:pt modelId="{F8CA2C9D-1D6B-4E0A-90A9-C4880B106BBF}" type="pres">
      <dgm:prSet presAssocID="{6AA664E6-633E-4C94-9BFB-64AFB28E4398}" presName="imgShp" presStyleLbl="fgImgPlace1" presStyleIdx="2" presStyleCnt="6"/>
      <dgm:spPr/>
    </dgm:pt>
    <dgm:pt modelId="{0B59C1DE-DB0F-42B9-8489-B2F8FA8796BA}" type="pres">
      <dgm:prSet presAssocID="{6AA664E6-633E-4C94-9BFB-64AFB28E4398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DD2D0-8A52-4288-BFCB-36AFEDF69636}" type="pres">
      <dgm:prSet presAssocID="{9B386692-37BC-4E81-AE96-D9560AC92D38}" presName="spacing" presStyleCnt="0"/>
      <dgm:spPr/>
    </dgm:pt>
    <dgm:pt modelId="{A6FB429A-7722-48F2-B31B-5029ECB215F7}" type="pres">
      <dgm:prSet presAssocID="{B8C80243-D24C-4A92-B838-74601BD8336A}" presName="composite" presStyleCnt="0"/>
      <dgm:spPr/>
    </dgm:pt>
    <dgm:pt modelId="{BD842DFF-C898-4489-A549-F3ECCB2EC182}" type="pres">
      <dgm:prSet presAssocID="{B8C80243-D24C-4A92-B838-74601BD8336A}" presName="imgShp" presStyleLbl="fgImgPlace1" presStyleIdx="3" presStyleCnt="6"/>
      <dgm:spPr/>
    </dgm:pt>
    <dgm:pt modelId="{BA8DE82D-2A22-4744-BBE1-9C4E6676E331}" type="pres">
      <dgm:prSet presAssocID="{B8C80243-D24C-4A92-B838-74601BD8336A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041C3-00FF-4340-8BE7-C2A933A11D55}" type="pres">
      <dgm:prSet presAssocID="{364DFE9A-B7F6-4E58-8C4F-F20B1FD449CA}" presName="spacing" presStyleCnt="0"/>
      <dgm:spPr/>
    </dgm:pt>
    <dgm:pt modelId="{95F4C383-A0E6-4198-8D3F-4836030F2EE8}" type="pres">
      <dgm:prSet presAssocID="{BAD28005-4B48-48E5-BEC1-135310308BCF}" presName="composite" presStyleCnt="0"/>
      <dgm:spPr/>
    </dgm:pt>
    <dgm:pt modelId="{11294CC8-2288-48F6-B4AF-ED809ACEC142}" type="pres">
      <dgm:prSet presAssocID="{BAD28005-4B48-48E5-BEC1-135310308BCF}" presName="imgShp" presStyleLbl="fgImgPlace1" presStyleIdx="4" presStyleCnt="6"/>
      <dgm:spPr/>
    </dgm:pt>
    <dgm:pt modelId="{49DB826D-A124-4FDD-9CCF-871D31869A09}" type="pres">
      <dgm:prSet presAssocID="{BAD28005-4B48-48E5-BEC1-135310308BCF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E31B1-FB6B-4532-94F6-3AD569231F34}" type="pres">
      <dgm:prSet presAssocID="{DC0D4886-ED7F-40C1-B8FA-74276D7E1125}" presName="spacing" presStyleCnt="0"/>
      <dgm:spPr/>
    </dgm:pt>
    <dgm:pt modelId="{74809027-717D-4B71-B3DE-F6EDF94725EC}" type="pres">
      <dgm:prSet presAssocID="{CE8DFB27-46F0-47AD-910E-9CF9D82E2E47}" presName="composite" presStyleCnt="0"/>
      <dgm:spPr/>
    </dgm:pt>
    <dgm:pt modelId="{F86D8995-FEEF-4DBD-BFF1-5A2DFB861FF8}" type="pres">
      <dgm:prSet presAssocID="{CE8DFB27-46F0-47AD-910E-9CF9D82E2E47}" presName="imgShp" presStyleLbl="fgImgPlace1" presStyleIdx="5" presStyleCnt="6"/>
      <dgm:spPr/>
    </dgm:pt>
    <dgm:pt modelId="{0F017B89-649F-4A3B-B809-C4DE521CA8F7}" type="pres">
      <dgm:prSet presAssocID="{CE8DFB27-46F0-47AD-910E-9CF9D82E2E47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EF29B4-2A0D-4404-8929-F62F9AD67F43}" type="presOf" srcId="{B8C80243-D24C-4A92-B838-74601BD8336A}" destId="{BA8DE82D-2A22-4744-BBE1-9C4E6676E331}" srcOrd="0" destOrd="0" presId="urn:microsoft.com/office/officeart/2005/8/layout/vList3#1"/>
    <dgm:cxn modelId="{D56F4922-C893-4953-84C0-6AB4FDE71084}" type="presOf" srcId="{BDCAB6BD-E800-4D2A-B89C-FA0D68A2A26D}" destId="{7826E8AF-8B6F-45B2-8951-165995B67332}" srcOrd="0" destOrd="0" presId="urn:microsoft.com/office/officeart/2005/8/layout/vList3#1"/>
    <dgm:cxn modelId="{A4FA4BD2-982C-4FA0-9A37-A62B26DF5F85}" type="presOf" srcId="{AF507465-C9B5-4C2D-B4D5-BCA654717FA0}" destId="{C6EF78A4-DDCA-4EB9-A7B6-E976C8D717FA}" srcOrd="0" destOrd="0" presId="urn:microsoft.com/office/officeart/2005/8/layout/vList3#1"/>
    <dgm:cxn modelId="{8DBD2418-A3E9-4DCA-9C97-B5DB4E43A2E0}" srcId="{BDCAB6BD-E800-4D2A-B89C-FA0D68A2A26D}" destId="{B8C80243-D24C-4A92-B838-74601BD8336A}" srcOrd="3" destOrd="0" parTransId="{F85613AC-D09C-44D1-8D09-83C26476DF84}" sibTransId="{364DFE9A-B7F6-4E58-8C4F-F20B1FD449CA}"/>
    <dgm:cxn modelId="{B399CBA4-E916-48EF-9A62-98D4BDEAF403}" type="presOf" srcId="{BAD28005-4B48-48E5-BEC1-135310308BCF}" destId="{49DB826D-A124-4FDD-9CCF-871D31869A09}" srcOrd="0" destOrd="0" presId="urn:microsoft.com/office/officeart/2005/8/layout/vList3#1"/>
    <dgm:cxn modelId="{CB8C621B-74BC-4EC4-87D8-77D9CE627C99}" type="presOf" srcId="{6AA664E6-633E-4C94-9BFB-64AFB28E4398}" destId="{0B59C1DE-DB0F-42B9-8489-B2F8FA8796BA}" srcOrd="0" destOrd="0" presId="urn:microsoft.com/office/officeart/2005/8/layout/vList3#1"/>
    <dgm:cxn modelId="{F01EA0F5-DF4D-401E-B148-0A5897E41F5E}" type="presOf" srcId="{AF1BD395-7608-49CF-87EE-6BCF3FCE6A69}" destId="{66EC792D-850C-4128-B753-950E5C424DDE}" srcOrd="0" destOrd="0" presId="urn:microsoft.com/office/officeart/2005/8/layout/vList3#1"/>
    <dgm:cxn modelId="{C272F2E1-C941-4E4D-94F4-88952A4D0B34}" srcId="{BDCAB6BD-E800-4D2A-B89C-FA0D68A2A26D}" destId="{AF1BD395-7608-49CF-87EE-6BCF3FCE6A69}" srcOrd="1" destOrd="0" parTransId="{3013FAE8-D71B-426C-B620-BF65A473C9C5}" sibTransId="{EEB1DF06-4BDA-4403-9194-A3AF2A6642DA}"/>
    <dgm:cxn modelId="{EA4F4DB8-1C53-47A1-8B97-915088A0433B}" srcId="{BDCAB6BD-E800-4D2A-B89C-FA0D68A2A26D}" destId="{AF507465-C9B5-4C2D-B4D5-BCA654717FA0}" srcOrd="0" destOrd="0" parTransId="{4D0C7DB2-727A-4456-9F89-49F1AAC333AC}" sibTransId="{11B9FB51-3628-4162-B481-B64E7678AFC0}"/>
    <dgm:cxn modelId="{D9650046-858F-4A2E-9CFF-9A64357E6D09}" type="presOf" srcId="{CE8DFB27-46F0-47AD-910E-9CF9D82E2E47}" destId="{0F017B89-649F-4A3B-B809-C4DE521CA8F7}" srcOrd="0" destOrd="0" presId="urn:microsoft.com/office/officeart/2005/8/layout/vList3#1"/>
    <dgm:cxn modelId="{0A7EC2FB-4477-47EA-B163-E181282C9143}" srcId="{BDCAB6BD-E800-4D2A-B89C-FA0D68A2A26D}" destId="{BAD28005-4B48-48E5-BEC1-135310308BCF}" srcOrd="4" destOrd="0" parTransId="{B2F8B03F-DAB4-4B16-B612-B006B54CAB4B}" sibTransId="{DC0D4886-ED7F-40C1-B8FA-74276D7E1125}"/>
    <dgm:cxn modelId="{498BF780-D258-49EE-856D-605C4D87B8C4}" srcId="{BDCAB6BD-E800-4D2A-B89C-FA0D68A2A26D}" destId="{6AA664E6-633E-4C94-9BFB-64AFB28E4398}" srcOrd="2" destOrd="0" parTransId="{36B09753-35AA-4DD7-9421-5701ECD107D0}" sibTransId="{9B386692-37BC-4E81-AE96-D9560AC92D38}"/>
    <dgm:cxn modelId="{58455EE2-C18A-4AF5-B7C6-556506A93FAD}" srcId="{BDCAB6BD-E800-4D2A-B89C-FA0D68A2A26D}" destId="{CE8DFB27-46F0-47AD-910E-9CF9D82E2E47}" srcOrd="5" destOrd="0" parTransId="{449561E8-1AB4-41A2-885B-4CF8FEA0453E}" sibTransId="{DD3DEBD2-9E8B-499A-A4E0-3417FB5D1AA7}"/>
    <dgm:cxn modelId="{7A1B81EA-78D7-412D-A9F2-684E94263AAD}" type="presParOf" srcId="{7826E8AF-8B6F-45B2-8951-165995B67332}" destId="{39B52BE6-9D69-4434-B9BB-ECC160540BA5}" srcOrd="0" destOrd="0" presId="urn:microsoft.com/office/officeart/2005/8/layout/vList3#1"/>
    <dgm:cxn modelId="{72FDC181-0AED-400E-9422-FD42C060D307}" type="presParOf" srcId="{39B52BE6-9D69-4434-B9BB-ECC160540BA5}" destId="{0C9D6983-7478-4BB7-ACDD-2979479AAF70}" srcOrd="0" destOrd="0" presId="urn:microsoft.com/office/officeart/2005/8/layout/vList3#1"/>
    <dgm:cxn modelId="{F67B7435-68AA-41D6-BE85-93B878E48379}" type="presParOf" srcId="{39B52BE6-9D69-4434-B9BB-ECC160540BA5}" destId="{C6EF78A4-DDCA-4EB9-A7B6-E976C8D717FA}" srcOrd="1" destOrd="0" presId="urn:microsoft.com/office/officeart/2005/8/layout/vList3#1"/>
    <dgm:cxn modelId="{C6DC9837-D680-4A80-A4DC-B9EF0ADDBF55}" type="presParOf" srcId="{7826E8AF-8B6F-45B2-8951-165995B67332}" destId="{1F5FBCC0-6E80-4363-9A3B-0EE454135201}" srcOrd="1" destOrd="0" presId="urn:microsoft.com/office/officeart/2005/8/layout/vList3#1"/>
    <dgm:cxn modelId="{242170C8-0A00-40EF-82B5-952419A9CA3B}" type="presParOf" srcId="{7826E8AF-8B6F-45B2-8951-165995B67332}" destId="{E6445C77-D739-4FD3-B65F-2EF33B6B7A2C}" srcOrd="2" destOrd="0" presId="urn:microsoft.com/office/officeart/2005/8/layout/vList3#1"/>
    <dgm:cxn modelId="{0E5C1113-0184-4A4B-86C0-EC6D6A2E8F04}" type="presParOf" srcId="{E6445C77-D739-4FD3-B65F-2EF33B6B7A2C}" destId="{26AA478A-2925-482C-A4D1-70710C958CA7}" srcOrd="0" destOrd="0" presId="urn:microsoft.com/office/officeart/2005/8/layout/vList3#1"/>
    <dgm:cxn modelId="{0E528244-B003-4EF7-B270-2B15F94D9108}" type="presParOf" srcId="{E6445C77-D739-4FD3-B65F-2EF33B6B7A2C}" destId="{66EC792D-850C-4128-B753-950E5C424DDE}" srcOrd="1" destOrd="0" presId="urn:microsoft.com/office/officeart/2005/8/layout/vList3#1"/>
    <dgm:cxn modelId="{AD45D44E-FCD4-4C09-9874-711642A4EC59}" type="presParOf" srcId="{7826E8AF-8B6F-45B2-8951-165995B67332}" destId="{FE30B28C-84B6-4F09-B438-5AA3B23C8FF8}" srcOrd="3" destOrd="0" presId="urn:microsoft.com/office/officeart/2005/8/layout/vList3#1"/>
    <dgm:cxn modelId="{874DA64F-C572-4F2E-A28F-12E021B846FE}" type="presParOf" srcId="{7826E8AF-8B6F-45B2-8951-165995B67332}" destId="{6D8225CA-0B1E-4FA9-BCCD-BD99A6CA548E}" srcOrd="4" destOrd="0" presId="urn:microsoft.com/office/officeart/2005/8/layout/vList3#1"/>
    <dgm:cxn modelId="{C924234B-D677-4A32-A331-40DA49918456}" type="presParOf" srcId="{6D8225CA-0B1E-4FA9-BCCD-BD99A6CA548E}" destId="{F8CA2C9D-1D6B-4E0A-90A9-C4880B106BBF}" srcOrd="0" destOrd="0" presId="urn:microsoft.com/office/officeart/2005/8/layout/vList3#1"/>
    <dgm:cxn modelId="{E1B0A8AE-7B06-46D0-9957-CA0FB68EE3D1}" type="presParOf" srcId="{6D8225CA-0B1E-4FA9-BCCD-BD99A6CA548E}" destId="{0B59C1DE-DB0F-42B9-8489-B2F8FA8796BA}" srcOrd="1" destOrd="0" presId="urn:microsoft.com/office/officeart/2005/8/layout/vList3#1"/>
    <dgm:cxn modelId="{9695866B-B19C-400F-9BEF-1BFF31DE8264}" type="presParOf" srcId="{7826E8AF-8B6F-45B2-8951-165995B67332}" destId="{7EEDD2D0-8A52-4288-BFCB-36AFEDF69636}" srcOrd="5" destOrd="0" presId="urn:microsoft.com/office/officeart/2005/8/layout/vList3#1"/>
    <dgm:cxn modelId="{B50C671C-7CE6-4F5C-8835-04BB96CD9779}" type="presParOf" srcId="{7826E8AF-8B6F-45B2-8951-165995B67332}" destId="{A6FB429A-7722-48F2-B31B-5029ECB215F7}" srcOrd="6" destOrd="0" presId="urn:microsoft.com/office/officeart/2005/8/layout/vList3#1"/>
    <dgm:cxn modelId="{A7A6CCCE-636C-420C-9F70-937FB21BDD72}" type="presParOf" srcId="{A6FB429A-7722-48F2-B31B-5029ECB215F7}" destId="{BD842DFF-C898-4489-A549-F3ECCB2EC182}" srcOrd="0" destOrd="0" presId="urn:microsoft.com/office/officeart/2005/8/layout/vList3#1"/>
    <dgm:cxn modelId="{A56B702D-6E95-4E67-AE0B-796FB913486F}" type="presParOf" srcId="{A6FB429A-7722-48F2-B31B-5029ECB215F7}" destId="{BA8DE82D-2A22-4744-BBE1-9C4E6676E331}" srcOrd="1" destOrd="0" presId="urn:microsoft.com/office/officeart/2005/8/layout/vList3#1"/>
    <dgm:cxn modelId="{BD4CF144-3ADB-4B02-B775-9A1D46301D2E}" type="presParOf" srcId="{7826E8AF-8B6F-45B2-8951-165995B67332}" destId="{F2F041C3-00FF-4340-8BE7-C2A933A11D55}" srcOrd="7" destOrd="0" presId="urn:microsoft.com/office/officeart/2005/8/layout/vList3#1"/>
    <dgm:cxn modelId="{5F0E7D02-75D0-41DB-B830-3AB4D8B91541}" type="presParOf" srcId="{7826E8AF-8B6F-45B2-8951-165995B67332}" destId="{95F4C383-A0E6-4198-8D3F-4836030F2EE8}" srcOrd="8" destOrd="0" presId="urn:microsoft.com/office/officeart/2005/8/layout/vList3#1"/>
    <dgm:cxn modelId="{01778C17-9ABD-45D2-BD98-54C818290B4A}" type="presParOf" srcId="{95F4C383-A0E6-4198-8D3F-4836030F2EE8}" destId="{11294CC8-2288-48F6-B4AF-ED809ACEC142}" srcOrd="0" destOrd="0" presId="urn:microsoft.com/office/officeart/2005/8/layout/vList3#1"/>
    <dgm:cxn modelId="{C0D64C53-ED19-4120-81B8-8068DE4A3DB8}" type="presParOf" srcId="{95F4C383-A0E6-4198-8D3F-4836030F2EE8}" destId="{49DB826D-A124-4FDD-9CCF-871D31869A09}" srcOrd="1" destOrd="0" presId="urn:microsoft.com/office/officeart/2005/8/layout/vList3#1"/>
    <dgm:cxn modelId="{CD05645B-ED64-4108-8CC7-918648E94485}" type="presParOf" srcId="{7826E8AF-8B6F-45B2-8951-165995B67332}" destId="{E8CE31B1-FB6B-4532-94F6-3AD569231F34}" srcOrd="9" destOrd="0" presId="urn:microsoft.com/office/officeart/2005/8/layout/vList3#1"/>
    <dgm:cxn modelId="{70D6DBCE-766A-4631-80B8-3A61691D6749}" type="presParOf" srcId="{7826E8AF-8B6F-45B2-8951-165995B67332}" destId="{74809027-717D-4B71-B3DE-F6EDF94725EC}" srcOrd="10" destOrd="0" presId="urn:microsoft.com/office/officeart/2005/8/layout/vList3#1"/>
    <dgm:cxn modelId="{A925453B-BF7A-4965-9CA9-D98A328FB737}" type="presParOf" srcId="{74809027-717D-4B71-B3DE-F6EDF94725EC}" destId="{F86D8995-FEEF-4DBD-BFF1-5A2DFB861FF8}" srcOrd="0" destOrd="0" presId="urn:microsoft.com/office/officeart/2005/8/layout/vList3#1"/>
    <dgm:cxn modelId="{30F311E0-9363-417F-BB67-7CA2F5D0CD48}" type="presParOf" srcId="{74809027-717D-4B71-B3DE-F6EDF94725EC}" destId="{0F017B89-649F-4A3B-B809-C4DE521CA8F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F78A4-DDCA-4EB9-A7B6-E976C8D717FA}">
      <dsp:nvSpPr>
        <dsp:cNvPr id="0" name=""/>
        <dsp:cNvSpPr/>
      </dsp:nvSpPr>
      <dsp:spPr>
        <a:xfrm rot="10800000">
          <a:off x="1529395" y="1177"/>
          <a:ext cx="5472684" cy="6037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3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Number of component including their number of process</a:t>
          </a:r>
          <a:endParaRPr lang="id-ID" sz="1700" kern="1200" dirty="0">
            <a:solidFill>
              <a:schemeClr val="tx1"/>
            </a:solidFill>
          </a:endParaRPr>
        </a:p>
      </dsp:txBody>
      <dsp:txXfrm rot="10800000">
        <a:off x="1680332" y="1177"/>
        <a:ext cx="5321747" cy="603748"/>
      </dsp:txXfrm>
    </dsp:sp>
    <dsp:sp modelId="{0C9D6983-7478-4BB7-ACDD-2979479AAF70}">
      <dsp:nvSpPr>
        <dsp:cNvPr id="0" name=""/>
        <dsp:cNvSpPr/>
      </dsp:nvSpPr>
      <dsp:spPr>
        <a:xfrm>
          <a:off x="1227520" y="1177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6EC792D-850C-4128-B753-950E5C424DDE}">
      <dsp:nvSpPr>
        <dsp:cNvPr id="0" name=""/>
        <dsp:cNvSpPr/>
      </dsp:nvSpPr>
      <dsp:spPr>
        <a:xfrm rot="10800000">
          <a:off x="1529395" y="785149"/>
          <a:ext cx="5472684" cy="6037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3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Name of the components</a:t>
          </a:r>
          <a:endParaRPr lang="id-ID" sz="1700" kern="1200" dirty="0">
            <a:solidFill>
              <a:schemeClr val="tx1"/>
            </a:solidFill>
          </a:endParaRPr>
        </a:p>
      </dsp:txBody>
      <dsp:txXfrm rot="10800000">
        <a:off x="1680332" y="785149"/>
        <a:ext cx="5321747" cy="603748"/>
      </dsp:txXfrm>
    </dsp:sp>
    <dsp:sp modelId="{26AA478A-2925-482C-A4D1-70710C958CA7}">
      <dsp:nvSpPr>
        <dsp:cNvPr id="0" name=""/>
        <dsp:cNvSpPr/>
      </dsp:nvSpPr>
      <dsp:spPr>
        <a:xfrm>
          <a:off x="1227520" y="785149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B59C1DE-DB0F-42B9-8489-B2F8FA8796BA}">
      <dsp:nvSpPr>
        <dsp:cNvPr id="0" name=""/>
        <dsp:cNvSpPr/>
      </dsp:nvSpPr>
      <dsp:spPr>
        <a:xfrm rot="10800000">
          <a:off x="1529395" y="1569121"/>
          <a:ext cx="5472684" cy="6037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3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Number of components</a:t>
          </a:r>
          <a:endParaRPr lang="id-ID" sz="1700" kern="1200" dirty="0">
            <a:solidFill>
              <a:schemeClr val="tx1"/>
            </a:solidFill>
          </a:endParaRPr>
        </a:p>
      </dsp:txBody>
      <dsp:txXfrm rot="10800000">
        <a:off x="1680332" y="1569121"/>
        <a:ext cx="5321747" cy="603748"/>
      </dsp:txXfrm>
    </dsp:sp>
    <dsp:sp modelId="{F8CA2C9D-1D6B-4E0A-90A9-C4880B106BBF}">
      <dsp:nvSpPr>
        <dsp:cNvPr id="0" name=""/>
        <dsp:cNvSpPr/>
      </dsp:nvSpPr>
      <dsp:spPr>
        <a:xfrm>
          <a:off x="1227520" y="1569121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8DE82D-2A22-4744-BBE1-9C4E6676E331}">
      <dsp:nvSpPr>
        <dsp:cNvPr id="0" name=""/>
        <dsp:cNvSpPr/>
      </dsp:nvSpPr>
      <dsp:spPr>
        <a:xfrm rot="10800000">
          <a:off x="1529395" y="2353093"/>
          <a:ext cx="5472684" cy="6037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3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Specification of components</a:t>
          </a:r>
          <a:endParaRPr lang="id-ID" sz="1700" kern="1200" dirty="0">
            <a:solidFill>
              <a:schemeClr val="tx1"/>
            </a:solidFill>
          </a:endParaRPr>
        </a:p>
      </dsp:txBody>
      <dsp:txXfrm rot="10800000">
        <a:off x="1680332" y="2353093"/>
        <a:ext cx="5321747" cy="603748"/>
      </dsp:txXfrm>
    </dsp:sp>
    <dsp:sp modelId="{BD842DFF-C898-4489-A549-F3ECCB2EC182}">
      <dsp:nvSpPr>
        <dsp:cNvPr id="0" name=""/>
        <dsp:cNvSpPr/>
      </dsp:nvSpPr>
      <dsp:spPr>
        <a:xfrm>
          <a:off x="1227520" y="2353093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9DB826D-A124-4FDD-9CCF-871D31869A09}">
      <dsp:nvSpPr>
        <dsp:cNvPr id="0" name=""/>
        <dsp:cNvSpPr/>
      </dsp:nvSpPr>
      <dsp:spPr>
        <a:xfrm rot="10800000">
          <a:off x="1529395" y="3137065"/>
          <a:ext cx="5472684" cy="6037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3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Price every components</a:t>
          </a:r>
          <a:endParaRPr lang="id-ID" sz="1700" kern="1200" dirty="0">
            <a:solidFill>
              <a:schemeClr val="tx1"/>
            </a:solidFill>
          </a:endParaRPr>
        </a:p>
      </dsp:txBody>
      <dsp:txXfrm rot="10800000">
        <a:off x="1680332" y="3137065"/>
        <a:ext cx="5321747" cy="603748"/>
      </dsp:txXfrm>
    </dsp:sp>
    <dsp:sp modelId="{11294CC8-2288-48F6-B4AF-ED809ACEC142}">
      <dsp:nvSpPr>
        <dsp:cNvPr id="0" name=""/>
        <dsp:cNvSpPr/>
      </dsp:nvSpPr>
      <dsp:spPr>
        <a:xfrm>
          <a:off x="1227520" y="3137065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017B89-649F-4A3B-B809-C4DE521CA8F7}">
      <dsp:nvSpPr>
        <dsp:cNvPr id="0" name=""/>
        <dsp:cNvSpPr/>
      </dsp:nvSpPr>
      <dsp:spPr>
        <a:xfrm rot="10800000">
          <a:off x="1529395" y="3921036"/>
          <a:ext cx="5472684" cy="6037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3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Source of components</a:t>
          </a:r>
          <a:endParaRPr lang="id-ID" sz="1700" kern="1200" dirty="0">
            <a:solidFill>
              <a:schemeClr val="tx1"/>
            </a:solidFill>
          </a:endParaRPr>
        </a:p>
      </dsp:txBody>
      <dsp:txXfrm rot="10800000">
        <a:off x="1680332" y="3921036"/>
        <a:ext cx="5321747" cy="603748"/>
      </dsp:txXfrm>
    </dsp:sp>
    <dsp:sp modelId="{F86D8995-FEEF-4DBD-BFF1-5A2DFB861FF8}">
      <dsp:nvSpPr>
        <dsp:cNvPr id="0" name=""/>
        <dsp:cNvSpPr/>
      </dsp:nvSpPr>
      <dsp:spPr>
        <a:xfrm>
          <a:off x="1227520" y="3921036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58BBC-A3D3-4AE7-8EBF-3973D44C520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1697A-5EE5-4972-90D9-BD3A8273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6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697A-5EE5-4972-90D9-BD3A8273F2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6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00442-DBCF-450F-B03F-43A7051C79B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73F22-79CD-4931-A029-C2CFEBDAB1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6F4FE-529E-4543-AE2C-0C26FCD0E6A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53D8E-019D-461E-A650-F445C85EA0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6B645-969D-445D-AF79-2E97AA42455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C2906-3023-4750-B3D9-E9F263F9B6B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3945E-FE90-416B-9810-ED6A2255D8A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36DF6-CE5B-4846-9315-DC7D9C3075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4C060-BB8A-4466-8709-5CF5143F56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C3FA1-2F97-4D22-8C85-994108CCFD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8EA0C-6596-4E60-BB68-0B6AF8124CC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DCAC09-9291-47AB-A64C-C88B5CEEEA1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6.xml"/><Relationship Id="rId7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A380%20assembly%20(How%20to%20build%20an%20A-380%207%20minutes)%20-%20YouTube.flv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395288" y="1557338"/>
            <a:ext cx="6697662" cy="647700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rgbClr val="660033"/>
                </a:solidFill>
              </a:rPr>
              <a:t>OBJECTIVE OF FACILITY</a:t>
            </a:r>
            <a:endParaRPr lang="es-ES" b="1" dirty="0">
              <a:solidFill>
                <a:srgbClr val="660033"/>
              </a:solidFill>
            </a:endParaRPr>
          </a:p>
        </p:txBody>
      </p:sp>
      <p:sp>
        <p:nvSpPr>
          <p:cNvPr id="2177" name="Rectangle 129"/>
          <p:cNvSpPr>
            <a:spLocks noChangeArrowheads="1"/>
          </p:cNvSpPr>
          <p:nvPr/>
        </p:nvSpPr>
        <p:spPr bwMode="auto">
          <a:xfrm>
            <a:off x="357158" y="2857496"/>
            <a:ext cx="6697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d-ID" sz="2400" b="1" dirty="0" smtClean="0">
                <a:solidFill>
                  <a:srgbClr val="660033"/>
                </a:solidFill>
              </a:rPr>
              <a:t>PROCESS, PRODUCT,</a:t>
            </a:r>
            <a:r>
              <a:rPr lang="en-US" sz="2400" b="1" dirty="0" smtClean="0">
                <a:solidFill>
                  <a:srgbClr val="660033"/>
                </a:solidFill>
              </a:rPr>
              <a:t> </a:t>
            </a:r>
            <a:r>
              <a:rPr lang="id-ID" sz="2400" b="1" dirty="0" smtClean="0">
                <a:solidFill>
                  <a:srgbClr val="660033"/>
                </a:solidFill>
              </a:rPr>
              <a:t>SCHEDULE</a:t>
            </a:r>
            <a:endParaRPr lang="es-ES" sz="2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5400684" cy="655620"/>
          </a:xfrm>
        </p:spPr>
        <p:txBody>
          <a:bodyPr/>
          <a:lstStyle/>
          <a:p>
            <a:r>
              <a:rPr lang="en-US" sz="2800" dirty="0" smtClean="0"/>
              <a:t>Example: </a:t>
            </a:r>
            <a:r>
              <a:rPr lang="id-ID" sz="2800" dirty="0" smtClean="0"/>
              <a:t>assembly </a:t>
            </a:r>
            <a:r>
              <a:rPr lang="id-ID" sz="2800" dirty="0" smtClean="0"/>
              <a:t>drawing</a:t>
            </a:r>
            <a:endParaRPr lang="id-ID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23528" y="6073283"/>
            <a:ext cx="6829443" cy="768337"/>
          </a:xfrm>
        </p:spPr>
        <p:txBody>
          <a:bodyPr/>
          <a:lstStyle/>
          <a:p>
            <a:r>
              <a:rPr lang="en-US" sz="3200" dirty="0" smtClean="0"/>
              <a:t>Using technical drawing standards</a:t>
            </a:r>
            <a:endParaRPr lang="id-ID" sz="32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5777277" cy="422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r>
              <a:rPr lang="id-ID" dirty="0" smtClean="0"/>
              <a:t> </a:t>
            </a:r>
            <a:r>
              <a:rPr lang="id-ID" dirty="0" smtClean="0"/>
              <a:t>part list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072494" cy="304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data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8505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Process Design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Determining how a product will be produced </a:t>
            </a:r>
            <a:endParaRPr lang="id-ID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design is created to identify the flow of material handling </a:t>
            </a:r>
            <a:endParaRPr lang="id-ID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Production data for </a:t>
            </a:r>
            <a:r>
              <a:rPr lang="id-ID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</a:t>
            </a:r>
            <a:r>
              <a:rPr lang="id-ID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handling :</a:t>
            </a:r>
          </a:p>
          <a:p>
            <a:pPr lvl="1"/>
            <a:r>
              <a:rPr lang="en-US" sz="2400" dirty="0">
                <a:ea typeface="+mn-ea"/>
              </a:rPr>
              <a:t>the path through which the </a:t>
            </a:r>
            <a:r>
              <a:rPr lang="en-US" sz="2400" dirty="0" smtClean="0">
                <a:ea typeface="+mn-ea"/>
              </a:rPr>
              <a:t>materials flow in </a:t>
            </a:r>
            <a:r>
              <a:rPr lang="en-US" sz="2400" dirty="0">
                <a:ea typeface="+mn-ea"/>
              </a:rPr>
              <a:t>between departments</a:t>
            </a:r>
          </a:p>
          <a:p>
            <a:pPr lvl="1"/>
            <a:r>
              <a:rPr lang="en-US" sz="2400" dirty="0" smtClean="0">
                <a:ea typeface="+mn-ea"/>
              </a:rPr>
              <a:t>Volume of the moved product </a:t>
            </a:r>
          </a:p>
          <a:p>
            <a:pPr lvl="1"/>
            <a:r>
              <a:rPr lang="en-US" sz="2400" dirty="0" smtClean="0">
                <a:ea typeface="+mn-ea"/>
              </a:rPr>
              <a:t>Traveling distance</a:t>
            </a:r>
            <a:endParaRPr lang="id-ID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id-ID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quency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material movement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Speed of movement</a:t>
            </a:r>
            <a:endParaRPr lang="id-ID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 every moving material</a:t>
            </a:r>
            <a:endParaRPr lang="id-ID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Design Process Tool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874" cy="4525963"/>
          </a:xfrm>
        </p:spPr>
        <p:txBody>
          <a:bodyPr/>
          <a:lstStyle/>
          <a:p>
            <a:pPr lvl="0"/>
            <a:r>
              <a:rPr lang="id-ID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 process chart (OPC)</a:t>
            </a:r>
            <a:endParaRPr lang="id-ID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assembly chart</a:t>
            </a:r>
            <a:endParaRPr lang="id-ID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 process chart</a:t>
            </a:r>
            <a:endParaRPr lang="id-ID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 chart</a:t>
            </a:r>
            <a:endParaRPr lang="id-ID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to chart</a:t>
            </a:r>
            <a:endParaRPr lang="id-ID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Product Process Chart (MPPC)</a:t>
            </a:r>
            <a:endParaRPr lang="id-ID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 Sheet</a:t>
            </a:r>
            <a:endParaRPr lang="id-ID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Acrivity Relationship Chart</a:t>
            </a:r>
            <a:endParaRPr lang="id-ID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d-ID" sz="2800" dirty="0"/>
          </a:p>
        </p:txBody>
      </p:sp>
      <p:sp>
        <p:nvSpPr>
          <p:cNvPr id="4" name="Right Arrow Callout 3"/>
          <p:cNvSpPr/>
          <p:nvPr/>
        </p:nvSpPr>
        <p:spPr>
          <a:xfrm rot="10800000">
            <a:off x="5572132" y="1571612"/>
            <a:ext cx="3143240" cy="464347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6286480" y="3357562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STANDAR ASME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Design Consideration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Determining  end to end process</a:t>
            </a:r>
            <a:endParaRPr lang="id-ID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Determining the right step of each operation</a:t>
            </a:r>
            <a:endParaRPr lang="id-ID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effective and efficient alternative</a:t>
            </a:r>
            <a:endParaRPr lang="id-ID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production standard for instance standard time per product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endParaRPr lang="id-ID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Schedule design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32" y="1600200"/>
            <a:ext cx="8229600" cy="4525963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 design should meet when the product will be produced and how long the product is being produced</a:t>
            </a:r>
            <a:endParaRPr lang="id-ID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800" dirty="0" smtClean="0"/>
              <a:t>Information from marketing department will be used for scheduling the production</a:t>
            </a:r>
            <a:endParaRPr lang="id-ID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dirty="0" smtClean="0"/>
              <a:t>Schedule design will be useful for deciding the facility for instance: selecting machine that will be used, number of operator shift, number of operator will be worked, size of plant </a:t>
            </a:r>
            <a:r>
              <a:rPr lang="en-US" sz="2800" dirty="0" err="1" smtClean="0"/>
              <a:t>etc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THANK YOU…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3" name="Oval 22"/>
          <p:cNvSpPr/>
          <p:nvPr/>
        </p:nvSpPr>
        <p:spPr>
          <a:xfrm>
            <a:off x="1000100" y="857232"/>
            <a:ext cx="6858048" cy="500066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Oval 23"/>
          <p:cNvSpPr/>
          <p:nvPr/>
        </p:nvSpPr>
        <p:spPr>
          <a:xfrm>
            <a:off x="2786050" y="0"/>
            <a:ext cx="1928826" cy="1357322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Define and redefine the objective</a:t>
            </a:r>
            <a:endParaRPr lang="id-ID" b="1" dirty="0"/>
          </a:p>
        </p:txBody>
      </p:sp>
      <p:sp>
        <p:nvSpPr>
          <p:cNvPr id="25" name="Oval 24"/>
          <p:cNvSpPr/>
          <p:nvPr/>
        </p:nvSpPr>
        <p:spPr>
          <a:xfrm>
            <a:off x="357158" y="714356"/>
            <a:ext cx="2143140" cy="150019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Specify the primary and support activity</a:t>
            </a:r>
            <a:endParaRPr lang="id-ID" b="1" dirty="0"/>
          </a:p>
        </p:txBody>
      </p:sp>
      <p:sp>
        <p:nvSpPr>
          <p:cNvPr id="26" name="Oval 25"/>
          <p:cNvSpPr/>
          <p:nvPr/>
        </p:nvSpPr>
        <p:spPr>
          <a:xfrm>
            <a:off x="0" y="2428868"/>
            <a:ext cx="2643174" cy="1571636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/>
              <a:t>Determine the interrelationship</a:t>
            </a:r>
            <a:endParaRPr lang="id-ID" sz="1600" b="1" dirty="0"/>
          </a:p>
        </p:txBody>
      </p:sp>
      <p:sp>
        <p:nvSpPr>
          <p:cNvPr id="27" name="Oval 26"/>
          <p:cNvSpPr/>
          <p:nvPr/>
        </p:nvSpPr>
        <p:spPr>
          <a:xfrm>
            <a:off x="214282" y="4071942"/>
            <a:ext cx="2286016" cy="1571636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/>
              <a:t>Determine the space requirement</a:t>
            </a:r>
            <a:endParaRPr lang="id-ID" sz="1600" b="1" dirty="0"/>
          </a:p>
        </p:txBody>
      </p:sp>
      <p:sp>
        <p:nvSpPr>
          <p:cNvPr id="28" name="Oval 27"/>
          <p:cNvSpPr/>
          <p:nvPr/>
        </p:nvSpPr>
        <p:spPr>
          <a:xfrm>
            <a:off x="2357422" y="4929198"/>
            <a:ext cx="2143140" cy="150019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Generate facility</a:t>
            </a:r>
          </a:p>
          <a:p>
            <a:pPr algn="ctr"/>
            <a:r>
              <a:rPr lang="id-ID" b="1" dirty="0" smtClean="0"/>
              <a:t>plan</a:t>
            </a:r>
            <a:endParaRPr lang="id-ID" b="1" dirty="0"/>
          </a:p>
        </p:txBody>
      </p:sp>
      <p:sp>
        <p:nvSpPr>
          <p:cNvPr id="29" name="Oval 28"/>
          <p:cNvSpPr/>
          <p:nvPr/>
        </p:nvSpPr>
        <p:spPr>
          <a:xfrm>
            <a:off x="4929190" y="4786322"/>
            <a:ext cx="2143140" cy="150019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Evaluate</a:t>
            </a:r>
          </a:p>
          <a:p>
            <a:pPr algn="ctr"/>
            <a:r>
              <a:rPr lang="id-ID" b="1" dirty="0" smtClean="0"/>
              <a:t>alternative facility</a:t>
            </a:r>
          </a:p>
          <a:p>
            <a:pPr algn="ctr"/>
            <a:r>
              <a:rPr lang="id-ID" b="1" dirty="0" smtClean="0"/>
              <a:t>plan</a:t>
            </a:r>
            <a:endParaRPr lang="id-ID" b="1" dirty="0"/>
          </a:p>
        </p:txBody>
      </p:sp>
      <p:sp>
        <p:nvSpPr>
          <p:cNvPr id="30" name="Oval 29"/>
          <p:cNvSpPr/>
          <p:nvPr/>
        </p:nvSpPr>
        <p:spPr>
          <a:xfrm>
            <a:off x="6643702" y="3714752"/>
            <a:ext cx="2143140" cy="150019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Select</a:t>
            </a:r>
          </a:p>
          <a:p>
            <a:pPr algn="ctr"/>
            <a:r>
              <a:rPr lang="id-ID" b="1" dirty="0" smtClean="0"/>
              <a:t>facility</a:t>
            </a:r>
          </a:p>
          <a:p>
            <a:pPr algn="ctr"/>
            <a:r>
              <a:rPr lang="id-ID" b="1" dirty="0" smtClean="0"/>
              <a:t>plan</a:t>
            </a:r>
            <a:endParaRPr lang="id-ID" b="1" dirty="0"/>
          </a:p>
        </p:txBody>
      </p:sp>
      <p:sp>
        <p:nvSpPr>
          <p:cNvPr id="31" name="Oval 30"/>
          <p:cNvSpPr/>
          <p:nvPr/>
        </p:nvSpPr>
        <p:spPr>
          <a:xfrm>
            <a:off x="6715140" y="1928802"/>
            <a:ext cx="2143140" cy="150019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implement</a:t>
            </a:r>
          </a:p>
          <a:p>
            <a:pPr algn="ctr"/>
            <a:r>
              <a:rPr lang="id-ID" b="1" dirty="0" smtClean="0"/>
              <a:t>facility</a:t>
            </a:r>
          </a:p>
          <a:p>
            <a:pPr algn="ctr"/>
            <a:r>
              <a:rPr lang="id-ID" b="1" dirty="0" smtClean="0"/>
              <a:t>plan</a:t>
            </a:r>
            <a:endParaRPr lang="id-ID" b="1" dirty="0"/>
          </a:p>
        </p:txBody>
      </p:sp>
      <p:sp>
        <p:nvSpPr>
          <p:cNvPr id="32" name="Oval 31"/>
          <p:cNvSpPr/>
          <p:nvPr/>
        </p:nvSpPr>
        <p:spPr>
          <a:xfrm>
            <a:off x="5429256" y="500042"/>
            <a:ext cx="2143140" cy="150019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Maintain and adapt</a:t>
            </a:r>
            <a:endParaRPr lang="id-ID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357422" y="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35716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200024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720" y="3857628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488" y="435769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00628" y="442913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29388" y="357187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86710" y="128586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43570" y="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2" name="Curved Right Arrow 41"/>
          <p:cNvSpPr/>
          <p:nvPr/>
        </p:nvSpPr>
        <p:spPr>
          <a:xfrm>
            <a:off x="2714612" y="2071678"/>
            <a:ext cx="1285884" cy="23574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3" name="Curved Right Arrow 42"/>
          <p:cNvSpPr/>
          <p:nvPr/>
        </p:nvSpPr>
        <p:spPr>
          <a:xfrm rot="10800000">
            <a:off x="4714876" y="2285992"/>
            <a:ext cx="1285884" cy="23574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571472" y="278605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Sistematika FP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Before Alternative Facility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to be produced ?</a:t>
            </a:r>
          </a:p>
          <a:p>
            <a:r>
              <a:rPr lang="en-US" sz="3600" dirty="0" smtClean="0"/>
              <a:t>How are the products to be produced?</a:t>
            </a:r>
          </a:p>
          <a:p>
            <a:r>
              <a:rPr lang="en-US" sz="3600" dirty="0" smtClean="0"/>
              <a:t>When are the products to be produced ?</a:t>
            </a:r>
          </a:p>
          <a:p>
            <a:r>
              <a:rPr lang="en-US" sz="3600" dirty="0" smtClean="0"/>
              <a:t>How much of each product will be produced ?</a:t>
            </a:r>
          </a:p>
        </p:txBody>
      </p:sp>
    </p:spTree>
    <p:extLst>
      <p:ext uri="{BB962C8B-B14F-4D97-AF65-F5344CB8AC3E}">
        <p14:creationId xmlns:p14="http://schemas.microsoft.com/office/powerpoint/2010/main" val="189840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Before Alternative Facility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hlinkClick r:id="rId2" action="ppaction://hlinksldjump"/>
              </a:rPr>
              <a:t>For how long will the products be produced?</a:t>
            </a:r>
            <a:endParaRPr lang="en-US" sz="3600" dirty="0" smtClean="0"/>
          </a:p>
          <a:p>
            <a:r>
              <a:rPr lang="en-US" sz="3600" dirty="0" smtClean="0">
                <a:hlinkClick r:id="rId3" action="ppaction://hlinksldjump"/>
              </a:rPr>
              <a:t>Where are the products to be produced ?</a:t>
            </a:r>
            <a:endParaRPr lang="en-US" sz="3600" dirty="0" smtClean="0"/>
          </a:p>
          <a:p>
            <a:pPr lvl="1"/>
            <a:r>
              <a:rPr lang="en-US" sz="3000" dirty="0" smtClean="0"/>
              <a:t>Global sourcing : Boeing, </a:t>
            </a:r>
            <a:r>
              <a:rPr lang="en-US" sz="3000" dirty="0" err="1" smtClean="0"/>
              <a:t>Leupold</a:t>
            </a:r>
            <a:r>
              <a:rPr lang="en-US" sz="3000" dirty="0" smtClean="0"/>
              <a:t> &amp; Stevens</a:t>
            </a:r>
          </a:p>
          <a:p>
            <a:endParaRPr lang="en-US" sz="3600" dirty="0"/>
          </a:p>
        </p:txBody>
      </p:sp>
      <p:pic>
        <p:nvPicPr>
          <p:cNvPr id="2050" name="Picture 2" descr="D:\Materi Kuliah\PFT\Pictures\floppy_dis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819400"/>
            <a:ext cx="2857500" cy="2466975"/>
          </a:xfrm>
          <a:prstGeom prst="rect">
            <a:avLst/>
          </a:prstGeom>
          <a:noFill/>
        </p:spPr>
      </p:pic>
      <p:pic>
        <p:nvPicPr>
          <p:cNvPr id="2051" name="Picture 3" descr="D:\Materi Kuliah\PFT\Pictures\sony-floppy-disk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505200"/>
            <a:ext cx="2857500" cy="2857500"/>
          </a:xfrm>
          <a:prstGeom prst="rect">
            <a:avLst/>
          </a:prstGeom>
          <a:noFill/>
        </p:spPr>
      </p:pic>
      <p:pic>
        <p:nvPicPr>
          <p:cNvPr id="2052" name="Picture 4" descr="D:\Materi Kuliah\PFT\Pictures\boeing747-8new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419600"/>
            <a:ext cx="3200400" cy="2266950"/>
          </a:xfrm>
          <a:prstGeom prst="rect">
            <a:avLst/>
          </a:prstGeom>
          <a:noFill/>
        </p:spPr>
      </p:pic>
      <p:pic>
        <p:nvPicPr>
          <p:cNvPr id="2053" name="Picture 5" descr="D:\Materi Kuliah\PFT\Pictures\20091124112241-leupoldslam_m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4495800"/>
            <a:ext cx="3371850" cy="1895475"/>
          </a:xfrm>
          <a:prstGeom prst="rect">
            <a:avLst/>
          </a:prstGeom>
          <a:noFill/>
        </p:spPr>
      </p:pic>
      <p:pic>
        <p:nvPicPr>
          <p:cNvPr id="2054" name="Picture 6" descr="D:\Materi Kuliah\PFT\Pictures\wind5353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3429000"/>
            <a:ext cx="3403600" cy="3094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964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intermezzo</a:t>
            </a:r>
            <a:endParaRPr lang="id-ID" dirty="0"/>
          </a:p>
        </p:txBody>
      </p:sp>
      <p:pic>
        <p:nvPicPr>
          <p:cNvPr id="4" name="Picture 2" descr="D:\Materi Kuliah\PFT\Pictures\floppy_di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1737681" cy="150019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07181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845766"/>
            <a:ext cx="3571868" cy="201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85918" y="42860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1970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257174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1998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6858016" y="392906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2016</a:t>
            </a:r>
            <a:endParaRPr lang="id-ID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521495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Substitute ?</a:t>
            </a:r>
            <a:endParaRPr lang="id-ID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880971">
            <a:off x="285720" y="714356"/>
            <a:ext cx="1635764" cy="164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286124"/>
            <a:ext cx="1933580" cy="193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643174" y="171448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1980</a:t>
            </a:r>
            <a:endParaRPr lang="id-ID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intermezzo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Airbus A320 </a:t>
            </a:r>
            <a:r>
              <a:rPr lang="id-ID" dirty="0" smtClean="0">
                <a:sym typeface="Wingdings" pitchFamily="2" charset="2"/>
              </a:rPr>
              <a:t> Prancis</a:t>
            </a:r>
            <a:endParaRPr lang="id-ID" dirty="0" smtClean="0"/>
          </a:p>
          <a:p>
            <a:r>
              <a:rPr lang="id-ID" dirty="0" smtClean="0"/>
              <a:t>Boeing  737 </a:t>
            </a:r>
            <a:r>
              <a:rPr lang="id-ID" dirty="0" smtClean="0">
                <a:sym typeface="Wingdings" pitchFamily="2" charset="2"/>
              </a:rPr>
              <a:t> USA</a:t>
            </a:r>
          </a:p>
          <a:p>
            <a:r>
              <a:rPr lang="id-ID" dirty="0" smtClean="0">
                <a:sym typeface="Wingdings" pitchFamily="2" charset="2"/>
              </a:rPr>
              <a:t>PT DI sayap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3500442" cy="272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0" y="3714752"/>
            <a:ext cx="5238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6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sosceles Triangle 5"/>
          <p:cNvSpPr/>
          <p:nvPr/>
        </p:nvSpPr>
        <p:spPr>
          <a:xfrm>
            <a:off x="2357422" y="1928802"/>
            <a:ext cx="4429156" cy="2928958"/>
          </a:xfrm>
          <a:prstGeom prst="triangl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29066"/>
            <a:ext cx="2428892" cy="196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urved Up Arrow 15"/>
          <p:cNvSpPr/>
          <p:nvPr/>
        </p:nvSpPr>
        <p:spPr>
          <a:xfrm>
            <a:off x="6715140" y="4429132"/>
            <a:ext cx="1928826" cy="785818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rot="10800000">
            <a:off x="6600553" y="3428999"/>
            <a:ext cx="1928826" cy="847865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8" y="64291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schedule</a:t>
            </a:r>
            <a:endParaRPr lang="id-I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321468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Product</a:t>
            </a:r>
            <a:endParaRPr lang="id-I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2198" y="271462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process</a:t>
            </a:r>
            <a:endParaRPr lang="id-I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678" y="3429000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Facility planning</a:t>
            </a:r>
            <a:endParaRPr lang="id-I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 , Process , and Schedule Design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905000" y="1828800"/>
            <a:ext cx="5638800" cy="434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lowchart: Merge 4"/>
          <p:cNvSpPr/>
          <p:nvPr/>
        </p:nvSpPr>
        <p:spPr>
          <a:xfrm>
            <a:off x="3352800" y="3962400"/>
            <a:ext cx="2743200" cy="2209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3200400"/>
            <a:ext cx="1810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419600"/>
            <a:ext cx="192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Facilities Design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5345668"/>
            <a:ext cx="181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Design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257800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Product Design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Determining a produc</a:t>
            </a:r>
            <a:r>
              <a:rPr lang="en-US" sz="2800" dirty="0" smtClean="0"/>
              <a:t>t will be produced including a detail product components.</a:t>
            </a:r>
          </a:p>
          <a:p>
            <a:r>
              <a:rPr lang="en-US" sz="2800" dirty="0" smtClean="0"/>
              <a:t>Defining type of product</a:t>
            </a:r>
            <a:endParaRPr lang="id-ID" sz="2800" dirty="0" smtClean="0"/>
          </a:p>
          <a:p>
            <a:r>
              <a:rPr lang="en-US" sz="2800" dirty="0" smtClean="0"/>
              <a:t>Tools&amp; technique</a:t>
            </a:r>
            <a:r>
              <a:rPr lang="id-ID" sz="2800" dirty="0" smtClean="0"/>
              <a:t> </a:t>
            </a:r>
            <a:r>
              <a:rPr lang="id-ID" sz="2800" dirty="0" smtClean="0">
                <a:sym typeface="Wingdings" pitchFamily="2" charset="2"/>
              </a:rPr>
              <a:t> QFD, benchmarking</a:t>
            </a:r>
          </a:p>
          <a:p>
            <a:r>
              <a:rPr lang="en-US" sz="2800" dirty="0" smtClean="0">
                <a:sym typeface="Wingdings" pitchFamily="2" charset="2"/>
              </a:rPr>
              <a:t>Production Data</a:t>
            </a:r>
            <a:r>
              <a:rPr lang="id-ID" sz="2800" dirty="0" smtClean="0">
                <a:sym typeface="Wingdings" pitchFamily="2" charset="2"/>
              </a:rPr>
              <a:t>:</a:t>
            </a:r>
            <a:endParaRPr lang="id-ID" sz="2800" dirty="0" smtClean="0">
              <a:sym typeface="Wingdings" pitchFamily="2" charset="2"/>
            </a:endParaRPr>
          </a:p>
          <a:p>
            <a:pPr lvl="1"/>
            <a:r>
              <a:rPr lang="id-ID" sz="2400" dirty="0" smtClean="0">
                <a:sym typeface="Wingdings" pitchFamily="2" charset="2"/>
              </a:rPr>
              <a:t>Blue print komponen</a:t>
            </a:r>
          </a:p>
          <a:p>
            <a:pPr lvl="1"/>
            <a:r>
              <a:rPr lang="id-ID" sz="2400" dirty="0" smtClean="0">
                <a:sym typeface="Wingdings" pitchFamily="2" charset="2"/>
              </a:rPr>
              <a:t>Part list</a:t>
            </a:r>
          </a:p>
          <a:p>
            <a:pPr lvl="1"/>
            <a:r>
              <a:rPr lang="id-ID" sz="2400" dirty="0" smtClean="0">
                <a:sym typeface="Wingdings" pitchFamily="2" charset="2"/>
              </a:rPr>
              <a:t>Production routing</a:t>
            </a:r>
          </a:p>
          <a:p>
            <a:r>
              <a:rPr lang="id-ID" sz="2800" dirty="0" smtClean="0"/>
              <a:t>Output</a:t>
            </a:r>
            <a:r>
              <a:rPr lang="id-ID" sz="2800" dirty="0" smtClean="0">
                <a:sym typeface="Wingdings" pitchFamily="2" charset="2"/>
              </a:rPr>
              <a:t>assembly drawing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4158</TotalTime>
  <Words>425</Words>
  <Application>Microsoft Office PowerPoint</Application>
  <PresentationFormat>On-screen Show (4:3)</PresentationFormat>
  <Paragraphs>107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Diseño predeterminado</vt:lpstr>
      <vt:lpstr>OBJECTIVE OF FACILITY</vt:lpstr>
      <vt:lpstr>V</vt:lpstr>
      <vt:lpstr>Considerations Before Alternative Facility Plans</vt:lpstr>
      <vt:lpstr>Considerations Before Alternative Facility Plans</vt:lpstr>
      <vt:lpstr>intermezzo</vt:lpstr>
      <vt:lpstr>intermezzo</vt:lpstr>
      <vt:lpstr>PowerPoint Presentation</vt:lpstr>
      <vt:lpstr>Product , Process , and Schedule Design</vt:lpstr>
      <vt:lpstr>Product Design</vt:lpstr>
      <vt:lpstr>Example: assembly drawing</vt:lpstr>
      <vt:lpstr>Example: part list</vt:lpstr>
      <vt:lpstr>Production data</vt:lpstr>
      <vt:lpstr>Process Design</vt:lpstr>
      <vt:lpstr>Design Process Tool</vt:lpstr>
      <vt:lpstr>Process Design Consideration</vt:lpstr>
      <vt:lpstr>Schedule design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Devi Pratami</cp:lastModifiedBy>
  <cp:revision>593</cp:revision>
  <dcterms:created xsi:type="dcterms:W3CDTF">2010-05-23T14:28:12Z</dcterms:created>
  <dcterms:modified xsi:type="dcterms:W3CDTF">2018-01-29T02:59:19Z</dcterms:modified>
</cp:coreProperties>
</file>