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6" r:id="rId3"/>
    <p:sldId id="268" r:id="rId4"/>
    <p:sldId id="275" r:id="rId5"/>
    <p:sldId id="287" r:id="rId6"/>
    <p:sldId id="288" r:id="rId7"/>
    <p:sldId id="289" r:id="rId8"/>
    <p:sldId id="290" r:id="rId9"/>
    <p:sldId id="291" r:id="rId10"/>
    <p:sldId id="292" r:id="rId11"/>
    <p:sldId id="270" r:id="rId12"/>
    <p:sldId id="294" r:id="rId13"/>
    <p:sldId id="293" r:id="rId14"/>
    <p:sldId id="285" r:id="rId15"/>
    <p:sldId id="283" r:id="rId16"/>
    <p:sldId id="282" r:id="rId17"/>
    <p:sldId id="271" r:id="rId18"/>
    <p:sldId id="295" r:id="rId19"/>
    <p:sldId id="286" r:id="rId20"/>
    <p:sldId id="272" r:id="rId21"/>
    <p:sldId id="257" r:id="rId22"/>
    <p:sldId id="277" r:id="rId23"/>
    <p:sldId id="259" r:id="rId24"/>
    <p:sldId id="260" r:id="rId25"/>
    <p:sldId id="284" r:id="rId26"/>
    <p:sldId id="261" r:id="rId27"/>
    <p:sldId id="262" r:id="rId28"/>
    <p:sldId id="263" r:id="rId29"/>
    <p:sldId id="264" r:id="rId30"/>
    <p:sldId id="265" r:id="rId31"/>
    <p:sldId id="266" r:id="rId32"/>
    <p:sldId id="281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4" autoAdjust="0"/>
    <p:restoredTop sz="94652" autoAdjust="0"/>
  </p:normalViewPr>
  <p:slideViewPr>
    <p:cSldViewPr>
      <p:cViewPr varScale="1">
        <p:scale>
          <a:sx n="69" d="100"/>
          <a:sy n="69" d="100"/>
        </p:scale>
        <p:origin x="7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C3B2C0-A807-429F-B5F5-08E86B2CD10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365174A5-5578-420D-B07D-302B775A093F}">
      <dgm:prSet phldrT="[Text]" custT="1"/>
      <dgm:spPr/>
      <dgm:t>
        <a:bodyPr/>
        <a:lstStyle/>
        <a:p>
          <a:r>
            <a:rPr lang="id-ID" sz="2800" smtClean="0"/>
            <a:t>Flexibility</a:t>
          </a:r>
          <a:endParaRPr lang="id-ID" sz="2800"/>
        </a:p>
      </dgm:t>
    </dgm:pt>
    <dgm:pt modelId="{D13342F5-12AB-4E66-BE25-3E9570F6ADB1}" type="parTrans" cxnId="{2974D44F-D4FB-45A6-A3F2-8968DF7B4A37}">
      <dgm:prSet/>
      <dgm:spPr/>
      <dgm:t>
        <a:bodyPr/>
        <a:lstStyle/>
        <a:p>
          <a:endParaRPr lang="id-ID"/>
        </a:p>
      </dgm:t>
    </dgm:pt>
    <dgm:pt modelId="{B9F2A572-F4F2-482C-A9C4-5BC5103C3A19}" type="sibTrans" cxnId="{2974D44F-D4FB-45A6-A3F2-8968DF7B4A37}">
      <dgm:prSet/>
      <dgm:spPr/>
      <dgm:t>
        <a:bodyPr/>
        <a:lstStyle/>
        <a:p>
          <a:endParaRPr lang="id-ID"/>
        </a:p>
      </dgm:t>
    </dgm:pt>
    <dgm:pt modelId="{D05FB31B-C97A-4772-BF02-FF1DD966AE86}">
      <dgm:prSet custT="1"/>
      <dgm:spPr/>
      <dgm:t>
        <a:bodyPr/>
        <a:lstStyle/>
        <a:p>
          <a:r>
            <a:rPr lang="id-ID" sz="2800" smtClean="0"/>
            <a:t>Modularity</a:t>
          </a:r>
          <a:endParaRPr lang="id-ID" sz="2800" dirty="0" smtClean="0"/>
        </a:p>
      </dgm:t>
    </dgm:pt>
    <dgm:pt modelId="{9E976E82-BA56-48B2-AADD-FCB45194725D}" type="parTrans" cxnId="{8F2B8508-778F-47A2-8F80-CAFE21CD4084}">
      <dgm:prSet/>
      <dgm:spPr/>
      <dgm:t>
        <a:bodyPr/>
        <a:lstStyle/>
        <a:p>
          <a:endParaRPr lang="id-ID"/>
        </a:p>
      </dgm:t>
    </dgm:pt>
    <dgm:pt modelId="{7CA3D4A0-E847-4039-838D-DE408CD8A9B2}" type="sibTrans" cxnId="{8F2B8508-778F-47A2-8F80-CAFE21CD4084}">
      <dgm:prSet/>
      <dgm:spPr/>
      <dgm:t>
        <a:bodyPr/>
        <a:lstStyle/>
        <a:p>
          <a:endParaRPr lang="id-ID"/>
        </a:p>
      </dgm:t>
    </dgm:pt>
    <dgm:pt modelId="{88B122D7-5C2B-48D2-8785-43DF739104CA}">
      <dgm:prSet custT="1"/>
      <dgm:spPr/>
      <dgm:t>
        <a:bodyPr/>
        <a:lstStyle/>
        <a:p>
          <a:r>
            <a:rPr lang="id-ID" sz="2800" smtClean="0">
              <a:solidFill>
                <a:schemeClr val="tx1"/>
              </a:solidFill>
            </a:rPr>
            <a:t>Upgradibility</a:t>
          </a:r>
          <a:endParaRPr lang="id-ID" sz="2800" dirty="0" smtClean="0">
            <a:solidFill>
              <a:schemeClr val="tx1"/>
            </a:solidFill>
          </a:endParaRPr>
        </a:p>
      </dgm:t>
    </dgm:pt>
    <dgm:pt modelId="{7862D031-B6F6-46D7-9578-480A0518B914}" type="parTrans" cxnId="{91C7AA57-11E0-4018-B31C-BC4E2739948E}">
      <dgm:prSet/>
      <dgm:spPr/>
      <dgm:t>
        <a:bodyPr/>
        <a:lstStyle/>
        <a:p>
          <a:endParaRPr lang="id-ID"/>
        </a:p>
      </dgm:t>
    </dgm:pt>
    <dgm:pt modelId="{BE9E397A-7583-482A-8718-0623A804C797}" type="sibTrans" cxnId="{91C7AA57-11E0-4018-B31C-BC4E2739948E}">
      <dgm:prSet/>
      <dgm:spPr/>
      <dgm:t>
        <a:bodyPr/>
        <a:lstStyle/>
        <a:p>
          <a:endParaRPr lang="id-ID"/>
        </a:p>
      </dgm:t>
    </dgm:pt>
    <dgm:pt modelId="{CF952024-A4C7-48B6-934B-6F657DEDB040}">
      <dgm:prSet custT="1"/>
      <dgm:spPr/>
      <dgm:t>
        <a:bodyPr/>
        <a:lstStyle/>
        <a:p>
          <a:r>
            <a:rPr lang="id-ID" sz="2800" smtClean="0">
              <a:solidFill>
                <a:schemeClr val="tx1"/>
              </a:solidFill>
            </a:rPr>
            <a:t>Adaptability</a:t>
          </a:r>
          <a:endParaRPr lang="id-ID" sz="2800" dirty="0" smtClean="0">
            <a:solidFill>
              <a:schemeClr val="tx1"/>
            </a:solidFill>
          </a:endParaRPr>
        </a:p>
      </dgm:t>
    </dgm:pt>
    <dgm:pt modelId="{C22ED1A0-AEF7-4FC4-97AC-33D71EE012D7}" type="parTrans" cxnId="{3FDD54B3-1ACC-46FC-90BF-97EC4E229BD3}">
      <dgm:prSet/>
      <dgm:spPr/>
      <dgm:t>
        <a:bodyPr/>
        <a:lstStyle/>
        <a:p>
          <a:endParaRPr lang="id-ID"/>
        </a:p>
      </dgm:t>
    </dgm:pt>
    <dgm:pt modelId="{69658D92-FDEF-4C93-AD5C-1CDABC56D4B0}" type="sibTrans" cxnId="{3FDD54B3-1ACC-46FC-90BF-97EC4E229BD3}">
      <dgm:prSet/>
      <dgm:spPr/>
      <dgm:t>
        <a:bodyPr/>
        <a:lstStyle/>
        <a:p>
          <a:endParaRPr lang="id-ID"/>
        </a:p>
      </dgm:t>
    </dgm:pt>
    <dgm:pt modelId="{6E612BBB-3854-492C-81C9-F91EBCA40F85}">
      <dgm:prSet custT="1"/>
      <dgm:spPr/>
      <dgm:t>
        <a:bodyPr/>
        <a:lstStyle/>
        <a:p>
          <a:r>
            <a:rPr lang="id-ID" sz="2800" dirty="0" smtClean="0">
              <a:solidFill>
                <a:schemeClr val="tx1"/>
              </a:solidFill>
            </a:rPr>
            <a:t>Selective operability</a:t>
          </a:r>
        </a:p>
      </dgm:t>
    </dgm:pt>
    <dgm:pt modelId="{FEDE6653-0518-4983-A342-7045292D87AA}" type="parTrans" cxnId="{E8571234-4A53-44E7-9D64-309016037C57}">
      <dgm:prSet/>
      <dgm:spPr/>
      <dgm:t>
        <a:bodyPr/>
        <a:lstStyle/>
        <a:p>
          <a:endParaRPr lang="id-ID"/>
        </a:p>
      </dgm:t>
    </dgm:pt>
    <dgm:pt modelId="{DDFA2A99-2AD0-4174-B8A2-E710E995C7BF}" type="sibTrans" cxnId="{E8571234-4A53-44E7-9D64-309016037C57}">
      <dgm:prSet/>
      <dgm:spPr/>
      <dgm:t>
        <a:bodyPr/>
        <a:lstStyle/>
        <a:p>
          <a:endParaRPr lang="id-ID"/>
        </a:p>
      </dgm:t>
    </dgm:pt>
    <dgm:pt modelId="{2E22394A-D69A-4932-BB5E-F19DEE5BDAA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800" dirty="0" smtClean="0"/>
            <a:t>Environtmental and energy friendliness</a:t>
          </a:r>
          <a:endParaRPr lang="id-ID" sz="2800" dirty="0"/>
        </a:p>
      </dgm:t>
    </dgm:pt>
    <dgm:pt modelId="{7635EB1B-0BEB-4B24-A6B4-71391F924056}" type="parTrans" cxnId="{4FB6FE8B-9B69-4D7D-B32C-A4C043D1A34C}">
      <dgm:prSet/>
      <dgm:spPr/>
      <dgm:t>
        <a:bodyPr/>
        <a:lstStyle/>
        <a:p>
          <a:endParaRPr lang="id-ID"/>
        </a:p>
      </dgm:t>
    </dgm:pt>
    <dgm:pt modelId="{57D11D87-839F-46B2-BD13-BCDEEC68CAD6}" type="sibTrans" cxnId="{4FB6FE8B-9B69-4D7D-B32C-A4C043D1A34C}">
      <dgm:prSet/>
      <dgm:spPr/>
      <dgm:t>
        <a:bodyPr/>
        <a:lstStyle/>
        <a:p>
          <a:endParaRPr lang="id-ID"/>
        </a:p>
      </dgm:t>
    </dgm:pt>
    <dgm:pt modelId="{ABEF4016-E39A-4C70-9693-F55475F7B79F}" type="pres">
      <dgm:prSet presAssocID="{30C3B2C0-A807-429F-B5F5-08E86B2CD1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748EBE6-82BD-49F6-90D3-2C23327D2B3C}" type="pres">
      <dgm:prSet presAssocID="{365174A5-5578-420D-B07D-302B775A093F}" presName="parentLin" presStyleCnt="0"/>
      <dgm:spPr/>
    </dgm:pt>
    <dgm:pt modelId="{1C0C7613-3992-4660-A3DF-0E09928D7B92}" type="pres">
      <dgm:prSet presAssocID="{365174A5-5578-420D-B07D-302B775A093F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B4FB5D3F-6B83-4DA8-9D8A-B084AF1C1DEA}" type="pres">
      <dgm:prSet presAssocID="{365174A5-5578-420D-B07D-302B775A093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44E6B08-64FA-43C0-9232-46FE8036F3EA}" type="pres">
      <dgm:prSet presAssocID="{365174A5-5578-420D-B07D-302B775A093F}" presName="negativeSpace" presStyleCnt="0"/>
      <dgm:spPr/>
    </dgm:pt>
    <dgm:pt modelId="{D84CB06A-8DFA-4C7C-B9BA-9998A5670769}" type="pres">
      <dgm:prSet presAssocID="{365174A5-5578-420D-B07D-302B775A093F}" presName="childText" presStyleLbl="conFgAcc1" presStyleIdx="0" presStyleCnt="6">
        <dgm:presLayoutVars>
          <dgm:bulletEnabled val="1"/>
        </dgm:presLayoutVars>
      </dgm:prSet>
      <dgm:spPr/>
    </dgm:pt>
    <dgm:pt modelId="{6DFB4722-06F3-42D9-AB21-D5450224AFC1}" type="pres">
      <dgm:prSet presAssocID="{B9F2A572-F4F2-482C-A9C4-5BC5103C3A19}" presName="spaceBetweenRectangles" presStyleCnt="0"/>
      <dgm:spPr/>
    </dgm:pt>
    <dgm:pt modelId="{BAE82A69-6E62-496B-A6D4-DC5D355EAB00}" type="pres">
      <dgm:prSet presAssocID="{D05FB31B-C97A-4772-BF02-FF1DD966AE86}" presName="parentLin" presStyleCnt="0"/>
      <dgm:spPr/>
    </dgm:pt>
    <dgm:pt modelId="{084650B4-F3E0-474E-B106-BFD192C9CB73}" type="pres">
      <dgm:prSet presAssocID="{D05FB31B-C97A-4772-BF02-FF1DD966AE86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4A57FF42-82F9-4634-BB13-00F49071B0F8}" type="pres">
      <dgm:prSet presAssocID="{D05FB31B-C97A-4772-BF02-FF1DD966AE8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6647BA-E2FD-4C95-8575-ABF0DCEC6ABE}" type="pres">
      <dgm:prSet presAssocID="{D05FB31B-C97A-4772-BF02-FF1DD966AE86}" presName="negativeSpace" presStyleCnt="0"/>
      <dgm:spPr/>
    </dgm:pt>
    <dgm:pt modelId="{7F0E1FEC-131C-45B0-8605-A9DADECE48F9}" type="pres">
      <dgm:prSet presAssocID="{D05FB31B-C97A-4772-BF02-FF1DD966AE86}" presName="childText" presStyleLbl="conFgAcc1" presStyleIdx="1" presStyleCnt="6">
        <dgm:presLayoutVars>
          <dgm:bulletEnabled val="1"/>
        </dgm:presLayoutVars>
      </dgm:prSet>
      <dgm:spPr/>
    </dgm:pt>
    <dgm:pt modelId="{2344A630-2625-4E82-A108-ADC1D3408963}" type="pres">
      <dgm:prSet presAssocID="{7CA3D4A0-E847-4039-838D-DE408CD8A9B2}" presName="spaceBetweenRectangles" presStyleCnt="0"/>
      <dgm:spPr/>
    </dgm:pt>
    <dgm:pt modelId="{12DE0A5A-5C4C-40D5-B609-B7CA7698E2FD}" type="pres">
      <dgm:prSet presAssocID="{88B122D7-5C2B-48D2-8785-43DF739104CA}" presName="parentLin" presStyleCnt="0"/>
      <dgm:spPr/>
    </dgm:pt>
    <dgm:pt modelId="{518D117D-88AF-4DDC-B60D-5BB8DBF4A7D4}" type="pres">
      <dgm:prSet presAssocID="{88B122D7-5C2B-48D2-8785-43DF739104CA}" presName="parentLeftMargin" presStyleLbl="node1" presStyleIdx="1" presStyleCnt="6"/>
      <dgm:spPr/>
      <dgm:t>
        <a:bodyPr/>
        <a:lstStyle/>
        <a:p>
          <a:endParaRPr lang="id-ID"/>
        </a:p>
      </dgm:t>
    </dgm:pt>
    <dgm:pt modelId="{E389D094-3D11-455B-9D5B-46940EBE8670}" type="pres">
      <dgm:prSet presAssocID="{88B122D7-5C2B-48D2-8785-43DF739104C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C902B2A-1FFD-497C-BD1F-DC4CD466D8DC}" type="pres">
      <dgm:prSet presAssocID="{88B122D7-5C2B-48D2-8785-43DF739104CA}" presName="negativeSpace" presStyleCnt="0"/>
      <dgm:spPr/>
    </dgm:pt>
    <dgm:pt modelId="{DFB944EC-CA5F-48A5-AEE9-D77C8C1F7E4E}" type="pres">
      <dgm:prSet presAssocID="{88B122D7-5C2B-48D2-8785-43DF739104CA}" presName="childText" presStyleLbl="conFgAcc1" presStyleIdx="2" presStyleCnt="6">
        <dgm:presLayoutVars>
          <dgm:bulletEnabled val="1"/>
        </dgm:presLayoutVars>
      </dgm:prSet>
      <dgm:spPr/>
    </dgm:pt>
    <dgm:pt modelId="{F564ECAF-46BD-4F75-8F17-985474B65158}" type="pres">
      <dgm:prSet presAssocID="{BE9E397A-7583-482A-8718-0623A804C797}" presName="spaceBetweenRectangles" presStyleCnt="0"/>
      <dgm:spPr/>
    </dgm:pt>
    <dgm:pt modelId="{9165FD09-0E2A-4B67-BE90-627641040742}" type="pres">
      <dgm:prSet presAssocID="{CF952024-A4C7-48B6-934B-6F657DEDB040}" presName="parentLin" presStyleCnt="0"/>
      <dgm:spPr/>
    </dgm:pt>
    <dgm:pt modelId="{A56A4D8F-F463-4952-BDC3-B696EE7DB502}" type="pres">
      <dgm:prSet presAssocID="{CF952024-A4C7-48B6-934B-6F657DEDB040}" presName="parentLeftMargin" presStyleLbl="node1" presStyleIdx="2" presStyleCnt="6"/>
      <dgm:spPr/>
      <dgm:t>
        <a:bodyPr/>
        <a:lstStyle/>
        <a:p>
          <a:endParaRPr lang="id-ID"/>
        </a:p>
      </dgm:t>
    </dgm:pt>
    <dgm:pt modelId="{0F9DFF99-D3AD-43B4-BDF7-C8E887B537D7}" type="pres">
      <dgm:prSet presAssocID="{CF952024-A4C7-48B6-934B-6F657DEDB04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01FABF-C6B5-4B89-A7B4-DFB102EFC71D}" type="pres">
      <dgm:prSet presAssocID="{CF952024-A4C7-48B6-934B-6F657DEDB040}" presName="negativeSpace" presStyleCnt="0"/>
      <dgm:spPr/>
    </dgm:pt>
    <dgm:pt modelId="{8BA57E3B-C1D2-4301-9869-4CA384CB22DF}" type="pres">
      <dgm:prSet presAssocID="{CF952024-A4C7-48B6-934B-6F657DEDB040}" presName="childText" presStyleLbl="conFgAcc1" presStyleIdx="3" presStyleCnt="6">
        <dgm:presLayoutVars>
          <dgm:bulletEnabled val="1"/>
        </dgm:presLayoutVars>
      </dgm:prSet>
      <dgm:spPr/>
    </dgm:pt>
    <dgm:pt modelId="{B12BFA3E-E819-4D7D-A062-54DBB7A13553}" type="pres">
      <dgm:prSet presAssocID="{69658D92-FDEF-4C93-AD5C-1CDABC56D4B0}" presName="spaceBetweenRectangles" presStyleCnt="0"/>
      <dgm:spPr/>
    </dgm:pt>
    <dgm:pt modelId="{8A9B9A6E-0B15-4268-B438-FD8AFF082200}" type="pres">
      <dgm:prSet presAssocID="{6E612BBB-3854-492C-81C9-F91EBCA40F85}" presName="parentLin" presStyleCnt="0"/>
      <dgm:spPr/>
    </dgm:pt>
    <dgm:pt modelId="{1DB15320-7FAA-48D7-ACB4-9ED08B06B5CA}" type="pres">
      <dgm:prSet presAssocID="{6E612BBB-3854-492C-81C9-F91EBCA40F85}" presName="parentLeftMargin" presStyleLbl="node1" presStyleIdx="3" presStyleCnt="6"/>
      <dgm:spPr/>
      <dgm:t>
        <a:bodyPr/>
        <a:lstStyle/>
        <a:p>
          <a:endParaRPr lang="id-ID"/>
        </a:p>
      </dgm:t>
    </dgm:pt>
    <dgm:pt modelId="{831AE9FD-BC0D-4022-8085-37835CF6D3A7}" type="pres">
      <dgm:prSet presAssocID="{6E612BBB-3854-492C-81C9-F91EBCA40F8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862DA0D-4190-426D-B09B-D9EF01E5FAB1}" type="pres">
      <dgm:prSet presAssocID="{6E612BBB-3854-492C-81C9-F91EBCA40F85}" presName="negativeSpace" presStyleCnt="0"/>
      <dgm:spPr/>
    </dgm:pt>
    <dgm:pt modelId="{FA2C8C2B-C22C-400A-B7DD-736CBBE09983}" type="pres">
      <dgm:prSet presAssocID="{6E612BBB-3854-492C-81C9-F91EBCA40F85}" presName="childText" presStyleLbl="conFgAcc1" presStyleIdx="4" presStyleCnt="6">
        <dgm:presLayoutVars>
          <dgm:bulletEnabled val="1"/>
        </dgm:presLayoutVars>
      </dgm:prSet>
      <dgm:spPr/>
    </dgm:pt>
    <dgm:pt modelId="{263AA73E-05E3-435D-B249-F2429F39376D}" type="pres">
      <dgm:prSet presAssocID="{DDFA2A99-2AD0-4174-B8A2-E710E995C7BF}" presName="spaceBetweenRectangles" presStyleCnt="0"/>
      <dgm:spPr/>
    </dgm:pt>
    <dgm:pt modelId="{D07728DE-4045-4D39-99DF-9D16DA492E8E}" type="pres">
      <dgm:prSet presAssocID="{2E22394A-D69A-4932-BB5E-F19DEE5BDAA7}" presName="parentLin" presStyleCnt="0"/>
      <dgm:spPr/>
    </dgm:pt>
    <dgm:pt modelId="{B9D00D8C-FABE-42C1-87C1-B7ED0AF8C82C}" type="pres">
      <dgm:prSet presAssocID="{2E22394A-D69A-4932-BB5E-F19DEE5BDAA7}" presName="parentLeftMargin" presStyleLbl="node1" presStyleIdx="4" presStyleCnt="6"/>
      <dgm:spPr/>
      <dgm:t>
        <a:bodyPr/>
        <a:lstStyle/>
        <a:p>
          <a:endParaRPr lang="id-ID"/>
        </a:p>
      </dgm:t>
    </dgm:pt>
    <dgm:pt modelId="{26A62C92-1095-480C-A079-AAB564D4C3DD}" type="pres">
      <dgm:prSet presAssocID="{2E22394A-D69A-4932-BB5E-F19DEE5BDAA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721FE0C-0451-4C87-A9C8-DDD5D5E3B1FF}" type="pres">
      <dgm:prSet presAssocID="{2E22394A-D69A-4932-BB5E-F19DEE5BDAA7}" presName="negativeSpace" presStyleCnt="0"/>
      <dgm:spPr/>
    </dgm:pt>
    <dgm:pt modelId="{699F308D-4EDA-493E-81CC-156E4CE74852}" type="pres">
      <dgm:prSet presAssocID="{2E22394A-D69A-4932-BB5E-F19DEE5BDAA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FB6FE8B-9B69-4D7D-B32C-A4C043D1A34C}" srcId="{30C3B2C0-A807-429F-B5F5-08E86B2CD102}" destId="{2E22394A-D69A-4932-BB5E-F19DEE5BDAA7}" srcOrd="5" destOrd="0" parTransId="{7635EB1B-0BEB-4B24-A6B4-71391F924056}" sibTransId="{57D11D87-839F-46B2-BD13-BCDEEC68CAD6}"/>
    <dgm:cxn modelId="{91C7AA57-11E0-4018-B31C-BC4E2739948E}" srcId="{30C3B2C0-A807-429F-B5F5-08E86B2CD102}" destId="{88B122D7-5C2B-48D2-8785-43DF739104CA}" srcOrd="2" destOrd="0" parTransId="{7862D031-B6F6-46D7-9578-480A0518B914}" sibTransId="{BE9E397A-7583-482A-8718-0623A804C797}"/>
    <dgm:cxn modelId="{8687369E-61F1-4BEB-9C8A-926D35D3DB05}" type="presOf" srcId="{6E612BBB-3854-492C-81C9-F91EBCA40F85}" destId="{831AE9FD-BC0D-4022-8085-37835CF6D3A7}" srcOrd="1" destOrd="0" presId="urn:microsoft.com/office/officeart/2005/8/layout/list1"/>
    <dgm:cxn modelId="{6BDACA9C-E3F0-409C-80B0-1B437822415F}" type="presOf" srcId="{88B122D7-5C2B-48D2-8785-43DF739104CA}" destId="{518D117D-88AF-4DDC-B60D-5BB8DBF4A7D4}" srcOrd="0" destOrd="0" presId="urn:microsoft.com/office/officeart/2005/8/layout/list1"/>
    <dgm:cxn modelId="{3FDD54B3-1ACC-46FC-90BF-97EC4E229BD3}" srcId="{30C3B2C0-A807-429F-B5F5-08E86B2CD102}" destId="{CF952024-A4C7-48B6-934B-6F657DEDB040}" srcOrd="3" destOrd="0" parTransId="{C22ED1A0-AEF7-4FC4-97AC-33D71EE012D7}" sibTransId="{69658D92-FDEF-4C93-AD5C-1CDABC56D4B0}"/>
    <dgm:cxn modelId="{8F2B8508-778F-47A2-8F80-CAFE21CD4084}" srcId="{30C3B2C0-A807-429F-B5F5-08E86B2CD102}" destId="{D05FB31B-C97A-4772-BF02-FF1DD966AE86}" srcOrd="1" destOrd="0" parTransId="{9E976E82-BA56-48B2-AADD-FCB45194725D}" sibTransId="{7CA3D4A0-E847-4039-838D-DE408CD8A9B2}"/>
    <dgm:cxn modelId="{83F196A4-FEE7-4C91-802F-09946CA89B65}" type="presOf" srcId="{CF952024-A4C7-48B6-934B-6F657DEDB040}" destId="{0F9DFF99-D3AD-43B4-BDF7-C8E887B537D7}" srcOrd="1" destOrd="0" presId="urn:microsoft.com/office/officeart/2005/8/layout/list1"/>
    <dgm:cxn modelId="{82817394-0676-49D1-9B3E-3AAB5C2ACE3E}" type="presOf" srcId="{2E22394A-D69A-4932-BB5E-F19DEE5BDAA7}" destId="{B9D00D8C-FABE-42C1-87C1-B7ED0AF8C82C}" srcOrd="0" destOrd="0" presId="urn:microsoft.com/office/officeart/2005/8/layout/list1"/>
    <dgm:cxn modelId="{94A4C514-0D4C-457F-BD59-2A1BC95ADC71}" type="presOf" srcId="{88B122D7-5C2B-48D2-8785-43DF739104CA}" destId="{E389D094-3D11-455B-9D5B-46940EBE8670}" srcOrd="1" destOrd="0" presId="urn:microsoft.com/office/officeart/2005/8/layout/list1"/>
    <dgm:cxn modelId="{DE494DF4-0188-4947-B02D-5C4996274510}" type="presOf" srcId="{D05FB31B-C97A-4772-BF02-FF1DD966AE86}" destId="{084650B4-F3E0-474E-B106-BFD192C9CB73}" srcOrd="0" destOrd="0" presId="urn:microsoft.com/office/officeart/2005/8/layout/list1"/>
    <dgm:cxn modelId="{DFE9E964-A575-4B91-BBFA-AC210F860F3F}" type="presOf" srcId="{6E612BBB-3854-492C-81C9-F91EBCA40F85}" destId="{1DB15320-7FAA-48D7-ACB4-9ED08B06B5CA}" srcOrd="0" destOrd="0" presId="urn:microsoft.com/office/officeart/2005/8/layout/list1"/>
    <dgm:cxn modelId="{E6A5349B-2EFB-4906-9229-C96F7510A22F}" type="presOf" srcId="{2E22394A-D69A-4932-BB5E-F19DEE5BDAA7}" destId="{26A62C92-1095-480C-A079-AAB564D4C3DD}" srcOrd="1" destOrd="0" presId="urn:microsoft.com/office/officeart/2005/8/layout/list1"/>
    <dgm:cxn modelId="{EE99F9D0-FF24-4F77-B91F-700396257F45}" type="presOf" srcId="{CF952024-A4C7-48B6-934B-6F657DEDB040}" destId="{A56A4D8F-F463-4952-BDC3-B696EE7DB502}" srcOrd="0" destOrd="0" presId="urn:microsoft.com/office/officeart/2005/8/layout/list1"/>
    <dgm:cxn modelId="{3D2E2F1B-0C93-4830-993D-1F7301F51FDE}" type="presOf" srcId="{365174A5-5578-420D-B07D-302B775A093F}" destId="{B4FB5D3F-6B83-4DA8-9D8A-B084AF1C1DEA}" srcOrd="1" destOrd="0" presId="urn:microsoft.com/office/officeart/2005/8/layout/list1"/>
    <dgm:cxn modelId="{FC865AC0-BA9F-41D1-9AAF-6BF60A61EC3F}" type="presOf" srcId="{365174A5-5578-420D-B07D-302B775A093F}" destId="{1C0C7613-3992-4660-A3DF-0E09928D7B92}" srcOrd="0" destOrd="0" presId="urn:microsoft.com/office/officeart/2005/8/layout/list1"/>
    <dgm:cxn modelId="{09944CDD-B03F-4DCB-98F3-AED4696DB0C3}" type="presOf" srcId="{D05FB31B-C97A-4772-BF02-FF1DD966AE86}" destId="{4A57FF42-82F9-4634-BB13-00F49071B0F8}" srcOrd="1" destOrd="0" presId="urn:microsoft.com/office/officeart/2005/8/layout/list1"/>
    <dgm:cxn modelId="{E8571234-4A53-44E7-9D64-309016037C57}" srcId="{30C3B2C0-A807-429F-B5F5-08E86B2CD102}" destId="{6E612BBB-3854-492C-81C9-F91EBCA40F85}" srcOrd="4" destOrd="0" parTransId="{FEDE6653-0518-4983-A342-7045292D87AA}" sibTransId="{DDFA2A99-2AD0-4174-B8A2-E710E995C7BF}"/>
    <dgm:cxn modelId="{2974D44F-D4FB-45A6-A3F2-8968DF7B4A37}" srcId="{30C3B2C0-A807-429F-B5F5-08E86B2CD102}" destId="{365174A5-5578-420D-B07D-302B775A093F}" srcOrd="0" destOrd="0" parTransId="{D13342F5-12AB-4E66-BE25-3E9570F6ADB1}" sibTransId="{B9F2A572-F4F2-482C-A9C4-5BC5103C3A19}"/>
    <dgm:cxn modelId="{EE9B181C-C78F-48D3-8B9E-1C006A9BE137}" type="presOf" srcId="{30C3B2C0-A807-429F-B5F5-08E86B2CD102}" destId="{ABEF4016-E39A-4C70-9693-F55475F7B79F}" srcOrd="0" destOrd="0" presId="urn:microsoft.com/office/officeart/2005/8/layout/list1"/>
    <dgm:cxn modelId="{D64119DE-1A98-410C-87D9-8FA4660E0618}" type="presParOf" srcId="{ABEF4016-E39A-4C70-9693-F55475F7B79F}" destId="{F748EBE6-82BD-49F6-90D3-2C23327D2B3C}" srcOrd="0" destOrd="0" presId="urn:microsoft.com/office/officeart/2005/8/layout/list1"/>
    <dgm:cxn modelId="{218F35CD-17E1-4257-B88D-9F81467184B0}" type="presParOf" srcId="{F748EBE6-82BD-49F6-90D3-2C23327D2B3C}" destId="{1C0C7613-3992-4660-A3DF-0E09928D7B92}" srcOrd="0" destOrd="0" presId="urn:microsoft.com/office/officeart/2005/8/layout/list1"/>
    <dgm:cxn modelId="{2E6AF93F-2AFF-4053-9C42-CE4C77396FBE}" type="presParOf" srcId="{F748EBE6-82BD-49F6-90D3-2C23327D2B3C}" destId="{B4FB5D3F-6B83-4DA8-9D8A-B084AF1C1DEA}" srcOrd="1" destOrd="0" presId="urn:microsoft.com/office/officeart/2005/8/layout/list1"/>
    <dgm:cxn modelId="{D80CD981-A7DC-467E-9938-5552DF1E7FD7}" type="presParOf" srcId="{ABEF4016-E39A-4C70-9693-F55475F7B79F}" destId="{C44E6B08-64FA-43C0-9232-46FE8036F3EA}" srcOrd="1" destOrd="0" presId="urn:microsoft.com/office/officeart/2005/8/layout/list1"/>
    <dgm:cxn modelId="{DA88952E-317A-4D9D-8710-826EE45FCC88}" type="presParOf" srcId="{ABEF4016-E39A-4C70-9693-F55475F7B79F}" destId="{D84CB06A-8DFA-4C7C-B9BA-9998A5670769}" srcOrd="2" destOrd="0" presId="urn:microsoft.com/office/officeart/2005/8/layout/list1"/>
    <dgm:cxn modelId="{A168842C-7B8E-4CF1-A0A5-49908C7A537D}" type="presParOf" srcId="{ABEF4016-E39A-4C70-9693-F55475F7B79F}" destId="{6DFB4722-06F3-42D9-AB21-D5450224AFC1}" srcOrd="3" destOrd="0" presId="urn:microsoft.com/office/officeart/2005/8/layout/list1"/>
    <dgm:cxn modelId="{EAEFCEAA-EE60-4B72-9593-BB00E89362BA}" type="presParOf" srcId="{ABEF4016-E39A-4C70-9693-F55475F7B79F}" destId="{BAE82A69-6E62-496B-A6D4-DC5D355EAB00}" srcOrd="4" destOrd="0" presId="urn:microsoft.com/office/officeart/2005/8/layout/list1"/>
    <dgm:cxn modelId="{F83CE6F3-626B-4B5D-9EA2-8C02C2186824}" type="presParOf" srcId="{BAE82A69-6E62-496B-A6D4-DC5D355EAB00}" destId="{084650B4-F3E0-474E-B106-BFD192C9CB73}" srcOrd="0" destOrd="0" presId="urn:microsoft.com/office/officeart/2005/8/layout/list1"/>
    <dgm:cxn modelId="{5C0964BD-DBB8-40E9-9D10-A8B05E9B64B5}" type="presParOf" srcId="{BAE82A69-6E62-496B-A6D4-DC5D355EAB00}" destId="{4A57FF42-82F9-4634-BB13-00F49071B0F8}" srcOrd="1" destOrd="0" presId="urn:microsoft.com/office/officeart/2005/8/layout/list1"/>
    <dgm:cxn modelId="{D77359DE-9C9F-46F1-8BAE-B43B6DD92699}" type="presParOf" srcId="{ABEF4016-E39A-4C70-9693-F55475F7B79F}" destId="{5F6647BA-E2FD-4C95-8575-ABF0DCEC6ABE}" srcOrd="5" destOrd="0" presId="urn:microsoft.com/office/officeart/2005/8/layout/list1"/>
    <dgm:cxn modelId="{37C07B43-2C6F-401E-AA9A-164331C63320}" type="presParOf" srcId="{ABEF4016-E39A-4C70-9693-F55475F7B79F}" destId="{7F0E1FEC-131C-45B0-8605-A9DADECE48F9}" srcOrd="6" destOrd="0" presId="urn:microsoft.com/office/officeart/2005/8/layout/list1"/>
    <dgm:cxn modelId="{05EFEB23-AE5A-41EB-BD86-BF15DB2B6604}" type="presParOf" srcId="{ABEF4016-E39A-4C70-9693-F55475F7B79F}" destId="{2344A630-2625-4E82-A108-ADC1D3408963}" srcOrd="7" destOrd="0" presId="urn:microsoft.com/office/officeart/2005/8/layout/list1"/>
    <dgm:cxn modelId="{DF195ABA-D2C4-42F1-B536-6BE7453BD661}" type="presParOf" srcId="{ABEF4016-E39A-4C70-9693-F55475F7B79F}" destId="{12DE0A5A-5C4C-40D5-B609-B7CA7698E2FD}" srcOrd="8" destOrd="0" presId="urn:microsoft.com/office/officeart/2005/8/layout/list1"/>
    <dgm:cxn modelId="{E9C2DE63-0277-41DC-8507-65297CF76C2D}" type="presParOf" srcId="{12DE0A5A-5C4C-40D5-B609-B7CA7698E2FD}" destId="{518D117D-88AF-4DDC-B60D-5BB8DBF4A7D4}" srcOrd="0" destOrd="0" presId="urn:microsoft.com/office/officeart/2005/8/layout/list1"/>
    <dgm:cxn modelId="{B821F187-5AF4-405C-A9BC-A1E951FAC0E4}" type="presParOf" srcId="{12DE0A5A-5C4C-40D5-B609-B7CA7698E2FD}" destId="{E389D094-3D11-455B-9D5B-46940EBE8670}" srcOrd="1" destOrd="0" presId="urn:microsoft.com/office/officeart/2005/8/layout/list1"/>
    <dgm:cxn modelId="{0DBA26A4-95DD-4081-BF59-322FD6D15282}" type="presParOf" srcId="{ABEF4016-E39A-4C70-9693-F55475F7B79F}" destId="{5C902B2A-1FFD-497C-BD1F-DC4CD466D8DC}" srcOrd="9" destOrd="0" presId="urn:microsoft.com/office/officeart/2005/8/layout/list1"/>
    <dgm:cxn modelId="{E4C6CC22-95BD-4F82-9F0C-A9AEEC3D8D51}" type="presParOf" srcId="{ABEF4016-E39A-4C70-9693-F55475F7B79F}" destId="{DFB944EC-CA5F-48A5-AEE9-D77C8C1F7E4E}" srcOrd="10" destOrd="0" presId="urn:microsoft.com/office/officeart/2005/8/layout/list1"/>
    <dgm:cxn modelId="{FB8E5C44-7759-4F20-9BBD-6B8A0CF400FE}" type="presParOf" srcId="{ABEF4016-E39A-4C70-9693-F55475F7B79F}" destId="{F564ECAF-46BD-4F75-8F17-985474B65158}" srcOrd="11" destOrd="0" presId="urn:microsoft.com/office/officeart/2005/8/layout/list1"/>
    <dgm:cxn modelId="{6D2E6730-7892-4961-A1A2-2D5B7D0A955F}" type="presParOf" srcId="{ABEF4016-E39A-4C70-9693-F55475F7B79F}" destId="{9165FD09-0E2A-4B67-BE90-627641040742}" srcOrd="12" destOrd="0" presId="urn:microsoft.com/office/officeart/2005/8/layout/list1"/>
    <dgm:cxn modelId="{3955659A-4172-46CF-915C-16B9E5C1B6AB}" type="presParOf" srcId="{9165FD09-0E2A-4B67-BE90-627641040742}" destId="{A56A4D8F-F463-4952-BDC3-B696EE7DB502}" srcOrd="0" destOrd="0" presId="urn:microsoft.com/office/officeart/2005/8/layout/list1"/>
    <dgm:cxn modelId="{C21BCF41-797A-4AFE-8AC8-BDF5BAD14C3D}" type="presParOf" srcId="{9165FD09-0E2A-4B67-BE90-627641040742}" destId="{0F9DFF99-D3AD-43B4-BDF7-C8E887B537D7}" srcOrd="1" destOrd="0" presId="urn:microsoft.com/office/officeart/2005/8/layout/list1"/>
    <dgm:cxn modelId="{1659A610-21BC-4050-A800-B3F2AEE0F44E}" type="presParOf" srcId="{ABEF4016-E39A-4C70-9693-F55475F7B79F}" destId="{2501FABF-C6B5-4B89-A7B4-DFB102EFC71D}" srcOrd="13" destOrd="0" presId="urn:microsoft.com/office/officeart/2005/8/layout/list1"/>
    <dgm:cxn modelId="{6FEAE006-8706-4E7D-847B-3A903002708D}" type="presParOf" srcId="{ABEF4016-E39A-4C70-9693-F55475F7B79F}" destId="{8BA57E3B-C1D2-4301-9869-4CA384CB22DF}" srcOrd="14" destOrd="0" presId="urn:microsoft.com/office/officeart/2005/8/layout/list1"/>
    <dgm:cxn modelId="{495C47D7-8D77-409E-ABC1-3D0B66B86B2B}" type="presParOf" srcId="{ABEF4016-E39A-4C70-9693-F55475F7B79F}" destId="{B12BFA3E-E819-4D7D-A062-54DBB7A13553}" srcOrd="15" destOrd="0" presId="urn:microsoft.com/office/officeart/2005/8/layout/list1"/>
    <dgm:cxn modelId="{EB01554E-6A99-4A7B-98C7-3BA9F87CC0B4}" type="presParOf" srcId="{ABEF4016-E39A-4C70-9693-F55475F7B79F}" destId="{8A9B9A6E-0B15-4268-B438-FD8AFF082200}" srcOrd="16" destOrd="0" presId="urn:microsoft.com/office/officeart/2005/8/layout/list1"/>
    <dgm:cxn modelId="{DA74E8BC-DC59-44EC-B891-98EDB5172903}" type="presParOf" srcId="{8A9B9A6E-0B15-4268-B438-FD8AFF082200}" destId="{1DB15320-7FAA-48D7-ACB4-9ED08B06B5CA}" srcOrd="0" destOrd="0" presId="urn:microsoft.com/office/officeart/2005/8/layout/list1"/>
    <dgm:cxn modelId="{95A7D88C-FF1B-48C4-873C-AFC5509E821B}" type="presParOf" srcId="{8A9B9A6E-0B15-4268-B438-FD8AFF082200}" destId="{831AE9FD-BC0D-4022-8085-37835CF6D3A7}" srcOrd="1" destOrd="0" presId="urn:microsoft.com/office/officeart/2005/8/layout/list1"/>
    <dgm:cxn modelId="{05FDB1F1-E44F-48A6-9908-67989C9F2A21}" type="presParOf" srcId="{ABEF4016-E39A-4C70-9693-F55475F7B79F}" destId="{5862DA0D-4190-426D-B09B-D9EF01E5FAB1}" srcOrd="17" destOrd="0" presId="urn:microsoft.com/office/officeart/2005/8/layout/list1"/>
    <dgm:cxn modelId="{235952FC-1B1F-478C-87AB-491102C70F50}" type="presParOf" srcId="{ABEF4016-E39A-4C70-9693-F55475F7B79F}" destId="{FA2C8C2B-C22C-400A-B7DD-736CBBE09983}" srcOrd="18" destOrd="0" presId="urn:microsoft.com/office/officeart/2005/8/layout/list1"/>
    <dgm:cxn modelId="{32DBEF42-CEAA-4050-81DB-028AABDF08D6}" type="presParOf" srcId="{ABEF4016-E39A-4C70-9693-F55475F7B79F}" destId="{263AA73E-05E3-435D-B249-F2429F39376D}" srcOrd="19" destOrd="0" presId="urn:microsoft.com/office/officeart/2005/8/layout/list1"/>
    <dgm:cxn modelId="{0318BFD4-95AA-400B-8273-008D2604B605}" type="presParOf" srcId="{ABEF4016-E39A-4C70-9693-F55475F7B79F}" destId="{D07728DE-4045-4D39-99DF-9D16DA492E8E}" srcOrd="20" destOrd="0" presId="urn:microsoft.com/office/officeart/2005/8/layout/list1"/>
    <dgm:cxn modelId="{5C6A5D09-7EE3-47DF-8292-4625E49D4CDA}" type="presParOf" srcId="{D07728DE-4045-4D39-99DF-9D16DA492E8E}" destId="{B9D00D8C-FABE-42C1-87C1-B7ED0AF8C82C}" srcOrd="0" destOrd="0" presId="urn:microsoft.com/office/officeart/2005/8/layout/list1"/>
    <dgm:cxn modelId="{D4288916-52B3-428B-B64D-CE7B3BE2F2DE}" type="presParOf" srcId="{D07728DE-4045-4D39-99DF-9D16DA492E8E}" destId="{26A62C92-1095-480C-A079-AAB564D4C3DD}" srcOrd="1" destOrd="0" presId="urn:microsoft.com/office/officeart/2005/8/layout/list1"/>
    <dgm:cxn modelId="{0BDA88D5-4472-45EF-9DA6-80BFDA6968FB}" type="presParOf" srcId="{ABEF4016-E39A-4C70-9693-F55475F7B79F}" destId="{7721FE0C-0451-4C87-A9C8-DDD5D5E3B1FF}" srcOrd="21" destOrd="0" presId="urn:microsoft.com/office/officeart/2005/8/layout/list1"/>
    <dgm:cxn modelId="{1BD8FA3C-5DE7-4DBB-9D91-8D471CE69661}" type="presParOf" srcId="{ABEF4016-E39A-4C70-9693-F55475F7B79F}" destId="{699F308D-4EDA-493E-81CC-156E4CE7485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CB06A-8DFA-4C7C-B9BA-9998A5670769}">
      <dsp:nvSpPr>
        <dsp:cNvPr id="0" name=""/>
        <dsp:cNvSpPr/>
      </dsp:nvSpPr>
      <dsp:spPr>
        <a:xfrm>
          <a:off x="0" y="36506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B5D3F-6B83-4DA8-9D8A-B084AF1C1DEA}">
      <dsp:nvSpPr>
        <dsp:cNvPr id="0" name=""/>
        <dsp:cNvSpPr/>
      </dsp:nvSpPr>
      <dsp:spPr>
        <a:xfrm>
          <a:off x="411480" y="128901"/>
          <a:ext cx="576072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smtClean="0"/>
            <a:t>Flexibility</a:t>
          </a:r>
          <a:endParaRPr lang="id-ID" sz="2800" kern="1200"/>
        </a:p>
      </dsp:txBody>
      <dsp:txXfrm>
        <a:off x="434537" y="151958"/>
        <a:ext cx="5714606" cy="426206"/>
      </dsp:txXfrm>
    </dsp:sp>
    <dsp:sp modelId="{7F0E1FEC-131C-45B0-8605-A9DADECE48F9}">
      <dsp:nvSpPr>
        <dsp:cNvPr id="0" name=""/>
        <dsp:cNvSpPr/>
      </dsp:nvSpPr>
      <dsp:spPr>
        <a:xfrm>
          <a:off x="0" y="109082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880000"/>
              <a:satOff val="-10001"/>
              <a:lumOff val="12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7FF42-82F9-4634-BB13-00F49071B0F8}">
      <dsp:nvSpPr>
        <dsp:cNvPr id="0" name=""/>
        <dsp:cNvSpPr/>
      </dsp:nvSpPr>
      <dsp:spPr>
        <a:xfrm>
          <a:off x="411480" y="854661"/>
          <a:ext cx="5760720" cy="472320"/>
        </a:xfrm>
        <a:prstGeom prst="roundRect">
          <a:avLst/>
        </a:prstGeom>
        <a:solidFill>
          <a:schemeClr val="accent2">
            <a:hueOff val="-2880000"/>
            <a:satOff val="-10001"/>
            <a:lumOff val="12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smtClean="0"/>
            <a:t>Modularity</a:t>
          </a:r>
          <a:endParaRPr lang="id-ID" sz="2800" kern="1200" dirty="0" smtClean="0"/>
        </a:p>
      </dsp:txBody>
      <dsp:txXfrm>
        <a:off x="434537" y="877718"/>
        <a:ext cx="5714606" cy="426206"/>
      </dsp:txXfrm>
    </dsp:sp>
    <dsp:sp modelId="{DFB944EC-CA5F-48A5-AEE9-D77C8C1F7E4E}">
      <dsp:nvSpPr>
        <dsp:cNvPr id="0" name=""/>
        <dsp:cNvSpPr/>
      </dsp:nvSpPr>
      <dsp:spPr>
        <a:xfrm>
          <a:off x="0" y="181658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760000"/>
              <a:satOff val="-20001"/>
              <a:lumOff val="24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9D094-3D11-455B-9D5B-46940EBE8670}">
      <dsp:nvSpPr>
        <dsp:cNvPr id="0" name=""/>
        <dsp:cNvSpPr/>
      </dsp:nvSpPr>
      <dsp:spPr>
        <a:xfrm>
          <a:off x="411480" y="1580421"/>
          <a:ext cx="5760720" cy="472320"/>
        </a:xfrm>
        <a:prstGeom prst="roundRect">
          <a:avLst/>
        </a:prstGeom>
        <a:solidFill>
          <a:schemeClr val="accent2">
            <a:hueOff val="-5760000"/>
            <a:satOff val="-20001"/>
            <a:lumOff val="24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smtClean="0">
              <a:solidFill>
                <a:schemeClr val="tx1"/>
              </a:solidFill>
            </a:rPr>
            <a:t>Upgradibility</a:t>
          </a:r>
          <a:endParaRPr lang="id-ID" sz="2800" kern="1200" dirty="0" smtClean="0">
            <a:solidFill>
              <a:schemeClr val="tx1"/>
            </a:solidFill>
          </a:endParaRPr>
        </a:p>
      </dsp:txBody>
      <dsp:txXfrm>
        <a:off x="434537" y="1603478"/>
        <a:ext cx="5714606" cy="426206"/>
      </dsp:txXfrm>
    </dsp:sp>
    <dsp:sp modelId="{8BA57E3B-C1D2-4301-9869-4CA384CB22DF}">
      <dsp:nvSpPr>
        <dsp:cNvPr id="0" name=""/>
        <dsp:cNvSpPr/>
      </dsp:nvSpPr>
      <dsp:spPr>
        <a:xfrm>
          <a:off x="0" y="254234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640000"/>
              <a:satOff val="-30002"/>
              <a:lumOff val="36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DFF99-D3AD-43B4-BDF7-C8E887B537D7}">
      <dsp:nvSpPr>
        <dsp:cNvPr id="0" name=""/>
        <dsp:cNvSpPr/>
      </dsp:nvSpPr>
      <dsp:spPr>
        <a:xfrm>
          <a:off x="411480" y="2306181"/>
          <a:ext cx="5760720" cy="472320"/>
        </a:xfrm>
        <a:prstGeom prst="roundRect">
          <a:avLst/>
        </a:prstGeom>
        <a:solidFill>
          <a:schemeClr val="accent2">
            <a:hueOff val="-8640000"/>
            <a:satOff val="-30002"/>
            <a:lumOff val="36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smtClean="0">
              <a:solidFill>
                <a:schemeClr val="tx1"/>
              </a:solidFill>
            </a:rPr>
            <a:t>Adaptability</a:t>
          </a:r>
          <a:endParaRPr lang="id-ID" sz="2800" kern="1200" dirty="0" smtClean="0">
            <a:solidFill>
              <a:schemeClr val="tx1"/>
            </a:solidFill>
          </a:endParaRPr>
        </a:p>
      </dsp:txBody>
      <dsp:txXfrm>
        <a:off x="434537" y="2329238"/>
        <a:ext cx="5714606" cy="426206"/>
      </dsp:txXfrm>
    </dsp:sp>
    <dsp:sp modelId="{FA2C8C2B-C22C-400A-B7DD-736CBBE09983}">
      <dsp:nvSpPr>
        <dsp:cNvPr id="0" name=""/>
        <dsp:cNvSpPr/>
      </dsp:nvSpPr>
      <dsp:spPr>
        <a:xfrm>
          <a:off x="0" y="326810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1520000"/>
              <a:satOff val="-40002"/>
              <a:lumOff val="48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AE9FD-BC0D-4022-8085-37835CF6D3A7}">
      <dsp:nvSpPr>
        <dsp:cNvPr id="0" name=""/>
        <dsp:cNvSpPr/>
      </dsp:nvSpPr>
      <dsp:spPr>
        <a:xfrm>
          <a:off x="411480" y="3031941"/>
          <a:ext cx="5760720" cy="472320"/>
        </a:xfrm>
        <a:prstGeom prst="roundRect">
          <a:avLst/>
        </a:prstGeom>
        <a:solidFill>
          <a:schemeClr val="accent2">
            <a:hueOff val="-11520000"/>
            <a:satOff val="-40002"/>
            <a:lumOff val="48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solidFill>
                <a:schemeClr val="tx1"/>
              </a:solidFill>
            </a:rPr>
            <a:t>Selective operability</a:t>
          </a:r>
        </a:p>
      </dsp:txBody>
      <dsp:txXfrm>
        <a:off x="434537" y="3054998"/>
        <a:ext cx="5714606" cy="426206"/>
      </dsp:txXfrm>
    </dsp:sp>
    <dsp:sp modelId="{699F308D-4EDA-493E-81CC-156E4CE74852}">
      <dsp:nvSpPr>
        <dsp:cNvPr id="0" name=""/>
        <dsp:cNvSpPr/>
      </dsp:nvSpPr>
      <dsp:spPr>
        <a:xfrm>
          <a:off x="0" y="399386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62C92-1095-480C-A079-AAB564D4C3DD}">
      <dsp:nvSpPr>
        <dsp:cNvPr id="0" name=""/>
        <dsp:cNvSpPr/>
      </dsp:nvSpPr>
      <dsp:spPr>
        <a:xfrm>
          <a:off x="411480" y="3757701"/>
          <a:ext cx="5760720" cy="47232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Environtmental and energy friendliness</a:t>
          </a:r>
          <a:endParaRPr lang="id-ID" sz="2800" kern="1200" dirty="0"/>
        </a:p>
      </dsp:txBody>
      <dsp:txXfrm>
        <a:off x="434537" y="3780758"/>
        <a:ext cx="57146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E122C-E9F5-4692-904D-EADACBCC25B3}" type="datetimeFigureOut">
              <a:rPr lang="id-ID" smtClean="0"/>
              <a:t>23/01/2018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AFBE8-1DF7-42BD-9B29-25905E3D65E0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DEE78-AC3E-4C97-96F9-650653D80E73}" type="slidenum">
              <a:rPr lang="en-GB"/>
              <a:pPr/>
              <a:t>25</a:t>
            </a:fld>
            <a:endParaRPr lang="en-GB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EC7D4-E37D-4F10-9560-511FBAC633A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2B8E1-9030-4B2C-9B9B-402FBA4911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C66E2-471E-47E4-9194-2198443E2FF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DE8EA-F48E-4CDD-ADA1-E27EF38B386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E4C4C-69C4-4C6C-89E8-5C9BD77A2DC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01A65-0B5E-4D21-B1D7-205866DC878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2BFBC-545B-4D42-9189-6B09C1554CA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CB6EB-61E8-4C59-9381-748FF88F42D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04A7B-808E-4959-A71C-43C7FA78B4B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8471B-3D7D-4345-A92D-E56C64C36A6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149CD-5DC2-4FD1-898F-89CE29984EC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E27777-F81E-42D3-9F0F-622D07105B17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684213" y="51577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b="1" dirty="0" smtClean="0"/>
              <a:t>Facility Planning Systematics Process</a:t>
            </a:r>
            <a:endParaRPr lang="id-ID" sz="4400" dirty="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403350" y="2276475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id-ID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17"/>
            <a:ext cx="9144000" cy="4532637"/>
          </a:xfrm>
        </p:spPr>
      </p:pic>
      <p:sp>
        <p:nvSpPr>
          <p:cNvPr id="5" name="Rectangle 4"/>
          <p:cNvSpPr/>
          <p:nvPr/>
        </p:nvSpPr>
        <p:spPr>
          <a:xfrm>
            <a:off x="222091" y="4509120"/>
            <a:ext cx="8699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600" b="1" dirty="0"/>
              <a:t>Environmental and energy friendliness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1568606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Holistic Approach to Create Such Facilities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060848"/>
            <a:ext cx="8229600" cy="417646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Total Integration – </a:t>
            </a:r>
            <a:r>
              <a:rPr lang="en-US" sz="2400" dirty="0" smtClean="0"/>
              <a:t>the integration of material and information flow in a true, top-down progression that begins </a:t>
            </a:r>
            <a:r>
              <a:rPr lang="en-US" sz="2400" b="1" dirty="0" smtClean="0"/>
              <a:t>with the customer</a:t>
            </a:r>
            <a:r>
              <a:rPr lang="en-US" sz="2400" b="1" dirty="0" smtClean="0"/>
              <a:t>.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Holistic Approach to Create Such Facilities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136904" cy="6109055"/>
          </a:xfrm>
        </p:spPr>
      </p:pic>
    </p:spTree>
    <p:extLst>
      <p:ext uri="{BB962C8B-B14F-4D97-AF65-F5344CB8AC3E}">
        <p14:creationId xmlns:p14="http://schemas.microsoft.com/office/powerpoint/2010/main" val="23212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Holistic Approach to Create Such Facilities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509432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Blurred </a:t>
            </a:r>
            <a:r>
              <a:rPr lang="en-US" sz="2400" b="1" dirty="0" smtClean="0"/>
              <a:t>boundaries </a:t>
            </a:r>
            <a:r>
              <a:rPr lang="en-US" sz="2400" b="1" dirty="0" smtClean="0"/>
              <a:t>–</a:t>
            </a:r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 smtClean="0"/>
              <a:t>elimination of the traditional customer/supplier and manufacturing/warehousing relationships, as well as those among order entry, service, manufacturing, and </a:t>
            </a:r>
            <a:r>
              <a:rPr lang="en-US" sz="2400" dirty="0" smtClean="0"/>
              <a:t>distribution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2936"/>
            <a:ext cx="5616624" cy="370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Holistic Approach to Create Such Facilities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41449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Consolidation </a:t>
            </a:r>
            <a:r>
              <a:rPr lang="en-US" sz="2400" b="1" dirty="0" smtClean="0"/>
              <a:t>– </a:t>
            </a:r>
            <a:r>
              <a:rPr lang="en-US" sz="2400" dirty="0" smtClean="0"/>
              <a:t>the merging of similar and disparate business entities that results in fewer and stronger competitors, customers, and suppliers. </a:t>
            </a:r>
            <a:endParaRPr lang="en-US" sz="2400" dirty="0" smtClean="0"/>
          </a:p>
          <a:p>
            <a:r>
              <a:rPr lang="en-US" sz="2400" dirty="0" smtClean="0"/>
              <a:t>Consolidation </a:t>
            </a:r>
            <a:r>
              <a:rPr lang="en-US" sz="2400" dirty="0" smtClean="0"/>
              <a:t>also includes the physical merging of sites, companies, and functions.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52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http://danielgmoe.files.wordpress.com/2010/05/supplych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31596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596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Holistic Approach to Create Such Facilities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Reliability – </a:t>
            </a:r>
            <a:r>
              <a:rPr lang="en-US" sz="2800" dirty="0" smtClean="0"/>
              <a:t>the implementation of robust systems, redundant systems, and fault-tolerant systems to create a very high levels of uptime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8920"/>
            <a:ext cx="7128792" cy="4160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Holistic Approach to Create Such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Maintenance </a:t>
            </a:r>
            <a:r>
              <a:rPr lang="en-US" b="1" dirty="0" smtClean="0"/>
              <a:t>– </a:t>
            </a:r>
            <a:r>
              <a:rPr lang="en-US" dirty="0" smtClean="0"/>
              <a:t>a combination of preventive and predictive maintenance.</a:t>
            </a:r>
          </a:p>
          <a:p>
            <a:pPr lvl="1"/>
            <a:r>
              <a:rPr lang="en-US" dirty="0" smtClean="0"/>
              <a:t>Preventive maintenance is a continuous process </a:t>
            </a:r>
            <a:r>
              <a:rPr lang="en-US" b="1" dirty="0" smtClean="0"/>
              <a:t>that minimize future maintenance problems.</a:t>
            </a:r>
          </a:p>
          <a:p>
            <a:pPr lvl="1"/>
            <a:r>
              <a:rPr lang="en-US" dirty="0" smtClean="0"/>
              <a:t>Predictive maintenance </a:t>
            </a:r>
            <a:r>
              <a:rPr lang="en-US" b="1" dirty="0" smtClean="0"/>
              <a:t>anticipates potential problems </a:t>
            </a:r>
            <a:r>
              <a:rPr lang="en-US" dirty="0" smtClean="0"/>
              <a:t>by sensing the operations of a machine or </a:t>
            </a:r>
            <a:r>
              <a:rPr lang="en-US" dirty="0" smtClean="0"/>
              <a:t>system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39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Holistic Approach to Create Such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Economic </a:t>
            </a:r>
            <a:r>
              <a:rPr lang="en-US" b="1" dirty="0" smtClean="0"/>
              <a:t>progressiveness – </a:t>
            </a:r>
            <a:r>
              <a:rPr lang="en-US" dirty="0" smtClean="0"/>
              <a:t>the adoption of innovative fiscal practices that integrate scattered information into a whole that may be used for decision 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review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What impact does facilities planning have on</a:t>
            </a:r>
            <a:r>
              <a:rPr lang="id-ID" sz="2800" dirty="0" smtClean="0"/>
              <a:t> 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Handling and maintenance cost?</a:t>
            </a:r>
          </a:p>
          <a:p>
            <a:r>
              <a:rPr lang="en-US" sz="2800" dirty="0" smtClean="0"/>
              <a:t>Employee morale, and how does employee morale impact operating cost?</a:t>
            </a:r>
          </a:p>
          <a:p>
            <a:r>
              <a:rPr lang="en-US" sz="2800" dirty="0" smtClean="0"/>
              <a:t>The management of Facility?</a:t>
            </a:r>
          </a:p>
          <a:p>
            <a:r>
              <a:rPr lang="en-US" sz="2800" dirty="0" smtClean="0"/>
              <a:t>A facility’s capability to adapt to change and satisfy future requirements?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Background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85860"/>
            <a:ext cx="8229600" cy="4525962"/>
          </a:xfrm>
        </p:spPr>
        <p:txBody>
          <a:bodyPr/>
          <a:lstStyle/>
          <a:p>
            <a:r>
              <a:rPr lang="en-US" dirty="0"/>
              <a:t>U</a:t>
            </a:r>
            <a:r>
              <a:rPr lang="id-ID" dirty="0" smtClean="0"/>
              <a:t>sing </a:t>
            </a:r>
            <a:r>
              <a:rPr lang="id-ID" dirty="0" smtClean="0"/>
              <a:t>engineering design process to make systemathic approach of facility planning</a:t>
            </a:r>
          </a:p>
          <a:p>
            <a:endParaRPr lang="id-ID" dirty="0" smtClean="0"/>
          </a:p>
          <a:p>
            <a:r>
              <a:rPr lang="id-ID" dirty="0" smtClean="0"/>
              <a:t>Give a guidance for facility planning</a:t>
            </a:r>
          </a:p>
          <a:p>
            <a:endParaRPr lang="id-ID" dirty="0" smtClean="0"/>
          </a:p>
          <a:p>
            <a:r>
              <a:rPr lang="id-ID" dirty="0" smtClean="0"/>
              <a:t>Valid both designing new facility or redesign the existing facility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6" name="Down Arrow 5"/>
          <p:cNvSpPr/>
          <p:nvPr/>
        </p:nvSpPr>
        <p:spPr>
          <a:xfrm>
            <a:off x="4572000" y="2428868"/>
            <a:ext cx="714380" cy="57150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Down Arrow 6"/>
          <p:cNvSpPr/>
          <p:nvPr/>
        </p:nvSpPr>
        <p:spPr>
          <a:xfrm>
            <a:off x="4572000" y="3714752"/>
            <a:ext cx="714380" cy="57150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To design something resemble to  cook something</a:t>
            </a:r>
          </a:p>
          <a:p>
            <a:r>
              <a:rPr lang="id-ID" dirty="0" smtClean="0"/>
              <a:t>We need “a recipe” to conduct it</a:t>
            </a:r>
          </a:p>
          <a:p>
            <a:endParaRPr lang="id-ID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000100" y="857232"/>
            <a:ext cx="6858048" cy="500066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2786050" y="0"/>
            <a:ext cx="1928826" cy="1357322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Define and redefine the objective</a:t>
            </a:r>
            <a:endParaRPr lang="id-ID" b="1" dirty="0"/>
          </a:p>
        </p:txBody>
      </p:sp>
      <p:sp>
        <p:nvSpPr>
          <p:cNvPr id="8" name="Oval 7"/>
          <p:cNvSpPr/>
          <p:nvPr/>
        </p:nvSpPr>
        <p:spPr>
          <a:xfrm>
            <a:off x="357158" y="714356"/>
            <a:ext cx="2143140" cy="150019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Specify the primary and support activity</a:t>
            </a:r>
            <a:endParaRPr lang="id-ID" b="1" dirty="0"/>
          </a:p>
        </p:txBody>
      </p:sp>
      <p:sp>
        <p:nvSpPr>
          <p:cNvPr id="9" name="Oval 8"/>
          <p:cNvSpPr/>
          <p:nvPr/>
        </p:nvSpPr>
        <p:spPr>
          <a:xfrm>
            <a:off x="0" y="2428868"/>
            <a:ext cx="2643174" cy="1571636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/>
              <a:t>Determine the interrelationship</a:t>
            </a:r>
            <a:endParaRPr lang="id-ID" sz="1600" b="1" dirty="0"/>
          </a:p>
        </p:txBody>
      </p:sp>
      <p:sp>
        <p:nvSpPr>
          <p:cNvPr id="10" name="Oval 9"/>
          <p:cNvSpPr/>
          <p:nvPr/>
        </p:nvSpPr>
        <p:spPr>
          <a:xfrm>
            <a:off x="214282" y="4071942"/>
            <a:ext cx="2286016" cy="1571636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/>
              <a:t>Determine the space requirement</a:t>
            </a:r>
            <a:endParaRPr lang="id-ID" sz="1600" b="1" dirty="0"/>
          </a:p>
        </p:txBody>
      </p:sp>
      <p:sp>
        <p:nvSpPr>
          <p:cNvPr id="11" name="Oval 10"/>
          <p:cNvSpPr/>
          <p:nvPr/>
        </p:nvSpPr>
        <p:spPr>
          <a:xfrm>
            <a:off x="2357422" y="4929198"/>
            <a:ext cx="2143140" cy="150019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Generate facility</a:t>
            </a:r>
          </a:p>
          <a:p>
            <a:pPr algn="ctr"/>
            <a:r>
              <a:rPr lang="id-ID" b="1" dirty="0" smtClean="0"/>
              <a:t>plan</a:t>
            </a:r>
            <a:endParaRPr lang="id-ID" b="1" dirty="0"/>
          </a:p>
        </p:txBody>
      </p:sp>
      <p:sp>
        <p:nvSpPr>
          <p:cNvPr id="12" name="Oval 11"/>
          <p:cNvSpPr/>
          <p:nvPr/>
        </p:nvSpPr>
        <p:spPr>
          <a:xfrm>
            <a:off x="4929190" y="4786322"/>
            <a:ext cx="2143140" cy="150019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Evaluate</a:t>
            </a:r>
          </a:p>
          <a:p>
            <a:pPr algn="ctr"/>
            <a:r>
              <a:rPr lang="id-ID" b="1" dirty="0" smtClean="0"/>
              <a:t>alternative facility</a:t>
            </a:r>
          </a:p>
          <a:p>
            <a:pPr algn="ctr"/>
            <a:r>
              <a:rPr lang="id-ID" b="1" dirty="0" smtClean="0"/>
              <a:t>plan</a:t>
            </a:r>
            <a:endParaRPr lang="id-ID" b="1" dirty="0"/>
          </a:p>
        </p:txBody>
      </p:sp>
      <p:sp>
        <p:nvSpPr>
          <p:cNvPr id="13" name="Oval 12"/>
          <p:cNvSpPr/>
          <p:nvPr/>
        </p:nvSpPr>
        <p:spPr>
          <a:xfrm>
            <a:off x="6643702" y="3714752"/>
            <a:ext cx="2143140" cy="150019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Select</a:t>
            </a:r>
          </a:p>
          <a:p>
            <a:pPr algn="ctr"/>
            <a:r>
              <a:rPr lang="id-ID" b="1" dirty="0" smtClean="0"/>
              <a:t>facility</a:t>
            </a:r>
          </a:p>
          <a:p>
            <a:pPr algn="ctr"/>
            <a:r>
              <a:rPr lang="id-ID" b="1" dirty="0" smtClean="0"/>
              <a:t>plan</a:t>
            </a:r>
            <a:endParaRPr lang="id-ID" b="1" dirty="0"/>
          </a:p>
        </p:txBody>
      </p:sp>
      <p:sp>
        <p:nvSpPr>
          <p:cNvPr id="14" name="Oval 13"/>
          <p:cNvSpPr/>
          <p:nvPr/>
        </p:nvSpPr>
        <p:spPr>
          <a:xfrm>
            <a:off x="6715140" y="1928802"/>
            <a:ext cx="2143140" cy="150019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implement</a:t>
            </a:r>
          </a:p>
          <a:p>
            <a:pPr algn="ctr"/>
            <a:r>
              <a:rPr lang="id-ID" b="1" dirty="0" smtClean="0"/>
              <a:t>facility</a:t>
            </a:r>
          </a:p>
          <a:p>
            <a:pPr algn="ctr"/>
            <a:r>
              <a:rPr lang="id-ID" b="1" dirty="0" smtClean="0"/>
              <a:t>plan</a:t>
            </a:r>
            <a:endParaRPr lang="id-ID" b="1" dirty="0"/>
          </a:p>
        </p:txBody>
      </p:sp>
      <p:sp>
        <p:nvSpPr>
          <p:cNvPr id="15" name="Oval 14"/>
          <p:cNvSpPr/>
          <p:nvPr/>
        </p:nvSpPr>
        <p:spPr>
          <a:xfrm>
            <a:off x="5429256" y="500042"/>
            <a:ext cx="2143140" cy="150019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Maintain and adapt</a:t>
            </a:r>
            <a:endParaRPr lang="id-ID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57422" y="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35716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200024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3857628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488" y="435769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628" y="442913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9388" y="357187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86710" y="128586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43570" y="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Curved Right Arrow 25"/>
          <p:cNvSpPr/>
          <p:nvPr/>
        </p:nvSpPr>
        <p:spPr>
          <a:xfrm>
            <a:off x="2714612" y="2071678"/>
            <a:ext cx="1285884" cy="235745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 rot="10800000">
            <a:off x="4714876" y="2285992"/>
            <a:ext cx="1285884" cy="235745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86058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Sistematika FP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1.</a:t>
            </a:r>
            <a:r>
              <a:rPr lang="id-ID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Define or redefine the objective the facility planning</a:t>
            </a:r>
            <a:r>
              <a:rPr lang="id-ID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Define the goals of facility planning wether designing a new-fresh facility or redesign the existing facility</a:t>
            </a:r>
          </a:p>
          <a:p>
            <a:pPr>
              <a:buNone/>
            </a:pPr>
            <a:r>
              <a:rPr lang="id-ID" dirty="0" smtClean="0"/>
              <a:t>How?</a:t>
            </a:r>
          </a:p>
          <a:p>
            <a:pPr lvl="1"/>
            <a:r>
              <a:rPr lang="id-ID" dirty="0" smtClean="0"/>
              <a:t>Understand the successful model of organization</a:t>
            </a:r>
          </a:p>
          <a:p>
            <a:pPr lvl="1"/>
            <a:r>
              <a:rPr lang="id-ID" dirty="0" smtClean="0"/>
              <a:t>Interpret the internal issues 	</a:t>
            </a:r>
          </a:p>
          <a:p>
            <a:pPr lvl="1"/>
            <a:r>
              <a:rPr lang="id-ID" dirty="0" smtClean="0"/>
              <a:t>Interpret the external issues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id-ID" dirty="0" smtClean="0"/>
              <a:t>Re-design</a:t>
            </a:r>
            <a:endParaRPr lang="en-GB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9638"/>
            <a:ext cx="8424862" cy="5472112"/>
          </a:xfrm>
        </p:spPr>
        <p:txBody>
          <a:bodyPr/>
          <a:lstStyle/>
          <a:p>
            <a:r>
              <a:rPr lang="en-US" sz="2000"/>
              <a:t>Symptoms that allow us to detect the need for a re-layout:</a:t>
            </a:r>
          </a:p>
          <a:p>
            <a:pPr lvl="1"/>
            <a:r>
              <a:rPr lang="en-US" sz="1800"/>
              <a:t>Congestion and bad utilization of space.</a:t>
            </a:r>
          </a:p>
          <a:p>
            <a:pPr lvl="1"/>
            <a:r>
              <a:rPr lang="en-US" sz="1800"/>
              <a:t>Excessive stock in process at the facility.</a:t>
            </a:r>
          </a:p>
          <a:p>
            <a:pPr lvl="1"/>
            <a:r>
              <a:rPr lang="en-US" sz="1800"/>
              <a:t>Long distances in the work flow process.</a:t>
            </a:r>
          </a:p>
          <a:p>
            <a:pPr lvl="1"/>
            <a:r>
              <a:rPr lang="en-US" sz="1800"/>
              <a:t>Simultaneous bottle necks and workstations with idle time.</a:t>
            </a:r>
          </a:p>
          <a:p>
            <a:pPr lvl="1"/>
            <a:r>
              <a:rPr lang="en-US" sz="1800"/>
              <a:t>Qualified workers carrying out too many simple operations.</a:t>
            </a:r>
          </a:p>
          <a:p>
            <a:pPr lvl="1"/>
            <a:r>
              <a:rPr lang="en-US" sz="1800"/>
              <a:t>Labor anxiety and discomfort. Accidents at the facility.</a:t>
            </a:r>
          </a:p>
          <a:p>
            <a:pPr lvl="1"/>
            <a:r>
              <a:rPr lang="en-US" sz="1800"/>
              <a:t>Difficulty in controlling operations and personnel.</a:t>
            </a:r>
          </a:p>
        </p:txBody>
      </p:sp>
      <p:pic>
        <p:nvPicPr>
          <p:cNvPr id="109572" name="Picture 4" descr="Sort TriTec Metal Rack Befo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657600"/>
            <a:ext cx="3924300" cy="2420938"/>
          </a:xfrm>
          <a:prstGeom prst="rect">
            <a:avLst/>
          </a:prstGeom>
          <a:noFill/>
        </p:spPr>
      </p:pic>
      <p:pic>
        <p:nvPicPr>
          <p:cNvPr id="109573" name="Picture 5" descr="hps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573463"/>
            <a:ext cx="3733800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7038" y="3357562"/>
            <a:ext cx="29269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2.</a:t>
            </a:r>
            <a:r>
              <a:rPr lang="id-ID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Specify the primary and support activities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Primary activites </a:t>
            </a:r>
            <a:r>
              <a:rPr lang="id-ID" dirty="0" smtClean="0">
                <a:sym typeface="Wingdings" pitchFamily="2" charset="2"/>
              </a:rPr>
              <a:t> the core operation</a:t>
            </a:r>
          </a:p>
          <a:p>
            <a:r>
              <a:rPr lang="id-ID" dirty="0" smtClean="0">
                <a:sym typeface="Wingdings" pitchFamily="2" charset="2"/>
              </a:rPr>
              <a:t>Support activites supporting the primary activites not to be interupted or delayed </a:t>
            </a:r>
          </a:p>
          <a:p>
            <a:r>
              <a:rPr lang="id-ID" dirty="0" smtClean="0">
                <a:sym typeface="Wingdings" pitchFamily="2" charset="2"/>
              </a:rPr>
              <a:t>E.g : </a:t>
            </a:r>
            <a:r>
              <a:rPr lang="id-ID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maintenance</a:t>
            </a:r>
            <a:r>
              <a:rPr lang="id-ID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supporting activity of manufacture</a:t>
            </a:r>
            <a:endParaRPr lang="id-ID" dirty="0" smtClean="0">
              <a:sym typeface="Wingdings" pitchFamily="2" charset="2"/>
            </a:endParaRPr>
          </a:p>
          <a:p>
            <a:pPr>
              <a:buNone/>
            </a:pPr>
            <a:endParaRPr lang="id-ID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705" y="3286124"/>
            <a:ext cx="3493295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4000" dirty="0" smtClean="0"/>
              <a:t>3. </a:t>
            </a:r>
            <a:r>
              <a:rPr lang="id-ID" sz="40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Determine the interrelationship among all activities 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department which has close relationship to another department will be positioned closely to make efficient flow of process.</a:t>
            </a:r>
          </a:p>
          <a:p>
            <a:endParaRPr lang="id-ID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12766"/>
          <a:stretch>
            <a:fillRect/>
          </a:stretch>
        </p:blipFill>
        <p:spPr bwMode="auto">
          <a:xfrm>
            <a:off x="4991100" y="2952730"/>
            <a:ext cx="4152900" cy="390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3600" dirty="0" smtClean="0"/>
              <a:t>4.</a:t>
            </a:r>
            <a:r>
              <a:rPr lang="id-ID" sz="36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Determine the space requirement 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Determining space requirement based on tools, operator and material.</a:t>
            </a:r>
          </a:p>
          <a:p>
            <a:r>
              <a:rPr lang="en-US" dirty="0"/>
              <a:t>Consider all equipment, material, and personnel requirements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Lenovo\Downloads\stockphotopro_813785TLK_no_ti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486150"/>
            <a:ext cx="3810000" cy="33718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4000" dirty="0" smtClean="0"/>
              <a:t>5. </a:t>
            </a:r>
            <a:r>
              <a:rPr lang="id-ID" sz="40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Generate alternative facility plan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of facility include alternative layout structural design and material handling system.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facilities planning along the supply chain ensures that the product will be manufactured and shipped to the </a:t>
            </a:r>
            <a:r>
              <a:rPr lang="en-US" b="1" dirty="0" smtClean="0"/>
              <a:t>satisfaction</a:t>
            </a:r>
            <a:r>
              <a:rPr lang="en-US" dirty="0" smtClean="0"/>
              <a:t> of the ultimate customer.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27585"/>
            <a:ext cx="4500562" cy="333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3600" dirty="0" smtClean="0"/>
              <a:t>6.</a:t>
            </a:r>
            <a:r>
              <a:rPr lang="id-ID" sz="36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Evaluate alternatives facilities plan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Browse the impact of using those alternatives, visualize the interaction and sort by the </a:t>
            </a:r>
            <a:r>
              <a:rPr lang="id-ID" dirty="0" smtClean="0"/>
              <a:t>benefits</a:t>
            </a:r>
            <a:endParaRPr lang="en-US" dirty="0" smtClean="0"/>
          </a:p>
          <a:p>
            <a:r>
              <a:rPr lang="en-US" dirty="0" smtClean="0"/>
              <a:t>Evaluate </a:t>
            </a:r>
            <a:r>
              <a:rPr lang="en-US" dirty="0"/>
              <a:t>alternative facilities plan. On the basis of accepted criteria, rank the plan specified.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Select </a:t>
            </a:r>
            <a:r>
              <a:rPr lang="id-ID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facilites </a:t>
            </a:r>
            <a:r>
              <a:rPr lang="id-ID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</a:t>
            </a:r>
          </a:p>
          <a:p>
            <a:pPr>
              <a:buNone/>
            </a:pPr>
            <a:r>
              <a:rPr lang="id-ID" i="1" dirty="0" smtClean="0"/>
              <a:t>8. </a:t>
            </a:r>
            <a:r>
              <a:rPr lang="id-ID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 the facilites plan</a:t>
            </a:r>
            <a:r>
              <a:rPr lang="id-ID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id-ID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id-ID" dirty="0" smtClean="0"/>
              <a:t>9. </a:t>
            </a:r>
            <a:r>
              <a:rPr lang="id-ID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 and adapt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Facilities Planning Process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1800" y="838200"/>
            <a:ext cx="2514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Specify/Update Primary and related activities to accomplish objectives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2057400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Determine Space requirements for all activities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28194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Determine Facility Location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46482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Develop alternative plans and evaluate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5410200"/>
            <a:ext cx="2514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facilities plan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6096000"/>
            <a:ext cx="2514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Implement plan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2362200"/>
            <a:ext cx="2514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Maintain and Continuously improve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2286000" y="2971800"/>
            <a:ext cx="3810000" cy="15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What’s The </a:t>
            </a:r>
            <a:r>
              <a:rPr lang="en-US" sz="1400" dirty="0" err="1" smtClean="0">
                <a:solidFill>
                  <a:schemeClr val="tx1"/>
                </a:solidFill>
              </a:rPr>
              <a:t>feasability</a:t>
            </a:r>
            <a:r>
              <a:rPr lang="en-US" sz="1400" dirty="0" smtClean="0">
                <a:solidFill>
                  <a:schemeClr val="tx1"/>
                </a:solidFill>
              </a:rPr>
              <a:t> of incorporating the new </a:t>
            </a:r>
            <a:r>
              <a:rPr lang="en-US" sz="1400" dirty="0" err="1" smtClean="0">
                <a:solidFill>
                  <a:schemeClr val="tx1"/>
                </a:solidFill>
              </a:rPr>
              <a:t>oeration</a:t>
            </a:r>
            <a:r>
              <a:rPr lang="en-US" sz="1400" dirty="0" smtClean="0">
                <a:solidFill>
                  <a:schemeClr val="tx1"/>
                </a:solidFill>
              </a:rPr>
              <a:t> or facility on existing site?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077494" y="28567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077494" y="19423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077494" y="46093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077494" y="53713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077494" y="59809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2"/>
            <a:endCxn id="11" idx="2"/>
          </p:cNvCxnSpPr>
          <p:nvPr/>
        </p:nvCxnSpPr>
        <p:spPr>
          <a:xfrm rot="5400000" flipH="1">
            <a:off x="1028700" y="3429000"/>
            <a:ext cx="3505200" cy="2743200"/>
          </a:xfrm>
          <a:prstGeom prst="bentConnector3">
            <a:avLst>
              <a:gd name="adj1" fmla="val -652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11" idx="0"/>
            <a:endCxn id="5" idx="1"/>
          </p:cNvCxnSpPr>
          <p:nvPr/>
        </p:nvCxnSpPr>
        <p:spPr>
          <a:xfrm rot="5400000" flipH="1" flipV="1">
            <a:off x="1676400" y="1066800"/>
            <a:ext cx="1028700" cy="1562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stCxn id="12" idx="3"/>
            <a:endCxn id="7" idx="2"/>
          </p:cNvCxnSpPr>
          <p:nvPr/>
        </p:nvCxnSpPr>
        <p:spPr>
          <a:xfrm flipV="1">
            <a:off x="6096000" y="3429000"/>
            <a:ext cx="1333500" cy="3048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00800" y="3962400"/>
            <a:ext cx="1346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Feasible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48200" y="4267200"/>
            <a:ext cx="94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Feasible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characteristic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3" y="0"/>
            <a:ext cx="9131992" cy="4565996"/>
          </a:xfrm>
        </p:spPr>
      </p:pic>
      <p:sp>
        <p:nvSpPr>
          <p:cNvPr id="6" name="Rectangle 5"/>
          <p:cNvSpPr/>
          <p:nvPr/>
        </p:nvSpPr>
        <p:spPr>
          <a:xfrm>
            <a:off x="0" y="4725144"/>
            <a:ext cx="9252520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Flexibility. </a:t>
            </a:r>
            <a:endParaRPr lang="en-US" sz="2800" b="1" dirty="0" smtClean="0"/>
          </a:p>
          <a:p>
            <a:r>
              <a:rPr lang="en-US" sz="2800" dirty="0" smtClean="0"/>
              <a:t>Flexible </a:t>
            </a:r>
            <a:r>
              <a:rPr lang="en-US" sz="2800" dirty="0"/>
              <a:t>facilities are able to handle a variety of requirements without being altered</a:t>
            </a:r>
          </a:p>
        </p:txBody>
      </p:sp>
    </p:spTree>
    <p:extLst>
      <p:ext uri="{BB962C8B-B14F-4D97-AF65-F5344CB8AC3E}">
        <p14:creationId xmlns:p14="http://schemas.microsoft.com/office/powerpoint/2010/main" val="396916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85832"/>
          </a:xfrm>
        </p:spPr>
      </p:pic>
      <p:sp>
        <p:nvSpPr>
          <p:cNvPr id="5" name="Rectangle 4"/>
          <p:cNvSpPr/>
          <p:nvPr/>
        </p:nvSpPr>
        <p:spPr>
          <a:xfrm>
            <a:off x="0" y="5301002"/>
            <a:ext cx="925252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/>
              <a:t>Modularity. </a:t>
            </a:r>
            <a:r>
              <a:rPr lang="en-US" sz="3200" dirty="0"/>
              <a:t>Modular facilities are those with systems that cooperate efficiently over a wide range of operating rates.</a:t>
            </a:r>
          </a:p>
        </p:txBody>
      </p:sp>
    </p:spTree>
    <p:extLst>
      <p:ext uri="{BB962C8B-B14F-4D97-AF65-F5344CB8AC3E}">
        <p14:creationId xmlns:p14="http://schemas.microsoft.com/office/powerpoint/2010/main" val="35359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260" cy="5301208"/>
          </a:xfrm>
        </p:spPr>
      </p:pic>
      <p:sp>
        <p:nvSpPr>
          <p:cNvPr id="5" name="Rectangle 4"/>
          <p:cNvSpPr/>
          <p:nvPr/>
        </p:nvSpPr>
        <p:spPr>
          <a:xfrm>
            <a:off x="-10764" y="5301208"/>
            <a:ext cx="9196023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Upgradability</a:t>
            </a:r>
            <a:r>
              <a:rPr lang="en-US" sz="2800" dirty="0"/>
              <a:t>. Upgraded facilities gracefully incorporate advances in equipment systems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89011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65304"/>
          </a:xfrm>
        </p:spPr>
      </p:pic>
      <p:sp>
        <p:nvSpPr>
          <p:cNvPr id="5" name="Rectangle 4"/>
          <p:cNvSpPr/>
          <p:nvPr/>
        </p:nvSpPr>
        <p:spPr>
          <a:xfrm>
            <a:off x="-18969" y="5380474"/>
            <a:ext cx="9162969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/>
              <a:t>Adaptability</a:t>
            </a:r>
            <a:r>
              <a:rPr lang="en-US" sz="3200"/>
              <a:t>. </a:t>
            </a:r>
            <a:r>
              <a:rPr lang="en-US" sz="3200" dirty="0"/>
              <a:t>This means taking into consideration the implications of calendars, cycles, and peaks in facilities use</a:t>
            </a:r>
          </a:p>
        </p:txBody>
      </p:sp>
    </p:spTree>
    <p:extLst>
      <p:ext uri="{BB962C8B-B14F-4D97-AF65-F5344CB8AC3E}">
        <p14:creationId xmlns:p14="http://schemas.microsoft.com/office/powerpoint/2010/main" val="258228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" y="0"/>
            <a:ext cx="9146049" cy="6093296"/>
          </a:xfrm>
        </p:spPr>
      </p:pic>
      <p:sp>
        <p:nvSpPr>
          <p:cNvPr id="5" name="Rectangle 4"/>
          <p:cNvSpPr/>
          <p:nvPr/>
        </p:nvSpPr>
        <p:spPr>
          <a:xfrm>
            <a:off x="5827" y="5877272"/>
            <a:ext cx="913817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Selective Operability</a:t>
            </a:r>
            <a:r>
              <a:rPr lang="en-US" sz="2400" dirty="0"/>
              <a:t>. This means understanding how each facility segment operates and allows contingency plans to be put in place.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64518509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800</Words>
  <Application>Microsoft Office PowerPoint</Application>
  <PresentationFormat>On-screen Show (4:3)</PresentationFormat>
  <Paragraphs>119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Diseño predeterminado</vt:lpstr>
      <vt:lpstr>PowerPoint Presentation</vt:lpstr>
      <vt:lpstr>review</vt:lpstr>
      <vt:lpstr>Facilities</vt:lpstr>
      <vt:lpstr>characteristic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Holistic Approach to Create Such Facilities</vt:lpstr>
      <vt:lpstr>Holistic Approach to Create Such Facilities</vt:lpstr>
      <vt:lpstr>Holistic Approach to Create Such Facilities</vt:lpstr>
      <vt:lpstr>Holistic Approach to Create Such Facilities</vt:lpstr>
      <vt:lpstr>PowerPoint Presentation</vt:lpstr>
      <vt:lpstr>PowerPoint Presentation</vt:lpstr>
      <vt:lpstr>Holistic Approach to Create Such Facilities</vt:lpstr>
      <vt:lpstr>Holistic Approach to Create Such Facilities</vt:lpstr>
      <vt:lpstr>Holistic Approach to Create Such Facilities</vt:lpstr>
      <vt:lpstr>Considerations</vt:lpstr>
      <vt:lpstr>Background</vt:lpstr>
      <vt:lpstr>PowerPoint Presentation</vt:lpstr>
      <vt:lpstr>Sistematika FP</vt:lpstr>
      <vt:lpstr>1. Define or redefine the objective the facility planning </vt:lpstr>
      <vt:lpstr>Re-design</vt:lpstr>
      <vt:lpstr>2. Specify the primary and support activities </vt:lpstr>
      <vt:lpstr>3. Determine the interrelationship among all activities </vt:lpstr>
      <vt:lpstr>4. Determine the space requirement </vt:lpstr>
      <vt:lpstr>5. Generate alternative facility plan</vt:lpstr>
      <vt:lpstr>6. Evaluate alternatives facilities plan</vt:lpstr>
      <vt:lpstr>PowerPoint Presentation</vt:lpstr>
      <vt:lpstr>Facilities Planning Process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Devi Pratami</cp:lastModifiedBy>
  <cp:revision>63</cp:revision>
  <dcterms:created xsi:type="dcterms:W3CDTF">2010-05-23T14:28:12Z</dcterms:created>
  <dcterms:modified xsi:type="dcterms:W3CDTF">2018-01-23T02:17:09Z</dcterms:modified>
</cp:coreProperties>
</file>