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63" r:id="rId3"/>
    <p:sldId id="300" r:id="rId4"/>
    <p:sldId id="301" r:id="rId5"/>
    <p:sldId id="302" r:id="rId6"/>
    <p:sldId id="303" r:id="rId7"/>
    <p:sldId id="304" r:id="rId8"/>
    <p:sldId id="305" r:id="rId9"/>
    <p:sldId id="297" r:id="rId10"/>
    <p:sldId id="298" r:id="rId11"/>
    <p:sldId id="261" r:id="rId12"/>
    <p:sldId id="262" r:id="rId13"/>
    <p:sldId id="264" r:id="rId14"/>
    <p:sldId id="259" r:id="rId15"/>
    <p:sldId id="265" r:id="rId16"/>
    <p:sldId id="267" r:id="rId17"/>
    <p:sldId id="268" r:id="rId18"/>
    <p:sldId id="269" r:id="rId19"/>
    <p:sldId id="270" r:id="rId20"/>
    <p:sldId id="271" r:id="rId21"/>
    <p:sldId id="260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95" r:id="rId31"/>
    <p:sldId id="280" r:id="rId32"/>
    <p:sldId id="281" r:id="rId33"/>
    <p:sldId id="282" r:id="rId34"/>
    <p:sldId id="283" r:id="rId3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EC57-081C-4AB4-BD3E-55489CC698E1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2B91-791D-42DD-A5C1-B686E35AA7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EC57-081C-4AB4-BD3E-55489CC698E1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2B91-791D-42DD-A5C1-B686E35AA7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EC57-081C-4AB4-BD3E-55489CC698E1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2B91-791D-42DD-A5C1-B686E35AA7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MG_21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09613"/>
            <a:ext cx="9144000" cy="756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493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4951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fld id="{A6F388BA-D48A-49A8-901C-8EA767238BFB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fld id="{034A16EA-73D0-4479-8298-D6484A770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388BA-D48A-49A8-901C-8EA767238BFB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A16EA-73D0-4479-8298-D6484A770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388BA-D48A-49A8-901C-8EA767238BFB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A16EA-73D0-4479-8298-D6484A770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388BA-D48A-49A8-901C-8EA767238BFB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A16EA-73D0-4479-8298-D6484A770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388BA-D48A-49A8-901C-8EA767238BFB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A16EA-73D0-4479-8298-D6484A770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388BA-D48A-49A8-901C-8EA767238BFB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A16EA-73D0-4479-8298-D6484A770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388BA-D48A-49A8-901C-8EA767238BFB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A16EA-73D0-4479-8298-D6484A770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388BA-D48A-49A8-901C-8EA767238BFB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A16EA-73D0-4479-8298-D6484A770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EC57-081C-4AB4-BD3E-55489CC698E1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2B91-791D-42DD-A5C1-B686E35AA7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388BA-D48A-49A8-901C-8EA767238BFB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A16EA-73D0-4479-8298-D6484A770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388BA-D48A-49A8-901C-8EA767238BFB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A16EA-73D0-4479-8298-D6484A770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388BA-D48A-49A8-901C-8EA767238BFB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A16EA-73D0-4479-8298-D6484A770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388BA-D48A-49A8-901C-8EA767238BFB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A16EA-73D0-4479-8298-D6484A770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388BA-D48A-49A8-901C-8EA767238BFB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A16EA-73D0-4479-8298-D6484A770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31863" y="96838"/>
            <a:ext cx="7678737" cy="599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Nita P. Hidajat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Pendahuluan-PTLP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D3E88A-CA28-45A3-9BB9-28BB0ED9D0A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EC57-081C-4AB4-BD3E-55489CC698E1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2B91-791D-42DD-A5C1-B686E35AA7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EC57-081C-4AB4-BD3E-55489CC698E1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2B91-791D-42DD-A5C1-B686E35AA7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EC57-081C-4AB4-BD3E-55489CC698E1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2B91-791D-42DD-A5C1-B686E35AA7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EC57-081C-4AB4-BD3E-55489CC698E1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2B91-791D-42DD-A5C1-B686E35AA7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EC57-081C-4AB4-BD3E-55489CC698E1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2B91-791D-42DD-A5C1-B686E35AA7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EC57-081C-4AB4-BD3E-55489CC698E1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2B91-791D-42DD-A5C1-B686E35AA7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EC57-081C-4AB4-BD3E-55489CC698E1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2B91-791D-42DD-A5C1-B686E35AA7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7EC57-081C-4AB4-BD3E-55489CC698E1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72B91-791D-42DD-A5C1-B686E35AA76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IMG_2115v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-414338"/>
            <a:ext cx="9144000" cy="756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A6F388BA-D48A-49A8-901C-8EA767238BFB}" type="datetimeFigureOut">
              <a:rPr lang="id-ID" smtClean="0"/>
              <a:pPr/>
              <a:t>19/03/2018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034A16EA-73D0-4479-8298-D6484A770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285860"/>
            <a:ext cx="6629424" cy="2286008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Area Allocation </a:t>
            </a:r>
            <a:br>
              <a:rPr lang="en-US" sz="5400" dirty="0" smtClean="0"/>
            </a:br>
            <a:r>
              <a:rPr lang="en-US" sz="5400" dirty="0" smtClean="0"/>
              <a:t>&amp;</a:t>
            </a:r>
            <a:br>
              <a:rPr lang="en-US" sz="5400" dirty="0" smtClean="0"/>
            </a:br>
            <a:r>
              <a:rPr lang="id-ID" sz="5400" dirty="0" smtClean="0"/>
              <a:t>Type Layout</a:t>
            </a:r>
            <a:endParaRPr lang="id-ID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29190" y="0"/>
            <a:ext cx="4214810" cy="571504"/>
          </a:xfrm>
        </p:spPr>
        <p:txBody>
          <a:bodyPr/>
          <a:lstStyle/>
          <a:p>
            <a:r>
              <a:rPr lang="en-US" dirty="0" smtClean="0"/>
              <a:t>Facility Planning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id-ID" sz="2800" dirty="0" smtClean="0"/>
              <a:t>Aliran material</a:t>
            </a:r>
            <a:endParaRPr lang="id-ID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Picture 5" descr="Mama0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8596" y="1643050"/>
            <a:ext cx="7956550" cy="4594238"/>
          </a:xfrm>
          <a:prstGeom prst="rect">
            <a:avLst/>
          </a:prstGeom>
          <a:noFill/>
          <a:ln/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128678" y="-214338"/>
            <a:ext cx="8872478" cy="857256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/>
          <a:lstStyle/>
          <a:p>
            <a:r>
              <a:rPr lang="id-ID" dirty="0" smtClean="0"/>
              <a:t>General Flow Pattern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3286148"/>
          </a:xfrm>
        </p:spPr>
        <p:txBody>
          <a:bodyPr>
            <a:normAutofit/>
          </a:bodyPr>
          <a:lstStyle/>
          <a:p>
            <a:r>
              <a:rPr lang="id-ID" sz="3600" dirty="0" smtClean="0"/>
              <a:t>Straight line</a:t>
            </a:r>
            <a:endParaRPr lang="id-ID" sz="3600" dirty="0"/>
          </a:p>
          <a:p>
            <a:r>
              <a:rPr lang="id-ID" sz="3600" dirty="0" smtClean="0"/>
              <a:t>U shape</a:t>
            </a:r>
          </a:p>
          <a:p>
            <a:r>
              <a:rPr lang="id-ID" sz="3600" dirty="0" smtClean="0"/>
              <a:t>S shape</a:t>
            </a:r>
          </a:p>
          <a:p>
            <a:r>
              <a:rPr lang="id-ID" sz="3600" dirty="0" smtClean="0"/>
              <a:t>W shape</a:t>
            </a:r>
            <a:endParaRPr lang="id-ID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28678" y="-214338"/>
            <a:ext cx="8872478" cy="857256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lang="id-ID" dirty="0" smtClean="0"/>
              <a:t>Flow pattern</a:t>
            </a:r>
            <a:endParaRPr lang="id-ID" dirty="0"/>
          </a:p>
        </p:txBody>
      </p:sp>
      <p:pic>
        <p:nvPicPr>
          <p:cNvPr id="4" name="Picture 5" descr="Mama00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14" y="1831995"/>
            <a:ext cx="6572296" cy="4525963"/>
          </a:xfrm>
          <a:noFill/>
          <a:ln/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28678" y="-214338"/>
            <a:ext cx="8872478" cy="857256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lang="id-ID" dirty="0" smtClean="0"/>
              <a:t>Aliran material</a:t>
            </a:r>
            <a:endParaRPr lang="id-ID" dirty="0"/>
          </a:p>
        </p:txBody>
      </p:sp>
      <p:pic>
        <p:nvPicPr>
          <p:cNvPr id="4" name="Picture 5" descr="msoB1F9D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2668" t="2837" r="23718" b="75810"/>
          <a:stretch>
            <a:fillRect/>
          </a:stretch>
        </p:blipFill>
        <p:spPr bwMode="auto">
          <a:xfrm>
            <a:off x="1142976" y="1785926"/>
            <a:ext cx="6572296" cy="4143404"/>
          </a:xfrm>
          <a:prstGeom prst="rect">
            <a:avLst/>
          </a:prstGeom>
          <a:noFill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829578" y="2500306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Good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910540" y="4631304"/>
            <a:ext cx="590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Bad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28678" y="-214338"/>
            <a:ext cx="8872478" cy="857256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0390"/>
            <a:ext cx="8229600" cy="158272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Pola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Aliran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Bahan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untuk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Proses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Produksi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214554"/>
            <a:ext cx="8715436" cy="3911609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Straight </a:t>
            </a:r>
            <a:r>
              <a:rPr lang="en-US" sz="3200" dirty="0"/>
              <a:t>Line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Serpentine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Zig-zag</a:t>
            </a:r>
            <a:r>
              <a:rPr lang="en-US" sz="3200" dirty="0"/>
              <a:t> Shape (S-Shape)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U-Shape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Circular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Odd Angle</a:t>
            </a:r>
            <a:endParaRPr lang="en-AU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28678" y="-214338"/>
            <a:ext cx="8872478" cy="857256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/>
          <a:lstStyle/>
          <a:p>
            <a:r>
              <a:rPr lang="en-US" dirty="0"/>
              <a:t>Straight Line</a:t>
            </a:r>
            <a:endParaRPr lang="en-AU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290513" indent="-290513"/>
            <a:r>
              <a:rPr lang="id-ID" sz="2800" dirty="0" smtClean="0"/>
              <a:t>D</a:t>
            </a:r>
            <a:r>
              <a:rPr lang="en-US" sz="2800" dirty="0" err="1" smtClean="0"/>
              <a:t>ipakai</a:t>
            </a:r>
            <a:r>
              <a:rPr lang="en-US" sz="2800" dirty="0" smtClean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produksi</a:t>
            </a:r>
            <a:r>
              <a:rPr lang="en-US" sz="2800" dirty="0"/>
              <a:t> yang </a:t>
            </a:r>
            <a:r>
              <a:rPr lang="en-US" sz="2800" dirty="0" err="1"/>
              <a:t>berlangsung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singkat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sederhana</a:t>
            </a:r>
            <a:r>
              <a:rPr lang="en-US" sz="2800" dirty="0"/>
              <a:t>. </a:t>
            </a:r>
          </a:p>
          <a:p>
            <a:pPr marL="290513" indent="-290513"/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pola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diperoleh</a:t>
            </a:r>
            <a:r>
              <a:rPr lang="en-US" sz="2800" dirty="0"/>
              <a:t>:</a:t>
            </a:r>
          </a:p>
          <a:p>
            <a:pPr marL="533400" lvl="1" indent="-171450">
              <a:buFont typeface="Wingdings" pitchFamily="2" charset="2"/>
              <a:buChar char="Ø"/>
            </a:pPr>
            <a:r>
              <a:rPr lang="en-US" dirty="0" err="1"/>
              <a:t>Jarak</a:t>
            </a:r>
            <a:r>
              <a:rPr lang="en-US" dirty="0"/>
              <a:t> yang </a:t>
            </a:r>
            <a:r>
              <a:rPr lang="en-US" dirty="0" err="1"/>
              <a:t>terpendek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titik</a:t>
            </a:r>
            <a:endParaRPr lang="en-US" dirty="0"/>
          </a:p>
          <a:p>
            <a:pPr marL="533400" lvl="1" indent="-171450">
              <a:buFont typeface="Wingdings" pitchFamily="2" charset="2"/>
              <a:buChar char="Ø"/>
            </a:pP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lurus</a:t>
            </a:r>
            <a:endParaRPr lang="en-US" dirty="0"/>
          </a:p>
          <a:p>
            <a:pPr marL="533400" lvl="1" indent="-171450">
              <a:buFont typeface="Wingdings" pitchFamily="2" charset="2"/>
              <a:buChar char="Ø"/>
            </a:pPr>
            <a:r>
              <a:rPr lang="en-US" dirty="0"/>
              <a:t>Total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kecil</a:t>
            </a:r>
            <a:endParaRPr lang="en-AU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id-ID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786314" y="2714620"/>
            <a:ext cx="3857652" cy="847725"/>
            <a:chOff x="748" y="3304"/>
            <a:chExt cx="3901" cy="534"/>
          </a:xfrm>
        </p:grpSpPr>
        <p:sp>
          <p:nvSpPr>
            <p:cNvPr id="34820" name="Oval 4"/>
            <p:cNvSpPr>
              <a:spLocks noChangeArrowheads="1"/>
            </p:cNvSpPr>
            <p:nvPr/>
          </p:nvSpPr>
          <p:spPr bwMode="auto">
            <a:xfrm>
              <a:off x="748" y="3339"/>
              <a:ext cx="454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1</a:t>
              </a:r>
              <a:endParaRPr lang="en-AU" sz="2400"/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auto">
            <a:xfrm>
              <a:off x="1429" y="3339"/>
              <a:ext cx="454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2</a:t>
              </a:r>
              <a:endParaRPr lang="en-AU" sz="2400"/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auto">
            <a:xfrm>
              <a:off x="2154" y="3339"/>
              <a:ext cx="454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/>
                <a:t>3</a:t>
              </a:r>
              <a:endParaRPr lang="en-AU" sz="2400" dirty="0"/>
            </a:p>
          </p:txBody>
        </p:sp>
        <p:sp>
          <p:nvSpPr>
            <p:cNvPr id="34824" name="Oval 8"/>
            <p:cNvSpPr>
              <a:spLocks noChangeArrowheads="1"/>
            </p:cNvSpPr>
            <p:nvPr/>
          </p:nvSpPr>
          <p:spPr bwMode="auto">
            <a:xfrm>
              <a:off x="2789" y="3339"/>
              <a:ext cx="454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4</a:t>
              </a:r>
              <a:endParaRPr lang="en-AU" sz="2400"/>
            </a:p>
          </p:txBody>
        </p:sp>
        <p:sp>
          <p:nvSpPr>
            <p:cNvPr id="34825" name="Oval 9"/>
            <p:cNvSpPr>
              <a:spLocks noChangeArrowheads="1"/>
            </p:cNvSpPr>
            <p:nvPr/>
          </p:nvSpPr>
          <p:spPr bwMode="auto">
            <a:xfrm>
              <a:off x="4195" y="3339"/>
              <a:ext cx="454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n</a:t>
              </a:r>
              <a:endParaRPr lang="en-AU" sz="2400"/>
            </a:p>
          </p:txBody>
        </p:sp>
        <p:sp>
          <p:nvSpPr>
            <p:cNvPr id="34826" name="Text Box 10"/>
            <p:cNvSpPr txBox="1">
              <a:spLocks noChangeArrowheads="1"/>
            </p:cNvSpPr>
            <p:nvPr/>
          </p:nvSpPr>
          <p:spPr bwMode="auto">
            <a:xfrm>
              <a:off x="3366" y="3304"/>
              <a:ext cx="73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000"/>
                <a:t>……..</a:t>
              </a:r>
              <a:endParaRPr lang="en-AU" sz="3000"/>
            </a:p>
          </p:txBody>
        </p:sp>
        <p:sp>
          <p:nvSpPr>
            <p:cNvPr id="34827" name="Line 11"/>
            <p:cNvSpPr>
              <a:spLocks noChangeShapeType="1"/>
            </p:cNvSpPr>
            <p:nvPr/>
          </p:nvSpPr>
          <p:spPr bwMode="auto">
            <a:xfrm>
              <a:off x="884" y="3838"/>
              <a:ext cx="362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 bwMode="auto">
          <a:xfrm>
            <a:off x="128678" y="71414"/>
            <a:ext cx="8872478" cy="571504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chemeClr val="bg1"/>
                </a:solidFill>
              </a:rPr>
              <a:t>Tipe</a:t>
            </a:r>
            <a:r>
              <a:rPr lang="en-US" sz="2800" dirty="0" smtClean="0">
                <a:solidFill>
                  <a:schemeClr val="bg1"/>
                </a:solidFill>
              </a:rPr>
              <a:t> Layout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642926"/>
            <a:ext cx="8258204" cy="785810"/>
          </a:xfrm>
        </p:spPr>
        <p:txBody>
          <a:bodyPr>
            <a:normAutofit/>
          </a:bodyPr>
          <a:lstStyle/>
          <a:p>
            <a:r>
              <a:rPr lang="en-AU" sz="3500" dirty="0"/>
              <a:t>Serpentine (S-Shape) </a:t>
            </a:r>
            <a:r>
              <a:rPr lang="en-AU" sz="3500" dirty="0" err="1"/>
              <a:t>atau</a:t>
            </a:r>
            <a:r>
              <a:rPr lang="en-AU" sz="3500" dirty="0"/>
              <a:t> </a:t>
            </a:r>
            <a:r>
              <a:rPr lang="en-AU" sz="3500" dirty="0" err="1" smtClean="0"/>
              <a:t>Zig-zag</a:t>
            </a:r>
            <a:r>
              <a:rPr lang="en-AU" sz="3500" dirty="0" smtClean="0"/>
              <a:t> </a:t>
            </a:r>
            <a:r>
              <a:rPr lang="en-AU" sz="3500" dirty="0"/>
              <a:t>Shape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d-ID" sz="2800" dirty="0" smtClean="0"/>
              <a:t>C</a:t>
            </a:r>
            <a:r>
              <a:rPr lang="en-AU" sz="2800" dirty="0" err="1" smtClean="0"/>
              <a:t>ocok</a:t>
            </a:r>
            <a:r>
              <a:rPr lang="en-AU" sz="2800" dirty="0" smtClean="0"/>
              <a:t> </a:t>
            </a:r>
            <a:r>
              <a:rPr lang="en-AU" sz="2800" dirty="0" err="1"/>
              <a:t>untuk</a:t>
            </a:r>
            <a:r>
              <a:rPr lang="en-AU" sz="2800" dirty="0"/>
              <a:t> </a:t>
            </a:r>
            <a:r>
              <a:rPr lang="en-AU" sz="2800" dirty="0" err="1"/>
              <a:t>aliran</a:t>
            </a:r>
            <a:r>
              <a:rPr lang="en-AU" sz="2800" dirty="0"/>
              <a:t> </a:t>
            </a:r>
            <a:r>
              <a:rPr lang="en-AU" sz="2800" dirty="0" err="1"/>
              <a:t>produksi</a:t>
            </a:r>
            <a:r>
              <a:rPr lang="en-AU" sz="2800" dirty="0"/>
              <a:t> yang </a:t>
            </a:r>
            <a:r>
              <a:rPr lang="en-AU" sz="2800" dirty="0" err="1"/>
              <a:t>panjang</a:t>
            </a:r>
            <a:r>
              <a:rPr lang="en-AU" sz="2800" dirty="0"/>
              <a:t> </a:t>
            </a:r>
            <a:r>
              <a:rPr lang="en-AU" sz="2800" dirty="0" err="1"/>
              <a:t>sehingga</a:t>
            </a:r>
            <a:r>
              <a:rPr lang="en-AU" sz="2800" dirty="0"/>
              <a:t> </a:t>
            </a:r>
            <a:r>
              <a:rPr lang="en-AU" sz="2800" dirty="0" err="1"/>
              <a:t>harus</a:t>
            </a:r>
            <a:r>
              <a:rPr lang="en-AU" sz="2800" dirty="0"/>
              <a:t> </a:t>
            </a:r>
            <a:r>
              <a:rPr lang="en-AU" sz="2800" dirty="0" err="1"/>
              <a:t>dibelokkan</a:t>
            </a:r>
            <a:r>
              <a:rPr lang="en-AU" sz="2800" dirty="0"/>
              <a:t>.</a:t>
            </a:r>
          </a:p>
          <a:p>
            <a:endParaRPr lang="en-AU" sz="2800" dirty="0"/>
          </a:p>
          <a:p>
            <a:r>
              <a:rPr lang="en-AU" sz="2800" dirty="0" err="1"/>
              <a:t>Secara</a:t>
            </a:r>
            <a:r>
              <a:rPr lang="en-AU" sz="2800" dirty="0"/>
              <a:t> </a:t>
            </a:r>
            <a:r>
              <a:rPr lang="en-AU" sz="2800" dirty="0" err="1"/>
              <a:t>ekonomis</a:t>
            </a:r>
            <a:r>
              <a:rPr lang="en-AU" sz="2800" dirty="0"/>
              <a:t> </a:t>
            </a:r>
            <a:r>
              <a:rPr lang="en-AU" sz="2800" dirty="0" err="1"/>
              <a:t>hal</a:t>
            </a:r>
            <a:r>
              <a:rPr lang="en-AU" sz="2800" dirty="0"/>
              <a:t> </a:t>
            </a:r>
            <a:r>
              <a:rPr lang="en-AU" sz="2800" dirty="0" err="1"/>
              <a:t>itu</a:t>
            </a:r>
            <a:r>
              <a:rPr lang="en-AU" sz="2800" dirty="0"/>
              <a:t> </a:t>
            </a:r>
            <a:r>
              <a:rPr lang="en-AU" sz="2800" dirty="0" err="1"/>
              <a:t>dapat</a:t>
            </a:r>
            <a:r>
              <a:rPr lang="en-AU" sz="2800" dirty="0"/>
              <a:t> </a:t>
            </a:r>
            <a:r>
              <a:rPr lang="en-AU" sz="2800" dirty="0" err="1"/>
              <a:t>mengatasi</a:t>
            </a:r>
            <a:r>
              <a:rPr lang="en-AU" sz="2800" dirty="0"/>
              <a:t> </a:t>
            </a:r>
            <a:r>
              <a:rPr lang="en-AU" sz="2800" dirty="0" err="1"/>
              <a:t>keterbatasan</a:t>
            </a:r>
            <a:r>
              <a:rPr lang="en-AU" sz="2800" dirty="0"/>
              <a:t> area, </a:t>
            </a:r>
            <a:r>
              <a:rPr lang="en-AU" sz="2800" dirty="0" err="1"/>
              <a:t>bentuk</a:t>
            </a:r>
            <a:r>
              <a:rPr lang="en-AU" sz="2800" dirty="0"/>
              <a:t> </a:t>
            </a:r>
            <a:r>
              <a:rPr lang="en-AU" sz="2800" dirty="0" err="1"/>
              <a:t>dan</a:t>
            </a:r>
            <a:r>
              <a:rPr lang="en-AU" sz="2800" dirty="0"/>
              <a:t> </a:t>
            </a:r>
            <a:r>
              <a:rPr lang="en-AU" sz="2800" dirty="0" err="1"/>
              <a:t>ukuran</a:t>
            </a:r>
            <a:r>
              <a:rPr lang="en-AU" sz="2800" dirty="0"/>
              <a:t> </a:t>
            </a:r>
            <a:r>
              <a:rPr lang="en-AU" sz="2800" dirty="0" err="1"/>
              <a:t>bangunan</a:t>
            </a:r>
            <a:r>
              <a:rPr lang="en-AU" sz="2800" dirty="0"/>
              <a:t> </a:t>
            </a:r>
            <a:r>
              <a:rPr lang="en-AU" sz="2800" dirty="0" smtClean="0"/>
              <a:t>yang </a:t>
            </a:r>
            <a:r>
              <a:rPr lang="en-AU" sz="2800" dirty="0" err="1"/>
              <a:t>ada</a:t>
            </a:r>
            <a:endParaRPr lang="en-AU" sz="2800" dirty="0"/>
          </a:p>
        </p:txBody>
      </p:sp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id-ID" dirty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786314" y="2771783"/>
            <a:ext cx="3602037" cy="1800225"/>
            <a:chOff x="1383" y="2886"/>
            <a:chExt cx="2269" cy="1134"/>
          </a:xfrm>
        </p:grpSpPr>
        <p:sp>
          <p:nvSpPr>
            <p:cNvPr id="35844" name="Oval 4"/>
            <p:cNvSpPr>
              <a:spLocks noChangeArrowheads="1"/>
            </p:cNvSpPr>
            <p:nvPr/>
          </p:nvSpPr>
          <p:spPr bwMode="auto">
            <a:xfrm>
              <a:off x="1383" y="2886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1</a:t>
              </a:r>
              <a:endParaRPr lang="en-AU" sz="2400"/>
            </a:p>
          </p:txBody>
        </p:sp>
        <p:sp>
          <p:nvSpPr>
            <p:cNvPr id="35846" name="Oval 6"/>
            <p:cNvSpPr>
              <a:spLocks noChangeArrowheads="1"/>
            </p:cNvSpPr>
            <p:nvPr/>
          </p:nvSpPr>
          <p:spPr bwMode="auto">
            <a:xfrm>
              <a:off x="1383" y="3566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2</a:t>
              </a:r>
              <a:endParaRPr lang="en-AU" sz="2400"/>
            </a:p>
          </p:txBody>
        </p:sp>
        <p:sp>
          <p:nvSpPr>
            <p:cNvPr id="35847" name="Oval 7"/>
            <p:cNvSpPr>
              <a:spLocks noChangeArrowheads="1"/>
            </p:cNvSpPr>
            <p:nvPr/>
          </p:nvSpPr>
          <p:spPr bwMode="auto">
            <a:xfrm>
              <a:off x="2245" y="3566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3</a:t>
              </a:r>
              <a:endParaRPr lang="en-AU" sz="2400"/>
            </a:p>
          </p:txBody>
        </p:sp>
        <p:sp>
          <p:nvSpPr>
            <p:cNvPr id="35848" name="Oval 8"/>
            <p:cNvSpPr>
              <a:spLocks noChangeArrowheads="1"/>
            </p:cNvSpPr>
            <p:nvPr/>
          </p:nvSpPr>
          <p:spPr bwMode="auto">
            <a:xfrm>
              <a:off x="2245" y="2886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4</a:t>
              </a:r>
              <a:endParaRPr lang="en-AU" sz="2400"/>
            </a:p>
          </p:txBody>
        </p:sp>
        <p:sp>
          <p:nvSpPr>
            <p:cNvPr id="35849" name="Oval 9"/>
            <p:cNvSpPr>
              <a:spLocks noChangeArrowheads="1"/>
            </p:cNvSpPr>
            <p:nvPr/>
          </p:nvSpPr>
          <p:spPr bwMode="auto">
            <a:xfrm>
              <a:off x="3198" y="2886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5</a:t>
              </a:r>
              <a:endParaRPr lang="en-AU" sz="2400"/>
            </a:p>
          </p:txBody>
        </p:sp>
        <p:sp>
          <p:nvSpPr>
            <p:cNvPr id="35850" name="Oval 10"/>
            <p:cNvSpPr>
              <a:spLocks noChangeArrowheads="1"/>
            </p:cNvSpPr>
            <p:nvPr/>
          </p:nvSpPr>
          <p:spPr bwMode="auto">
            <a:xfrm>
              <a:off x="3198" y="3566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6</a:t>
              </a:r>
              <a:endParaRPr lang="en-AU" sz="2400"/>
            </a:p>
          </p:txBody>
        </p:sp>
        <p:sp>
          <p:nvSpPr>
            <p:cNvPr id="35851" name="Line 11"/>
            <p:cNvSpPr>
              <a:spLocks noChangeShapeType="1"/>
            </p:cNvSpPr>
            <p:nvPr/>
          </p:nvSpPr>
          <p:spPr bwMode="auto">
            <a:xfrm>
              <a:off x="1610" y="3339"/>
              <a:ext cx="0" cy="22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2" name="Line 12"/>
            <p:cNvSpPr>
              <a:spLocks noChangeShapeType="1"/>
            </p:cNvSpPr>
            <p:nvPr/>
          </p:nvSpPr>
          <p:spPr bwMode="auto">
            <a:xfrm>
              <a:off x="1837" y="3793"/>
              <a:ext cx="408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Line 13"/>
            <p:cNvSpPr>
              <a:spLocks noChangeShapeType="1"/>
            </p:cNvSpPr>
            <p:nvPr/>
          </p:nvSpPr>
          <p:spPr bwMode="auto">
            <a:xfrm flipV="1">
              <a:off x="2472" y="3339"/>
              <a:ext cx="0" cy="22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>
              <a:off x="2699" y="3067"/>
              <a:ext cx="49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>
              <a:off x="3424" y="3339"/>
              <a:ext cx="0" cy="22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Title 1"/>
          <p:cNvSpPr txBox="1">
            <a:spLocks/>
          </p:cNvSpPr>
          <p:nvPr/>
        </p:nvSpPr>
        <p:spPr bwMode="auto">
          <a:xfrm>
            <a:off x="128678" y="71414"/>
            <a:ext cx="8872478" cy="571504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chemeClr val="bg1"/>
                </a:solidFill>
              </a:rPr>
              <a:t>Tipe</a:t>
            </a:r>
            <a:r>
              <a:rPr lang="en-US" sz="2800" dirty="0" smtClean="0">
                <a:solidFill>
                  <a:schemeClr val="bg1"/>
                </a:solidFill>
              </a:rPr>
              <a:t> Layout</a:t>
            </a:r>
            <a:endParaRPr lang="en-US" sz="2800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lang="en-US" dirty="0"/>
              <a:t>U-Shape</a:t>
            </a:r>
            <a:endParaRPr lang="en-AU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2800" dirty="0" err="1"/>
              <a:t>Pola</a:t>
            </a:r>
            <a:r>
              <a:rPr lang="en-AU" sz="2800" dirty="0"/>
              <a:t> </a:t>
            </a:r>
            <a:r>
              <a:rPr lang="en-AU" sz="2800" dirty="0" err="1"/>
              <a:t>ini</a:t>
            </a:r>
            <a:r>
              <a:rPr lang="en-AU" sz="2800" dirty="0"/>
              <a:t> </a:t>
            </a:r>
            <a:r>
              <a:rPr lang="en-AU" sz="2800" dirty="0" err="1"/>
              <a:t>dipakai</a:t>
            </a:r>
            <a:r>
              <a:rPr lang="en-AU" sz="2800" dirty="0"/>
              <a:t> </a:t>
            </a:r>
            <a:r>
              <a:rPr lang="en-AU" sz="2800" dirty="0" err="1"/>
              <a:t>bila</a:t>
            </a:r>
            <a:r>
              <a:rPr lang="en-AU" sz="2800" dirty="0"/>
              <a:t> </a:t>
            </a:r>
            <a:r>
              <a:rPr lang="en-AU" sz="2800" dirty="0" err="1"/>
              <a:t>dikehendaki</a:t>
            </a:r>
            <a:r>
              <a:rPr lang="en-AU" sz="2800" dirty="0"/>
              <a:t> </a:t>
            </a:r>
            <a:r>
              <a:rPr lang="en-AU" sz="2800" dirty="0" err="1"/>
              <a:t>titik</a:t>
            </a:r>
            <a:r>
              <a:rPr lang="en-AU" sz="2800" dirty="0"/>
              <a:t> </a:t>
            </a:r>
            <a:r>
              <a:rPr lang="en-AU" sz="2800" dirty="0" err="1"/>
              <a:t>akhir</a:t>
            </a:r>
            <a:r>
              <a:rPr lang="en-AU" sz="2800" dirty="0"/>
              <a:t> </a:t>
            </a:r>
            <a:r>
              <a:rPr lang="en-AU" sz="2800" dirty="0" err="1"/>
              <a:t>dan</a:t>
            </a:r>
            <a:r>
              <a:rPr lang="en-AU" sz="2800" dirty="0"/>
              <a:t> </a:t>
            </a:r>
            <a:r>
              <a:rPr lang="en-AU" sz="2800" dirty="0" err="1"/>
              <a:t>titik</a:t>
            </a:r>
            <a:r>
              <a:rPr lang="en-AU" sz="2800" dirty="0"/>
              <a:t> </a:t>
            </a:r>
            <a:r>
              <a:rPr lang="en-AU" sz="2800" dirty="0" err="1"/>
              <a:t>awal</a:t>
            </a:r>
            <a:r>
              <a:rPr lang="en-AU" sz="2800" dirty="0"/>
              <a:t> </a:t>
            </a:r>
            <a:r>
              <a:rPr lang="en-AU" sz="2800" dirty="0" err="1"/>
              <a:t>proses</a:t>
            </a:r>
            <a:r>
              <a:rPr lang="en-AU" sz="2800" dirty="0"/>
              <a:t> </a:t>
            </a:r>
            <a:r>
              <a:rPr lang="en-AU" sz="2800" dirty="0" err="1"/>
              <a:t>produksi</a:t>
            </a:r>
            <a:r>
              <a:rPr lang="en-AU" sz="2800" dirty="0"/>
              <a:t> </a:t>
            </a:r>
            <a:r>
              <a:rPr lang="en-AU" sz="2800" dirty="0" err="1"/>
              <a:t>berada</a:t>
            </a:r>
            <a:r>
              <a:rPr lang="en-AU" sz="2800" dirty="0"/>
              <a:t> </a:t>
            </a:r>
            <a:r>
              <a:rPr lang="en-AU" sz="2800" dirty="0" err="1"/>
              <a:t>pada</a:t>
            </a:r>
            <a:r>
              <a:rPr lang="en-AU" sz="2800" dirty="0"/>
              <a:t> </a:t>
            </a:r>
            <a:r>
              <a:rPr lang="en-AU" sz="2800" dirty="0" err="1"/>
              <a:t>lokasi</a:t>
            </a:r>
            <a:r>
              <a:rPr lang="en-AU" sz="2800" dirty="0"/>
              <a:t> yang </a:t>
            </a:r>
            <a:r>
              <a:rPr lang="en-AU" sz="2800" dirty="0" err="1"/>
              <a:t>sama</a:t>
            </a:r>
            <a:r>
              <a:rPr lang="en-AU" sz="2800" dirty="0"/>
              <a:t>.</a:t>
            </a:r>
          </a:p>
          <a:p>
            <a:r>
              <a:rPr lang="en-AU" sz="2800" dirty="0" err="1"/>
              <a:t>Keadaan</a:t>
            </a:r>
            <a:r>
              <a:rPr lang="en-AU" sz="2800" dirty="0"/>
              <a:t> </a:t>
            </a:r>
            <a:r>
              <a:rPr lang="en-AU" sz="2800" dirty="0" err="1"/>
              <a:t>ini</a:t>
            </a:r>
            <a:r>
              <a:rPr lang="en-AU" sz="2800" dirty="0"/>
              <a:t> </a:t>
            </a:r>
            <a:r>
              <a:rPr lang="en-AU" sz="2800" dirty="0" err="1"/>
              <a:t>dapat</a:t>
            </a:r>
            <a:r>
              <a:rPr lang="en-AU" sz="2800" dirty="0"/>
              <a:t> </a:t>
            </a:r>
            <a:r>
              <a:rPr lang="en-AU" sz="2800" dirty="0" err="1"/>
              <a:t>mempermudah</a:t>
            </a:r>
            <a:r>
              <a:rPr lang="en-AU" sz="2800" dirty="0"/>
              <a:t> </a:t>
            </a:r>
            <a:r>
              <a:rPr lang="en-AU" sz="2800" dirty="0" err="1"/>
              <a:t>pemanfaatan</a:t>
            </a:r>
            <a:r>
              <a:rPr lang="en-AU" sz="2800" dirty="0"/>
              <a:t> </a:t>
            </a:r>
            <a:r>
              <a:rPr lang="en-AU" sz="2800" dirty="0" err="1"/>
              <a:t>fasilitas</a:t>
            </a:r>
            <a:r>
              <a:rPr lang="en-AU" sz="2800" dirty="0"/>
              <a:t> </a:t>
            </a:r>
            <a:r>
              <a:rPr lang="en-AU" sz="2800" dirty="0" err="1"/>
              <a:t>transportasi</a:t>
            </a:r>
            <a:r>
              <a:rPr lang="en-AU" sz="2800" dirty="0"/>
              <a:t> </a:t>
            </a:r>
            <a:r>
              <a:rPr lang="en-AU" sz="2800" dirty="0" err="1"/>
              <a:t>dan</a:t>
            </a:r>
            <a:r>
              <a:rPr lang="en-AU" sz="2800" dirty="0"/>
              <a:t> </a:t>
            </a:r>
            <a:r>
              <a:rPr lang="en-AU" sz="2800" dirty="0" err="1"/>
              <a:t>mempermudah</a:t>
            </a:r>
            <a:r>
              <a:rPr lang="en-AU" sz="2800" dirty="0"/>
              <a:t> </a:t>
            </a:r>
            <a:r>
              <a:rPr lang="en-AU" sz="2800" dirty="0" err="1"/>
              <a:t>pengawasan</a:t>
            </a:r>
            <a:r>
              <a:rPr lang="en-AU" sz="2800" dirty="0"/>
              <a:t> </a:t>
            </a:r>
            <a:r>
              <a:rPr lang="en-AU" sz="2800" dirty="0" err="1"/>
              <a:t>keluar-masuknya</a:t>
            </a:r>
            <a:r>
              <a:rPr lang="en-AU" sz="2800" dirty="0"/>
              <a:t> material </a:t>
            </a:r>
            <a:r>
              <a:rPr lang="en-AU" sz="2800" dirty="0" err="1"/>
              <a:t>dari</a:t>
            </a:r>
            <a:r>
              <a:rPr lang="en-AU" sz="2800" dirty="0"/>
              <a:t> </a:t>
            </a:r>
            <a:r>
              <a:rPr lang="en-AU" sz="2800" dirty="0" err="1"/>
              <a:t>dan</a:t>
            </a:r>
            <a:r>
              <a:rPr lang="en-AU" sz="2800" dirty="0"/>
              <a:t> </a:t>
            </a:r>
            <a:r>
              <a:rPr lang="en-AU" sz="2800" dirty="0" err="1"/>
              <a:t>ke</a:t>
            </a:r>
            <a:r>
              <a:rPr lang="en-AU" sz="2800" dirty="0"/>
              <a:t> </a:t>
            </a:r>
            <a:r>
              <a:rPr lang="en-AU" sz="2800" dirty="0" err="1"/>
              <a:t>pabrik</a:t>
            </a:r>
            <a:endParaRPr lang="en-AU" sz="2800" dirty="0"/>
          </a:p>
        </p:txBody>
      </p:sp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id-ID" dirty="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857752" y="2857496"/>
            <a:ext cx="3602037" cy="1800225"/>
            <a:chOff x="1383" y="2886"/>
            <a:chExt cx="2269" cy="1134"/>
          </a:xfrm>
        </p:grpSpPr>
        <p:sp>
          <p:nvSpPr>
            <p:cNvPr id="36868" name="Oval 4"/>
            <p:cNvSpPr>
              <a:spLocks noChangeArrowheads="1"/>
            </p:cNvSpPr>
            <p:nvPr/>
          </p:nvSpPr>
          <p:spPr bwMode="auto">
            <a:xfrm>
              <a:off x="1383" y="2886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1</a:t>
              </a:r>
              <a:endParaRPr lang="en-AU" sz="2400"/>
            </a:p>
          </p:txBody>
        </p:sp>
        <p:sp>
          <p:nvSpPr>
            <p:cNvPr id="36869" name="Oval 5"/>
            <p:cNvSpPr>
              <a:spLocks noChangeArrowheads="1"/>
            </p:cNvSpPr>
            <p:nvPr/>
          </p:nvSpPr>
          <p:spPr bwMode="auto">
            <a:xfrm>
              <a:off x="1383" y="3566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6</a:t>
              </a:r>
              <a:endParaRPr lang="en-AU" sz="2400"/>
            </a:p>
          </p:txBody>
        </p:sp>
        <p:sp>
          <p:nvSpPr>
            <p:cNvPr id="36870" name="Oval 6"/>
            <p:cNvSpPr>
              <a:spLocks noChangeArrowheads="1"/>
            </p:cNvSpPr>
            <p:nvPr/>
          </p:nvSpPr>
          <p:spPr bwMode="auto">
            <a:xfrm>
              <a:off x="2245" y="3566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5</a:t>
              </a:r>
              <a:endParaRPr lang="en-AU" sz="2400"/>
            </a:p>
          </p:txBody>
        </p:sp>
        <p:sp>
          <p:nvSpPr>
            <p:cNvPr id="36871" name="Oval 7"/>
            <p:cNvSpPr>
              <a:spLocks noChangeArrowheads="1"/>
            </p:cNvSpPr>
            <p:nvPr/>
          </p:nvSpPr>
          <p:spPr bwMode="auto">
            <a:xfrm>
              <a:off x="2245" y="2886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2</a:t>
              </a:r>
              <a:endParaRPr lang="en-AU" sz="2400"/>
            </a:p>
          </p:txBody>
        </p:sp>
        <p:sp>
          <p:nvSpPr>
            <p:cNvPr id="36872" name="Oval 8"/>
            <p:cNvSpPr>
              <a:spLocks noChangeArrowheads="1"/>
            </p:cNvSpPr>
            <p:nvPr/>
          </p:nvSpPr>
          <p:spPr bwMode="auto">
            <a:xfrm>
              <a:off x="3198" y="2886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3</a:t>
              </a:r>
              <a:endParaRPr lang="en-AU" sz="2400"/>
            </a:p>
          </p:txBody>
        </p:sp>
        <p:sp>
          <p:nvSpPr>
            <p:cNvPr id="36873" name="Oval 9"/>
            <p:cNvSpPr>
              <a:spLocks noChangeArrowheads="1"/>
            </p:cNvSpPr>
            <p:nvPr/>
          </p:nvSpPr>
          <p:spPr bwMode="auto">
            <a:xfrm>
              <a:off x="3198" y="3566"/>
              <a:ext cx="454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4</a:t>
              </a:r>
              <a:endParaRPr lang="en-AU" sz="2400"/>
            </a:p>
          </p:txBody>
        </p:sp>
        <p:sp>
          <p:nvSpPr>
            <p:cNvPr id="36875" name="Line 11"/>
            <p:cNvSpPr>
              <a:spLocks noChangeShapeType="1"/>
            </p:cNvSpPr>
            <p:nvPr/>
          </p:nvSpPr>
          <p:spPr bwMode="auto">
            <a:xfrm>
              <a:off x="1837" y="3067"/>
              <a:ext cx="408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Line 13"/>
            <p:cNvSpPr>
              <a:spLocks noChangeShapeType="1"/>
            </p:cNvSpPr>
            <p:nvPr/>
          </p:nvSpPr>
          <p:spPr bwMode="auto">
            <a:xfrm>
              <a:off x="2699" y="3067"/>
              <a:ext cx="49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>
              <a:off x="3424" y="3339"/>
              <a:ext cx="0" cy="22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 flipH="1">
              <a:off x="2699" y="3793"/>
              <a:ext cx="499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17"/>
            <p:cNvSpPr>
              <a:spLocks noChangeShapeType="1"/>
            </p:cNvSpPr>
            <p:nvPr/>
          </p:nvSpPr>
          <p:spPr bwMode="auto">
            <a:xfrm flipH="1">
              <a:off x="1837" y="3793"/>
              <a:ext cx="408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Title 1"/>
          <p:cNvSpPr txBox="1">
            <a:spLocks/>
          </p:cNvSpPr>
          <p:nvPr/>
        </p:nvSpPr>
        <p:spPr bwMode="auto">
          <a:xfrm>
            <a:off x="128678" y="71414"/>
            <a:ext cx="8872478" cy="571504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chemeClr val="bg1"/>
                </a:solidFill>
              </a:rPr>
              <a:t>Tipe</a:t>
            </a:r>
            <a:r>
              <a:rPr lang="en-US" sz="2800" dirty="0" smtClean="0">
                <a:solidFill>
                  <a:schemeClr val="bg1"/>
                </a:solidFill>
              </a:rPr>
              <a:t> Layout</a:t>
            </a:r>
            <a:endParaRPr lang="en-US" sz="2800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/>
          <a:lstStyle/>
          <a:p>
            <a:r>
              <a:rPr lang="en-US" dirty="0"/>
              <a:t>Circular</a:t>
            </a:r>
            <a:endParaRPr lang="en-AU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sz="2800" dirty="0" err="1"/>
              <a:t>Pola</a:t>
            </a:r>
            <a:r>
              <a:rPr lang="en-AU" sz="2800" dirty="0"/>
              <a:t> </a:t>
            </a:r>
            <a:r>
              <a:rPr lang="en-AU" sz="2800" dirty="0" err="1"/>
              <a:t>ini</a:t>
            </a:r>
            <a:r>
              <a:rPr lang="en-AU" sz="2800" dirty="0"/>
              <a:t> </a:t>
            </a:r>
            <a:r>
              <a:rPr lang="en-AU" sz="2800" dirty="0" err="1"/>
              <a:t>dipergunakan</a:t>
            </a:r>
            <a:r>
              <a:rPr lang="en-AU" sz="2800" dirty="0"/>
              <a:t> </a:t>
            </a:r>
            <a:r>
              <a:rPr lang="en-AU" sz="2800" dirty="0" err="1"/>
              <a:t>bila</a:t>
            </a:r>
            <a:r>
              <a:rPr lang="en-AU" sz="2800" dirty="0"/>
              <a:t> </a:t>
            </a:r>
            <a:r>
              <a:rPr lang="en-AU" sz="2800" dirty="0" err="1"/>
              <a:t>dikehendaki</a:t>
            </a:r>
            <a:r>
              <a:rPr lang="en-AU" sz="2800" dirty="0"/>
              <a:t> </a:t>
            </a:r>
            <a:r>
              <a:rPr lang="en-AU" sz="2800" dirty="0" err="1"/>
              <a:t>lokasi</a:t>
            </a:r>
            <a:r>
              <a:rPr lang="en-AU" sz="2800" dirty="0"/>
              <a:t> </a:t>
            </a:r>
            <a:r>
              <a:rPr lang="en-AU" sz="2800" dirty="0" err="1"/>
              <a:t>pengembalian</a:t>
            </a:r>
            <a:r>
              <a:rPr lang="en-AU" sz="2800" dirty="0"/>
              <a:t> material </a:t>
            </a:r>
            <a:r>
              <a:rPr lang="en-AU" sz="2800" dirty="0" err="1"/>
              <a:t>dan</a:t>
            </a:r>
            <a:r>
              <a:rPr lang="en-AU" sz="2800" dirty="0"/>
              <a:t> </a:t>
            </a:r>
            <a:r>
              <a:rPr lang="en-AU" sz="2800" dirty="0" err="1"/>
              <a:t>produk</a:t>
            </a:r>
            <a:r>
              <a:rPr lang="en-AU" sz="2800" dirty="0"/>
              <a:t> </a:t>
            </a:r>
            <a:r>
              <a:rPr lang="en-AU" sz="2800" dirty="0" err="1"/>
              <a:t>berada</a:t>
            </a:r>
            <a:r>
              <a:rPr lang="en-AU" sz="2800" dirty="0"/>
              <a:t> </a:t>
            </a:r>
            <a:r>
              <a:rPr lang="en-AU" sz="2800" dirty="0" err="1"/>
              <a:t>pada</a:t>
            </a:r>
            <a:r>
              <a:rPr lang="en-AU" sz="2800" dirty="0"/>
              <a:t> </a:t>
            </a:r>
            <a:r>
              <a:rPr lang="en-AU" sz="2800" dirty="0" err="1"/>
              <a:t>titik</a:t>
            </a:r>
            <a:r>
              <a:rPr lang="en-AU" sz="2800" dirty="0"/>
              <a:t> </a:t>
            </a:r>
            <a:r>
              <a:rPr lang="en-AU" sz="2800" dirty="0" err="1"/>
              <a:t>sama</a:t>
            </a:r>
            <a:r>
              <a:rPr lang="en-AU" sz="2800" dirty="0"/>
              <a:t> </a:t>
            </a:r>
            <a:r>
              <a:rPr lang="en-AU" sz="2800" dirty="0" err="1"/>
              <a:t>yaitu</a:t>
            </a:r>
            <a:r>
              <a:rPr lang="en-AU" sz="2800" dirty="0"/>
              <a:t> </a:t>
            </a:r>
            <a:r>
              <a:rPr lang="en-AU" sz="2800" dirty="0" err="1"/>
              <a:t>awal</a:t>
            </a:r>
            <a:r>
              <a:rPr lang="en-AU" sz="2800" dirty="0"/>
              <a:t> </a:t>
            </a:r>
            <a:r>
              <a:rPr lang="en-AU" sz="2800" dirty="0" err="1"/>
              <a:t>aliran</a:t>
            </a:r>
            <a:r>
              <a:rPr lang="en-AU" sz="2800" dirty="0"/>
              <a:t> </a:t>
            </a:r>
            <a:r>
              <a:rPr lang="en-AU" sz="2800" dirty="0" err="1"/>
              <a:t>produksi</a:t>
            </a:r>
            <a:r>
              <a:rPr lang="en-AU" sz="2800" dirty="0"/>
              <a:t> </a:t>
            </a:r>
            <a:r>
              <a:rPr lang="en-AU" sz="2800" dirty="0" err="1"/>
              <a:t>berlangsung</a:t>
            </a:r>
            <a:r>
              <a:rPr lang="en-AU" sz="2800" dirty="0"/>
              <a:t>.</a:t>
            </a:r>
          </a:p>
          <a:p>
            <a:r>
              <a:rPr lang="en-AU" sz="2800" dirty="0"/>
              <a:t>Hal </a:t>
            </a:r>
            <a:r>
              <a:rPr lang="en-AU" sz="2800" dirty="0" err="1"/>
              <a:t>ini</a:t>
            </a:r>
            <a:r>
              <a:rPr lang="en-AU" sz="2800" dirty="0"/>
              <a:t> </a:t>
            </a:r>
            <a:r>
              <a:rPr lang="en-AU" sz="2800" dirty="0" err="1"/>
              <a:t>baik</a:t>
            </a:r>
            <a:r>
              <a:rPr lang="en-AU" sz="2800" dirty="0"/>
              <a:t> </a:t>
            </a:r>
            <a:r>
              <a:rPr lang="en-AU" sz="2800" dirty="0" err="1"/>
              <a:t>apabila</a:t>
            </a:r>
            <a:r>
              <a:rPr lang="en-AU" sz="2800" dirty="0"/>
              <a:t> </a:t>
            </a:r>
            <a:r>
              <a:rPr lang="en-AU" sz="2800" dirty="0" err="1"/>
              <a:t>bagian</a:t>
            </a:r>
            <a:r>
              <a:rPr lang="en-AU" sz="2800" dirty="0"/>
              <a:t> </a:t>
            </a:r>
            <a:r>
              <a:rPr lang="en-AU" sz="2800" dirty="0" err="1"/>
              <a:t>penerimaan</a:t>
            </a:r>
            <a:r>
              <a:rPr lang="en-AU" sz="2800" dirty="0"/>
              <a:t> </a:t>
            </a:r>
            <a:r>
              <a:rPr lang="en-AU" sz="2800" dirty="0" err="1"/>
              <a:t>dan</a:t>
            </a:r>
            <a:r>
              <a:rPr lang="en-AU" sz="2800" dirty="0"/>
              <a:t> </a:t>
            </a:r>
            <a:r>
              <a:rPr lang="en-AU" sz="2800" dirty="0" err="1"/>
              <a:t>pengiriman</a:t>
            </a:r>
            <a:r>
              <a:rPr lang="en-AU" sz="2800" dirty="0"/>
              <a:t> material </a:t>
            </a:r>
            <a:r>
              <a:rPr lang="en-AU" sz="2800" dirty="0" err="1"/>
              <a:t>atau</a:t>
            </a:r>
            <a:r>
              <a:rPr lang="en-AU" sz="2800" dirty="0"/>
              <a:t> </a:t>
            </a:r>
            <a:r>
              <a:rPr lang="en-AU" sz="2800" dirty="0" err="1"/>
              <a:t>produk</a:t>
            </a:r>
            <a:r>
              <a:rPr lang="en-AU" sz="2800" dirty="0"/>
              <a:t> </a:t>
            </a:r>
            <a:r>
              <a:rPr lang="en-AU" sz="2800" dirty="0" err="1"/>
              <a:t>jadi</a:t>
            </a:r>
            <a:r>
              <a:rPr lang="en-AU" sz="2800" dirty="0"/>
              <a:t> </a:t>
            </a:r>
            <a:r>
              <a:rPr lang="en-AU" sz="2800" dirty="0" err="1"/>
              <a:t>direncanakan</a:t>
            </a:r>
            <a:r>
              <a:rPr lang="en-AU" sz="2800" dirty="0"/>
              <a:t> </a:t>
            </a:r>
            <a:r>
              <a:rPr lang="en-AU" sz="2800" dirty="0" err="1"/>
              <a:t>berada</a:t>
            </a:r>
            <a:r>
              <a:rPr lang="en-AU" sz="2800" dirty="0"/>
              <a:t> </a:t>
            </a:r>
            <a:r>
              <a:rPr lang="en-AU" sz="2800" dirty="0" err="1"/>
              <a:t>pada</a:t>
            </a:r>
            <a:r>
              <a:rPr lang="en-AU" sz="2800" dirty="0"/>
              <a:t> </a:t>
            </a:r>
            <a:r>
              <a:rPr lang="en-AU" sz="2800" dirty="0" err="1"/>
              <a:t>lokasi</a:t>
            </a:r>
            <a:r>
              <a:rPr lang="en-AU" sz="2800" dirty="0"/>
              <a:t> yang </a:t>
            </a:r>
            <a:r>
              <a:rPr lang="en-AU" sz="2800" dirty="0" err="1"/>
              <a:t>sama</a:t>
            </a:r>
            <a:r>
              <a:rPr lang="en-AU" sz="2800" dirty="0"/>
              <a:t> </a:t>
            </a:r>
            <a:r>
              <a:rPr lang="en-AU" sz="2800" dirty="0" err="1"/>
              <a:t>dalam</a:t>
            </a:r>
            <a:r>
              <a:rPr lang="en-AU" sz="2800" dirty="0"/>
              <a:t> </a:t>
            </a:r>
            <a:r>
              <a:rPr lang="en-AU" sz="2800" dirty="0" err="1"/>
              <a:t>pabrik</a:t>
            </a:r>
            <a:r>
              <a:rPr lang="en-AU" sz="2800" dirty="0"/>
              <a:t> yang </a:t>
            </a:r>
            <a:r>
              <a:rPr lang="en-AU" sz="2800" dirty="0" err="1"/>
              <a:t>bersangkutan</a:t>
            </a:r>
            <a:r>
              <a:rPr lang="en-AU" sz="2800" dirty="0"/>
              <a:t>.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id-ID" dirty="0"/>
          </a:p>
        </p:txBody>
      </p:sp>
      <p:grpSp>
        <p:nvGrpSpPr>
          <p:cNvPr id="2" name="Group 21"/>
          <p:cNvGrpSpPr/>
          <p:nvPr/>
        </p:nvGrpSpPr>
        <p:grpSpPr>
          <a:xfrm>
            <a:off x="4571999" y="2428868"/>
            <a:ext cx="3673475" cy="2160587"/>
            <a:chOff x="3059113" y="4221163"/>
            <a:chExt cx="5186362" cy="2160587"/>
          </a:xfrm>
        </p:grpSpPr>
        <p:sp>
          <p:nvSpPr>
            <p:cNvPr id="37892" name="Oval 4"/>
            <p:cNvSpPr>
              <a:spLocks noChangeArrowheads="1"/>
            </p:cNvSpPr>
            <p:nvPr/>
          </p:nvSpPr>
          <p:spPr bwMode="auto">
            <a:xfrm>
              <a:off x="7524750" y="5300663"/>
              <a:ext cx="720725" cy="5762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4</a:t>
              </a:r>
              <a:endParaRPr lang="en-AU" sz="2400"/>
            </a:p>
          </p:txBody>
        </p:sp>
        <p:sp>
          <p:nvSpPr>
            <p:cNvPr id="37893" name="Oval 5"/>
            <p:cNvSpPr>
              <a:spLocks noChangeArrowheads="1"/>
            </p:cNvSpPr>
            <p:nvPr/>
          </p:nvSpPr>
          <p:spPr bwMode="auto">
            <a:xfrm>
              <a:off x="7235825" y="4508500"/>
              <a:ext cx="720725" cy="5762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/>
                <a:t>3</a:t>
              </a:r>
              <a:endParaRPr lang="en-AU" sz="2400" dirty="0"/>
            </a:p>
          </p:txBody>
        </p:sp>
        <p:sp>
          <p:nvSpPr>
            <p:cNvPr id="37894" name="Oval 6"/>
            <p:cNvSpPr>
              <a:spLocks noChangeArrowheads="1"/>
            </p:cNvSpPr>
            <p:nvPr/>
          </p:nvSpPr>
          <p:spPr bwMode="auto">
            <a:xfrm>
              <a:off x="6084888" y="4221163"/>
              <a:ext cx="720725" cy="5762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2</a:t>
              </a:r>
              <a:endParaRPr lang="en-AU" sz="2400"/>
            </a:p>
          </p:txBody>
        </p:sp>
        <p:sp>
          <p:nvSpPr>
            <p:cNvPr id="37895" name="Oval 7"/>
            <p:cNvSpPr>
              <a:spLocks noChangeArrowheads="1"/>
            </p:cNvSpPr>
            <p:nvPr/>
          </p:nvSpPr>
          <p:spPr bwMode="auto">
            <a:xfrm>
              <a:off x="5076825" y="4724400"/>
              <a:ext cx="720725" cy="5762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/>
                <a:t>1</a:t>
              </a:r>
              <a:endParaRPr lang="en-AU" sz="2400" dirty="0"/>
            </a:p>
          </p:txBody>
        </p:sp>
        <p:sp>
          <p:nvSpPr>
            <p:cNvPr id="37896" name="Oval 8"/>
            <p:cNvSpPr>
              <a:spLocks noChangeArrowheads="1"/>
            </p:cNvSpPr>
            <p:nvPr/>
          </p:nvSpPr>
          <p:spPr bwMode="auto">
            <a:xfrm>
              <a:off x="5435600" y="5734050"/>
              <a:ext cx="720725" cy="5762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6</a:t>
              </a:r>
              <a:endParaRPr lang="en-AU" sz="2400"/>
            </a:p>
          </p:txBody>
        </p:sp>
        <p:sp>
          <p:nvSpPr>
            <p:cNvPr id="37897" name="Oval 9"/>
            <p:cNvSpPr>
              <a:spLocks noChangeArrowheads="1"/>
            </p:cNvSpPr>
            <p:nvPr/>
          </p:nvSpPr>
          <p:spPr bwMode="auto">
            <a:xfrm>
              <a:off x="6659563" y="5805488"/>
              <a:ext cx="720725" cy="5762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/>
                <a:t>5</a:t>
              </a:r>
              <a:endParaRPr lang="en-AU" sz="2400"/>
            </a:p>
          </p:txBody>
        </p:sp>
        <p:cxnSp>
          <p:nvCxnSpPr>
            <p:cNvPr id="37904" name="AutoShape 16"/>
            <p:cNvCxnSpPr>
              <a:cxnSpLocks noChangeShapeType="1"/>
              <a:stCxn id="37895" idx="1"/>
              <a:endCxn id="37894" idx="2"/>
            </p:cNvCxnSpPr>
            <p:nvPr/>
          </p:nvCxnSpPr>
          <p:spPr bwMode="auto">
            <a:xfrm rot="16200000">
              <a:off x="5484019" y="4207669"/>
              <a:ext cx="298450" cy="903288"/>
            </a:xfrm>
            <a:prstGeom prst="curvedConnector2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905" name="AutoShape 17"/>
            <p:cNvCxnSpPr>
              <a:cxnSpLocks noChangeShapeType="1"/>
              <a:stCxn id="37894" idx="7"/>
              <a:endCxn id="37893" idx="0"/>
            </p:cNvCxnSpPr>
            <p:nvPr/>
          </p:nvCxnSpPr>
          <p:spPr bwMode="auto">
            <a:xfrm rot="5400000" flipV="1">
              <a:off x="7046913" y="3959225"/>
              <a:ext cx="203200" cy="895350"/>
            </a:xfrm>
            <a:prstGeom prst="curvedConnector3">
              <a:avLst>
                <a:gd name="adj1" fmla="val 3125"/>
              </a:avLst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906" name="AutoShape 18"/>
            <p:cNvCxnSpPr>
              <a:cxnSpLocks noChangeShapeType="1"/>
              <a:stCxn id="37893" idx="5"/>
              <a:endCxn id="37892" idx="0"/>
            </p:cNvCxnSpPr>
            <p:nvPr/>
          </p:nvCxnSpPr>
          <p:spPr bwMode="auto">
            <a:xfrm rot="16200000" flipH="1">
              <a:off x="7718425" y="5133975"/>
              <a:ext cx="300038" cy="33338"/>
            </a:xfrm>
            <a:prstGeom prst="curvedConnector3">
              <a:avLst>
                <a:gd name="adj1" fmla="val 64023"/>
              </a:avLst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907" name="AutoShape 19"/>
            <p:cNvCxnSpPr>
              <a:cxnSpLocks noChangeShapeType="1"/>
              <a:stCxn id="37892" idx="4"/>
              <a:endCxn id="37897" idx="6"/>
            </p:cNvCxnSpPr>
            <p:nvPr/>
          </p:nvCxnSpPr>
          <p:spPr bwMode="auto">
            <a:xfrm rot="5400000">
              <a:off x="7523957" y="5733256"/>
              <a:ext cx="217488" cy="504825"/>
            </a:xfrm>
            <a:prstGeom prst="curvedConnector2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908" name="AutoShape 20"/>
            <p:cNvCxnSpPr>
              <a:cxnSpLocks noChangeShapeType="1"/>
              <a:stCxn id="37897" idx="2"/>
              <a:endCxn id="37896" idx="6"/>
            </p:cNvCxnSpPr>
            <p:nvPr/>
          </p:nvCxnSpPr>
          <p:spPr bwMode="auto">
            <a:xfrm rot="10800000">
              <a:off x="6156325" y="6022975"/>
              <a:ext cx="503238" cy="71438"/>
            </a:xfrm>
            <a:prstGeom prst="curvedConnector3">
              <a:avLst>
                <a:gd name="adj1" fmla="val 49843"/>
              </a:avLst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909" name="Line 21"/>
            <p:cNvSpPr>
              <a:spLocks noChangeShapeType="1"/>
            </p:cNvSpPr>
            <p:nvPr/>
          </p:nvSpPr>
          <p:spPr bwMode="auto">
            <a:xfrm flipH="1">
              <a:off x="4427538" y="5876925"/>
              <a:ext cx="100806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Line 22"/>
            <p:cNvSpPr>
              <a:spLocks noChangeShapeType="1"/>
            </p:cNvSpPr>
            <p:nvPr/>
          </p:nvSpPr>
          <p:spPr bwMode="auto">
            <a:xfrm>
              <a:off x="4427538" y="5084763"/>
              <a:ext cx="64928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Text Box 23"/>
            <p:cNvSpPr txBox="1">
              <a:spLocks noChangeArrowheads="1"/>
            </p:cNvSpPr>
            <p:nvPr/>
          </p:nvSpPr>
          <p:spPr bwMode="auto">
            <a:xfrm>
              <a:off x="3203575" y="4797425"/>
              <a:ext cx="107473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Input </a:t>
              </a:r>
              <a:endParaRPr lang="en-AU" sz="2800"/>
            </a:p>
          </p:txBody>
        </p:sp>
        <p:sp>
          <p:nvSpPr>
            <p:cNvPr id="37912" name="Text Box 24"/>
            <p:cNvSpPr txBox="1">
              <a:spLocks noChangeArrowheads="1"/>
            </p:cNvSpPr>
            <p:nvPr/>
          </p:nvSpPr>
          <p:spPr bwMode="auto">
            <a:xfrm>
              <a:off x="3059113" y="5516563"/>
              <a:ext cx="117475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output</a:t>
              </a:r>
              <a:endParaRPr lang="en-AU" sz="2800"/>
            </a:p>
          </p:txBody>
        </p:sp>
      </p:grpSp>
      <p:sp>
        <p:nvSpPr>
          <p:cNvPr id="21" name="Title 1"/>
          <p:cNvSpPr txBox="1">
            <a:spLocks/>
          </p:cNvSpPr>
          <p:nvPr/>
        </p:nvSpPr>
        <p:spPr bwMode="auto">
          <a:xfrm>
            <a:off x="128678" y="142876"/>
            <a:ext cx="8872478" cy="642918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chemeClr val="bg1"/>
                </a:solidFill>
              </a:rPr>
              <a:t>Tipe</a:t>
            </a:r>
            <a:r>
              <a:rPr lang="en-US" sz="2800" dirty="0" smtClean="0">
                <a:solidFill>
                  <a:schemeClr val="bg1"/>
                </a:solidFill>
              </a:rPr>
              <a:t> Layout</a:t>
            </a:r>
            <a:endParaRPr lang="en-US" sz="2800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26"/>
            <a:ext cx="8229600" cy="1143000"/>
          </a:xfrm>
        </p:spPr>
        <p:txBody>
          <a:bodyPr/>
          <a:lstStyle/>
          <a:p>
            <a:r>
              <a:rPr lang="en-US" dirty="0"/>
              <a:t>Odd Angle</a:t>
            </a:r>
            <a:endParaRPr lang="en-AU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AU" dirty="0" err="1"/>
              <a:t>Pola</a:t>
            </a:r>
            <a:r>
              <a:rPr lang="en-AU" dirty="0"/>
              <a:t> </a:t>
            </a:r>
            <a:r>
              <a:rPr lang="en-AU" dirty="0" err="1"/>
              <a:t>ini</a:t>
            </a:r>
            <a:r>
              <a:rPr lang="en-AU" dirty="0"/>
              <a:t> </a:t>
            </a:r>
            <a:r>
              <a:rPr lang="en-AU" dirty="0" err="1"/>
              <a:t>umum</a:t>
            </a:r>
            <a:r>
              <a:rPr lang="en-AU" dirty="0"/>
              <a:t> </a:t>
            </a:r>
            <a:r>
              <a:rPr lang="en-AU" dirty="0" err="1"/>
              <a:t>digunakan</a:t>
            </a:r>
            <a:r>
              <a:rPr lang="en-AU" dirty="0"/>
              <a:t>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kondisi</a:t>
            </a:r>
            <a:r>
              <a:rPr lang="en-AU" dirty="0"/>
              <a:t> </a:t>
            </a:r>
            <a:r>
              <a:rPr lang="en-AU" dirty="0" err="1"/>
              <a:t>berikut</a:t>
            </a:r>
            <a:r>
              <a:rPr lang="en-AU" dirty="0"/>
              <a:t>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AU" sz="2800" dirty="0" err="1" smtClean="0"/>
              <a:t>Proses</a:t>
            </a:r>
            <a:r>
              <a:rPr lang="en-AU" sz="2800" dirty="0" smtClean="0"/>
              <a:t> handling </a:t>
            </a:r>
            <a:r>
              <a:rPr lang="en-AU" sz="2800" dirty="0" err="1" smtClean="0"/>
              <a:t>dilaksanakan</a:t>
            </a:r>
            <a:r>
              <a:rPr lang="en-AU" sz="2800" dirty="0" smtClean="0"/>
              <a:t> </a:t>
            </a:r>
            <a:r>
              <a:rPr lang="en-AU" sz="2800" dirty="0" err="1" smtClean="0"/>
              <a:t>secara</a:t>
            </a:r>
            <a:r>
              <a:rPr lang="en-AU" sz="2800" dirty="0" smtClean="0"/>
              <a:t> </a:t>
            </a:r>
            <a:r>
              <a:rPr lang="en-AU" sz="2800" dirty="0" err="1" smtClean="0"/>
              <a:t>mekanis</a:t>
            </a:r>
            <a:endParaRPr lang="en-AU" sz="28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AU" sz="2800" dirty="0" err="1" smtClean="0"/>
              <a:t>Keterbatasan</a:t>
            </a:r>
            <a:r>
              <a:rPr lang="en-AU" sz="2800" dirty="0" smtClean="0"/>
              <a:t> </a:t>
            </a:r>
            <a:r>
              <a:rPr lang="en-AU" sz="2800" dirty="0" err="1" smtClean="0"/>
              <a:t>ruangan</a:t>
            </a:r>
            <a:r>
              <a:rPr lang="en-AU" sz="2800" dirty="0" smtClean="0"/>
              <a:t> </a:t>
            </a:r>
            <a:r>
              <a:rPr lang="en-AU" sz="2800" dirty="0" err="1" smtClean="0"/>
              <a:t>menyebabkan</a:t>
            </a:r>
            <a:r>
              <a:rPr lang="en-AU" sz="2800" dirty="0" smtClean="0"/>
              <a:t> </a:t>
            </a:r>
            <a:r>
              <a:rPr lang="en-AU" sz="2800" dirty="0" err="1" smtClean="0"/>
              <a:t>pola</a:t>
            </a:r>
            <a:r>
              <a:rPr lang="en-AU" sz="2800" dirty="0" smtClean="0"/>
              <a:t> </a:t>
            </a:r>
            <a:r>
              <a:rPr lang="en-AU" sz="2800" dirty="0" err="1" smtClean="0"/>
              <a:t>aliran</a:t>
            </a:r>
            <a:r>
              <a:rPr lang="en-AU" sz="2800" dirty="0" smtClean="0"/>
              <a:t> yang lain </a:t>
            </a:r>
            <a:r>
              <a:rPr lang="en-AU" sz="2800" dirty="0" err="1" smtClean="0"/>
              <a:t>terpaksa</a:t>
            </a:r>
            <a:r>
              <a:rPr lang="en-AU" sz="2800" dirty="0" smtClean="0"/>
              <a:t> </a:t>
            </a:r>
            <a:r>
              <a:rPr lang="en-AU" sz="2800" dirty="0" err="1" smtClean="0"/>
              <a:t>tidak</a:t>
            </a:r>
            <a:r>
              <a:rPr lang="en-AU" sz="2800" dirty="0" smtClean="0"/>
              <a:t> </a:t>
            </a:r>
            <a:r>
              <a:rPr lang="en-AU" sz="2800" dirty="0" err="1" smtClean="0"/>
              <a:t>dapat</a:t>
            </a:r>
            <a:r>
              <a:rPr lang="en-AU" sz="2800" dirty="0" smtClean="0"/>
              <a:t> </a:t>
            </a:r>
            <a:r>
              <a:rPr lang="en-AU" sz="2800" dirty="0" err="1" smtClean="0"/>
              <a:t>diterapkan</a:t>
            </a:r>
            <a:endParaRPr lang="en-AU" sz="28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AU" sz="2800" dirty="0" err="1" smtClean="0"/>
              <a:t>Dikehendaki</a:t>
            </a:r>
            <a:r>
              <a:rPr lang="en-AU" sz="2800" dirty="0" smtClean="0"/>
              <a:t> </a:t>
            </a:r>
            <a:r>
              <a:rPr lang="en-AU" sz="2800" dirty="0" err="1" smtClean="0"/>
              <a:t>adanya</a:t>
            </a:r>
            <a:r>
              <a:rPr lang="en-AU" sz="2800" dirty="0" smtClean="0"/>
              <a:t> </a:t>
            </a:r>
            <a:r>
              <a:rPr lang="en-AU" sz="2800" dirty="0" err="1" smtClean="0"/>
              <a:t>pola</a:t>
            </a:r>
            <a:r>
              <a:rPr lang="en-AU" sz="2800" dirty="0" smtClean="0"/>
              <a:t> </a:t>
            </a:r>
            <a:r>
              <a:rPr lang="en-AU" sz="2800" dirty="0" err="1" smtClean="0"/>
              <a:t>aliran</a:t>
            </a:r>
            <a:r>
              <a:rPr lang="en-AU" sz="2800" dirty="0" smtClean="0"/>
              <a:t> yang </a:t>
            </a:r>
            <a:r>
              <a:rPr lang="en-AU" sz="2800" dirty="0" err="1" smtClean="0"/>
              <a:t>tetap</a:t>
            </a:r>
            <a:r>
              <a:rPr lang="en-AU" sz="2800" dirty="0" smtClean="0"/>
              <a:t> </a:t>
            </a:r>
            <a:r>
              <a:rPr lang="en-AU" sz="2800" dirty="0" err="1" smtClean="0"/>
              <a:t>dari</a:t>
            </a:r>
            <a:r>
              <a:rPr lang="en-AU" sz="2800" dirty="0" smtClean="0"/>
              <a:t> </a:t>
            </a:r>
            <a:r>
              <a:rPr lang="en-AU" sz="2800" dirty="0" err="1" smtClean="0"/>
              <a:t>fasilitas-fasilitas</a:t>
            </a:r>
            <a:r>
              <a:rPr lang="en-AU" sz="2800" dirty="0" smtClean="0"/>
              <a:t> </a:t>
            </a:r>
            <a:r>
              <a:rPr lang="en-AU" sz="2800" dirty="0" err="1" smtClean="0"/>
              <a:t>produksi</a:t>
            </a:r>
            <a:r>
              <a:rPr lang="en-AU" sz="2800" dirty="0" smtClean="0"/>
              <a:t> yang </a:t>
            </a:r>
            <a:r>
              <a:rPr lang="en-AU" sz="2800" dirty="0" err="1" smtClean="0"/>
              <a:t>ada</a:t>
            </a:r>
            <a:endParaRPr lang="en-AU" sz="2800" dirty="0" smtClean="0"/>
          </a:p>
          <a:p>
            <a:pPr>
              <a:lnSpc>
                <a:spcPct val="90000"/>
              </a:lnSpc>
            </a:pPr>
            <a:r>
              <a:rPr lang="en-AU" dirty="0" err="1"/>
              <a:t>Pola</a:t>
            </a:r>
            <a:r>
              <a:rPr lang="en-AU" dirty="0"/>
              <a:t> </a:t>
            </a:r>
            <a:r>
              <a:rPr lang="en-AU" dirty="0" err="1"/>
              <a:t>ini</a:t>
            </a:r>
            <a:r>
              <a:rPr lang="en-AU" dirty="0"/>
              <a:t> </a:t>
            </a:r>
            <a:r>
              <a:rPr lang="en-AU" dirty="0" err="1"/>
              <a:t>akan</a:t>
            </a:r>
            <a:r>
              <a:rPr lang="en-AU" dirty="0"/>
              <a:t> </a:t>
            </a:r>
            <a:r>
              <a:rPr lang="en-AU" dirty="0" err="1"/>
              <a:t>memberikan</a:t>
            </a:r>
            <a:r>
              <a:rPr lang="en-AU" dirty="0"/>
              <a:t> </a:t>
            </a:r>
            <a:r>
              <a:rPr lang="en-AU" dirty="0" err="1"/>
              <a:t>lintasan</a:t>
            </a:r>
            <a:r>
              <a:rPr lang="en-AU" dirty="0"/>
              <a:t> yang </a:t>
            </a:r>
            <a:r>
              <a:rPr lang="en-AU" dirty="0" err="1"/>
              <a:t>pendek</a:t>
            </a:r>
            <a:r>
              <a:rPr lang="en-AU" dirty="0"/>
              <a:t> </a:t>
            </a:r>
            <a:r>
              <a:rPr lang="en-AU" dirty="0" err="1"/>
              <a:t>sehingga</a:t>
            </a:r>
            <a:r>
              <a:rPr lang="en-AU" dirty="0"/>
              <a:t> </a:t>
            </a:r>
            <a:r>
              <a:rPr lang="en-AU" dirty="0" err="1"/>
              <a:t>terasa</a:t>
            </a:r>
            <a:r>
              <a:rPr lang="en-AU" dirty="0"/>
              <a:t> </a:t>
            </a:r>
            <a:r>
              <a:rPr lang="en-AU" dirty="0" err="1"/>
              <a:t>kemanfaatannya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area yang </a:t>
            </a:r>
            <a:r>
              <a:rPr lang="en-AU" dirty="0" err="1"/>
              <a:t>sangat</a:t>
            </a:r>
            <a:r>
              <a:rPr lang="en-AU" dirty="0"/>
              <a:t> </a:t>
            </a:r>
            <a:r>
              <a:rPr lang="en-AU" dirty="0" err="1"/>
              <a:t>terbatas</a:t>
            </a:r>
            <a:r>
              <a:rPr lang="en-AU" dirty="0"/>
              <a:t>.</a:t>
            </a:r>
          </a:p>
          <a:p>
            <a:endParaRPr lang="id-ID" dirty="0"/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id-ID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4708531" y="2500306"/>
            <a:ext cx="792163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1</a:t>
            </a:r>
            <a:endParaRPr lang="en-AU" sz="2400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5922978" y="1566854"/>
            <a:ext cx="792162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2</a:t>
            </a:r>
            <a:endParaRPr lang="en-AU" sz="2400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6851671" y="2781300"/>
            <a:ext cx="792163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3</a:t>
            </a:r>
            <a:endParaRPr lang="en-AU" sz="2400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5280036" y="3924308"/>
            <a:ext cx="792162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4</a:t>
            </a:r>
            <a:endParaRPr lang="en-AU" sz="2400" dirty="0"/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6351606" y="4995878"/>
            <a:ext cx="792162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5</a:t>
            </a:r>
            <a:endParaRPr lang="en-AU" sz="2400" dirty="0"/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7780365" y="3789363"/>
            <a:ext cx="792163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6</a:t>
            </a:r>
            <a:endParaRPr lang="en-AU" sz="2400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V="1">
            <a:off x="5143504" y="1916113"/>
            <a:ext cx="792163" cy="5762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V="1">
            <a:off x="7065986" y="4357694"/>
            <a:ext cx="935038" cy="7207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V="1">
            <a:off x="6000760" y="3351217"/>
            <a:ext cx="935037" cy="7207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6423043" y="2209796"/>
            <a:ext cx="792163" cy="5762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5922977" y="4495811"/>
            <a:ext cx="720725" cy="5048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28678" y="142876"/>
            <a:ext cx="8872478" cy="642918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chemeClr val="bg1"/>
                </a:solidFill>
              </a:rPr>
              <a:t>Tipe</a:t>
            </a:r>
            <a:r>
              <a:rPr lang="en-US" sz="2800" dirty="0" smtClean="0">
                <a:solidFill>
                  <a:schemeClr val="bg1"/>
                </a:solidFill>
              </a:rPr>
              <a:t> Layout</a:t>
            </a:r>
            <a:endParaRPr lang="en-US" sz="2800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182662"/>
            <a:ext cx="8229600" cy="45259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875691"/>
              </p:ext>
            </p:extLst>
          </p:nvPr>
        </p:nvGraphicFramePr>
        <p:xfrm>
          <a:off x="990600" y="-112738"/>
          <a:ext cx="7315200" cy="6430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8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he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acilities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lanning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rocess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64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efine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or redefine objective of the facilites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pecify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primary and support activities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etermine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the interrelationship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etermine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space requirements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enerate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alternatives facilites plan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valuate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alternatives facilities plan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elect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a facilities plan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mplement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the plan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9.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aintain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and adapt the facilities plan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80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10.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</a:rPr>
                        <a:t>edefine </a:t>
                      </a:r>
                      <a:r>
                        <a:rPr lang="id-ID" sz="2400" dirty="0">
                          <a:solidFill>
                            <a:schemeClr val="tx1"/>
                          </a:solidFill>
                          <a:effectLst/>
                        </a:rPr>
                        <a:t>the objective of the facility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500034" y="2285992"/>
            <a:ext cx="8153400" cy="857256"/>
          </a:xfrm>
          <a:prstGeom prst="ellipse">
            <a:avLst/>
          </a:prstGeom>
          <a:solidFill>
            <a:srgbClr val="FFFF00">
              <a:alpha val="33000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/>
          <a:lstStyle/>
          <a:p>
            <a:r>
              <a:rPr lang="id-ID" dirty="0" smtClean="0"/>
              <a:t>Aliran material</a:t>
            </a:r>
            <a:endParaRPr lang="id-ID" dirty="0"/>
          </a:p>
        </p:txBody>
      </p:sp>
      <p:pic>
        <p:nvPicPr>
          <p:cNvPr id="4" name="Picture 4" descr="mso7880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7982" t="78224" r="13353" b="1746"/>
          <a:stretch>
            <a:fillRect/>
          </a:stretch>
        </p:blipFill>
        <p:spPr bwMode="auto">
          <a:xfrm>
            <a:off x="571472" y="1571612"/>
            <a:ext cx="7358114" cy="428628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28678" y="-214338"/>
            <a:ext cx="8872478" cy="857256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lang="id-ID" dirty="0" smtClean="0"/>
              <a:t>Type Layout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Product layout</a:t>
            </a:r>
          </a:p>
          <a:p>
            <a:r>
              <a:rPr lang="id-ID" dirty="0" smtClean="0"/>
              <a:t>Process Layout</a:t>
            </a:r>
          </a:p>
          <a:p>
            <a:r>
              <a:rPr lang="id-ID" dirty="0" smtClean="0"/>
              <a:t>Group of technology</a:t>
            </a:r>
          </a:p>
          <a:p>
            <a:r>
              <a:rPr lang="id-ID" dirty="0" smtClean="0"/>
              <a:t>Fixed layout</a:t>
            </a:r>
          </a:p>
          <a:p>
            <a:endParaRPr lang="id-ID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28678" y="-214338"/>
            <a:ext cx="8872478" cy="857256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dirty="0" smtClean="0"/>
              <a:t>Product </a:t>
            </a:r>
            <a:r>
              <a:rPr lang="en-US" dirty="0" smtClean="0"/>
              <a:t>Lay</a:t>
            </a:r>
            <a:r>
              <a:rPr lang="id-ID" dirty="0" smtClean="0"/>
              <a:t>o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endParaRPr lang="en-AU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AU" dirty="0"/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23850" y="2636838"/>
            <a:ext cx="8604250" cy="3806825"/>
            <a:chOff x="204" y="1752"/>
            <a:chExt cx="5420" cy="2398"/>
          </a:xfrm>
        </p:grpSpPr>
        <p:sp>
          <p:nvSpPr>
            <p:cNvPr id="16388" name="AutoShape 4"/>
            <p:cNvSpPr>
              <a:spLocks noChangeArrowheads="1"/>
            </p:cNvSpPr>
            <p:nvPr/>
          </p:nvSpPr>
          <p:spPr bwMode="auto">
            <a:xfrm>
              <a:off x="204" y="1797"/>
              <a:ext cx="317" cy="2178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  <a:p>
              <a:pPr algn="ctr"/>
              <a:endParaRPr lang="en-AU"/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249" y="1843"/>
              <a:ext cx="228" cy="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G</a:t>
              </a:r>
            </a:p>
            <a:p>
              <a:r>
                <a:rPr lang="en-US"/>
                <a:t>U</a:t>
              </a:r>
            </a:p>
            <a:p>
              <a:r>
                <a:rPr lang="en-US"/>
                <a:t>D</a:t>
              </a:r>
            </a:p>
            <a:p>
              <a:r>
                <a:rPr lang="en-US"/>
                <a:t>A</a:t>
              </a:r>
            </a:p>
            <a:p>
              <a:r>
                <a:rPr lang="en-US"/>
                <a:t>N</a:t>
              </a:r>
            </a:p>
            <a:p>
              <a:r>
                <a:rPr lang="en-US"/>
                <a:t>G</a:t>
              </a:r>
            </a:p>
            <a:p>
              <a:endParaRPr lang="en-US"/>
            </a:p>
            <a:p>
              <a:r>
                <a:rPr lang="en-US"/>
                <a:t>B</a:t>
              </a:r>
            </a:p>
            <a:p>
              <a:r>
                <a:rPr lang="en-US"/>
                <a:t>A</a:t>
              </a:r>
            </a:p>
            <a:p>
              <a:r>
                <a:rPr lang="en-US"/>
                <a:t>H</a:t>
              </a:r>
            </a:p>
            <a:p>
              <a:r>
                <a:rPr lang="en-US"/>
                <a:t>A</a:t>
              </a:r>
            </a:p>
            <a:p>
              <a:r>
                <a:rPr lang="en-US"/>
                <a:t>N</a:t>
              </a:r>
            </a:p>
            <a:p>
              <a:endParaRPr lang="en-AU"/>
            </a:p>
          </p:txBody>
        </p:sp>
        <p:sp>
          <p:nvSpPr>
            <p:cNvPr id="16391" name="AutoShape 7"/>
            <p:cNvSpPr>
              <a:spLocks noChangeArrowheads="1"/>
            </p:cNvSpPr>
            <p:nvPr/>
          </p:nvSpPr>
          <p:spPr bwMode="auto">
            <a:xfrm>
              <a:off x="1020" y="179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Bubut </a:t>
              </a:r>
              <a:endParaRPr lang="en-AU"/>
            </a:p>
          </p:txBody>
        </p:sp>
        <p:sp>
          <p:nvSpPr>
            <p:cNvPr id="16393" name="AutoShape 9"/>
            <p:cNvSpPr>
              <a:spLocks noChangeArrowheads="1"/>
            </p:cNvSpPr>
            <p:nvPr/>
          </p:nvSpPr>
          <p:spPr bwMode="auto">
            <a:xfrm>
              <a:off x="1020" y="238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Press </a:t>
              </a:r>
              <a:endParaRPr lang="en-AU"/>
            </a:p>
          </p:txBody>
        </p:sp>
        <p:sp>
          <p:nvSpPr>
            <p:cNvPr id="16394" name="AutoShape 10"/>
            <p:cNvSpPr>
              <a:spLocks noChangeArrowheads="1"/>
            </p:cNvSpPr>
            <p:nvPr/>
          </p:nvSpPr>
          <p:spPr bwMode="auto">
            <a:xfrm>
              <a:off x="1020" y="297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Perata </a:t>
              </a:r>
              <a:endParaRPr lang="en-AU"/>
            </a:p>
          </p:txBody>
        </p:sp>
        <p:sp>
          <p:nvSpPr>
            <p:cNvPr id="16395" name="AutoShape 11"/>
            <p:cNvSpPr>
              <a:spLocks noChangeArrowheads="1"/>
            </p:cNvSpPr>
            <p:nvPr/>
          </p:nvSpPr>
          <p:spPr bwMode="auto">
            <a:xfrm>
              <a:off x="1020" y="356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Bubut </a:t>
              </a:r>
              <a:endParaRPr lang="en-AU"/>
            </a:p>
          </p:txBody>
        </p:sp>
        <p:sp>
          <p:nvSpPr>
            <p:cNvPr id="16396" name="AutoShape 12"/>
            <p:cNvSpPr>
              <a:spLocks noChangeArrowheads="1"/>
            </p:cNvSpPr>
            <p:nvPr/>
          </p:nvSpPr>
          <p:spPr bwMode="auto">
            <a:xfrm>
              <a:off x="1882" y="179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Drill</a:t>
              </a:r>
              <a:endParaRPr lang="en-AU"/>
            </a:p>
          </p:txBody>
        </p:sp>
        <p:sp>
          <p:nvSpPr>
            <p:cNvPr id="16397" name="AutoShape 13"/>
            <p:cNvSpPr>
              <a:spLocks noChangeArrowheads="1"/>
            </p:cNvSpPr>
            <p:nvPr/>
          </p:nvSpPr>
          <p:spPr bwMode="auto">
            <a:xfrm>
              <a:off x="2971" y="179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Gerinda</a:t>
              </a:r>
              <a:endParaRPr lang="en-AU"/>
            </a:p>
          </p:txBody>
        </p:sp>
        <p:sp>
          <p:nvSpPr>
            <p:cNvPr id="16398" name="AutoShape 14"/>
            <p:cNvSpPr>
              <a:spLocks noChangeArrowheads="1"/>
            </p:cNvSpPr>
            <p:nvPr/>
          </p:nvSpPr>
          <p:spPr bwMode="auto">
            <a:xfrm>
              <a:off x="3787" y="179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Drill</a:t>
              </a:r>
              <a:endParaRPr lang="en-AU"/>
            </a:p>
          </p:txBody>
        </p:sp>
        <p:sp>
          <p:nvSpPr>
            <p:cNvPr id="16399" name="AutoShape 15"/>
            <p:cNvSpPr>
              <a:spLocks noChangeArrowheads="1"/>
            </p:cNvSpPr>
            <p:nvPr/>
          </p:nvSpPr>
          <p:spPr bwMode="auto">
            <a:xfrm>
              <a:off x="1882" y="2387"/>
              <a:ext cx="725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Lengkung </a:t>
              </a:r>
              <a:endParaRPr lang="en-AU"/>
            </a:p>
          </p:txBody>
        </p:sp>
        <p:sp>
          <p:nvSpPr>
            <p:cNvPr id="16400" name="AutoShape 16"/>
            <p:cNvSpPr>
              <a:spLocks noChangeArrowheads="1"/>
            </p:cNvSpPr>
            <p:nvPr/>
          </p:nvSpPr>
          <p:spPr bwMode="auto">
            <a:xfrm>
              <a:off x="1882" y="297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Drill</a:t>
              </a:r>
              <a:endParaRPr lang="en-AU"/>
            </a:p>
          </p:txBody>
        </p:sp>
        <p:sp>
          <p:nvSpPr>
            <p:cNvPr id="16401" name="AutoShape 17"/>
            <p:cNvSpPr>
              <a:spLocks noChangeArrowheads="1"/>
            </p:cNvSpPr>
            <p:nvPr/>
          </p:nvSpPr>
          <p:spPr bwMode="auto">
            <a:xfrm>
              <a:off x="1882" y="356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Perata</a:t>
              </a:r>
              <a:endParaRPr lang="en-AU"/>
            </a:p>
          </p:txBody>
        </p:sp>
        <p:sp>
          <p:nvSpPr>
            <p:cNvPr id="16402" name="AutoShape 18"/>
            <p:cNvSpPr>
              <a:spLocks noChangeArrowheads="1"/>
            </p:cNvSpPr>
            <p:nvPr/>
          </p:nvSpPr>
          <p:spPr bwMode="auto">
            <a:xfrm>
              <a:off x="2971" y="356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Drill</a:t>
              </a:r>
              <a:endParaRPr lang="en-AU"/>
            </a:p>
          </p:txBody>
        </p:sp>
        <p:sp>
          <p:nvSpPr>
            <p:cNvPr id="16403" name="AutoShape 19"/>
            <p:cNvSpPr>
              <a:spLocks noChangeArrowheads="1"/>
            </p:cNvSpPr>
            <p:nvPr/>
          </p:nvSpPr>
          <p:spPr bwMode="auto">
            <a:xfrm>
              <a:off x="2971" y="238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Drill</a:t>
              </a:r>
              <a:endParaRPr lang="en-AU"/>
            </a:p>
          </p:txBody>
        </p:sp>
        <p:sp>
          <p:nvSpPr>
            <p:cNvPr id="16405" name="AutoShape 21"/>
            <p:cNvSpPr>
              <a:spLocks noChangeArrowheads="1"/>
            </p:cNvSpPr>
            <p:nvPr/>
          </p:nvSpPr>
          <p:spPr bwMode="auto">
            <a:xfrm>
              <a:off x="4649" y="1752"/>
              <a:ext cx="317" cy="2178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  <a:p>
              <a:pPr algn="ctr"/>
              <a:endParaRPr lang="en-AU"/>
            </a:p>
          </p:txBody>
        </p:sp>
        <p:sp>
          <p:nvSpPr>
            <p:cNvPr id="16406" name="AutoShape 22"/>
            <p:cNvSpPr>
              <a:spLocks noChangeArrowheads="1"/>
            </p:cNvSpPr>
            <p:nvPr/>
          </p:nvSpPr>
          <p:spPr bwMode="auto">
            <a:xfrm>
              <a:off x="5307" y="1752"/>
              <a:ext cx="317" cy="2178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  <a:p>
              <a:pPr algn="ctr"/>
              <a:endParaRPr lang="en-AU"/>
            </a:p>
          </p:txBody>
        </p:sp>
        <p:sp>
          <p:nvSpPr>
            <p:cNvPr id="16407" name="Text Box 23"/>
            <p:cNvSpPr txBox="1">
              <a:spLocks noChangeArrowheads="1"/>
            </p:cNvSpPr>
            <p:nvPr/>
          </p:nvSpPr>
          <p:spPr bwMode="auto">
            <a:xfrm>
              <a:off x="4682" y="1946"/>
              <a:ext cx="220" cy="1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  <a:p>
              <a:r>
                <a:rPr lang="en-US"/>
                <a:t>E</a:t>
              </a:r>
            </a:p>
            <a:p>
              <a:r>
                <a:rPr lang="en-US"/>
                <a:t>R</a:t>
              </a:r>
            </a:p>
            <a:p>
              <a:r>
                <a:rPr lang="en-US"/>
                <a:t>A</a:t>
              </a:r>
            </a:p>
            <a:p>
              <a:r>
                <a:rPr lang="en-US"/>
                <a:t>K</a:t>
              </a:r>
            </a:p>
            <a:p>
              <a:r>
                <a:rPr lang="en-US"/>
                <a:t>I</a:t>
              </a:r>
            </a:p>
            <a:p>
              <a:r>
                <a:rPr lang="en-US"/>
                <a:t>T</a:t>
              </a:r>
            </a:p>
            <a:p>
              <a:r>
                <a:rPr lang="en-US"/>
                <a:t>A</a:t>
              </a:r>
            </a:p>
            <a:p>
              <a:r>
                <a:rPr lang="en-US"/>
                <a:t>N</a:t>
              </a:r>
            </a:p>
            <a:p>
              <a:endParaRPr lang="en-US"/>
            </a:p>
            <a:p>
              <a:endParaRPr lang="en-AU"/>
            </a:p>
          </p:txBody>
        </p:sp>
        <p:sp>
          <p:nvSpPr>
            <p:cNvPr id="16408" name="Text Box 24"/>
            <p:cNvSpPr txBox="1">
              <a:spLocks noChangeArrowheads="1"/>
            </p:cNvSpPr>
            <p:nvPr/>
          </p:nvSpPr>
          <p:spPr bwMode="auto">
            <a:xfrm>
              <a:off x="5329" y="1797"/>
              <a:ext cx="295" cy="1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G</a:t>
              </a:r>
            </a:p>
            <a:p>
              <a:r>
                <a:rPr lang="en-US"/>
                <a:t>U</a:t>
              </a:r>
            </a:p>
            <a:p>
              <a:r>
                <a:rPr lang="en-US"/>
                <a:t>D</a:t>
              </a:r>
            </a:p>
            <a:p>
              <a:r>
                <a:rPr lang="en-US"/>
                <a:t>A</a:t>
              </a:r>
            </a:p>
            <a:p>
              <a:r>
                <a:rPr lang="en-US"/>
                <a:t>N</a:t>
              </a:r>
            </a:p>
            <a:p>
              <a:r>
                <a:rPr lang="en-US"/>
                <a:t>G</a:t>
              </a:r>
            </a:p>
            <a:p>
              <a:endParaRPr lang="en-US"/>
            </a:p>
            <a:p>
              <a:r>
                <a:rPr lang="en-US"/>
                <a:t>B</a:t>
              </a:r>
            </a:p>
            <a:p>
              <a:endParaRPr lang="en-US"/>
            </a:p>
            <a:p>
              <a:r>
                <a:rPr lang="en-US"/>
                <a:t>J</a:t>
              </a:r>
            </a:p>
            <a:p>
              <a:r>
                <a:rPr lang="en-US"/>
                <a:t>A</a:t>
              </a:r>
              <a:endParaRPr lang="en-AU"/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521" y="2024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521" y="2568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>
              <a:off x="521" y="3203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521" y="3748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1519" y="2024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32"/>
            <p:cNvSpPr>
              <a:spLocks noChangeShapeType="1"/>
            </p:cNvSpPr>
            <p:nvPr/>
          </p:nvSpPr>
          <p:spPr bwMode="auto">
            <a:xfrm>
              <a:off x="1519" y="2614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33"/>
            <p:cNvSpPr>
              <a:spLocks noChangeShapeType="1"/>
            </p:cNvSpPr>
            <p:nvPr/>
          </p:nvSpPr>
          <p:spPr bwMode="auto">
            <a:xfrm>
              <a:off x="1519" y="320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34"/>
            <p:cNvSpPr>
              <a:spLocks noChangeShapeType="1"/>
            </p:cNvSpPr>
            <p:nvPr/>
          </p:nvSpPr>
          <p:spPr bwMode="auto">
            <a:xfrm>
              <a:off x="1519" y="379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Line 35"/>
            <p:cNvSpPr>
              <a:spLocks noChangeShapeType="1"/>
            </p:cNvSpPr>
            <p:nvPr/>
          </p:nvSpPr>
          <p:spPr bwMode="auto">
            <a:xfrm>
              <a:off x="2381" y="2024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36"/>
            <p:cNvSpPr>
              <a:spLocks noChangeShapeType="1"/>
            </p:cNvSpPr>
            <p:nvPr/>
          </p:nvSpPr>
          <p:spPr bwMode="auto">
            <a:xfrm>
              <a:off x="2608" y="2568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37"/>
            <p:cNvSpPr>
              <a:spLocks noChangeShapeType="1"/>
            </p:cNvSpPr>
            <p:nvPr/>
          </p:nvSpPr>
          <p:spPr bwMode="auto">
            <a:xfrm>
              <a:off x="2381" y="3203"/>
              <a:ext cx="22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auto">
            <a:xfrm>
              <a:off x="2381" y="379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Line 39"/>
            <p:cNvSpPr>
              <a:spLocks noChangeShapeType="1"/>
            </p:cNvSpPr>
            <p:nvPr/>
          </p:nvSpPr>
          <p:spPr bwMode="auto">
            <a:xfrm>
              <a:off x="3470" y="3793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Line 40"/>
            <p:cNvSpPr>
              <a:spLocks noChangeShapeType="1"/>
            </p:cNvSpPr>
            <p:nvPr/>
          </p:nvSpPr>
          <p:spPr bwMode="auto">
            <a:xfrm>
              <a:off x="3470" y="2568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Line 41"/>
            <p:cNvSpPr>
              <a:spLocks noChangeShapeType="1"/>
            </p:cNvSpPr>
            <p:nvPr/>
          </p:nvSpPr>
          <p:spPr bwMode="auto">
            <a:xfrm>
              <a:off x="3470" y="1979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Line 42"/>
            <p:cNvSpPr>
              <a:spLocks noChangeShapeType="1"/>
            </p:cNvSpPr>
            <p:nvPr/>
          </p:nvSpPr>
          <p:spPr bwMode="auto">
            <a:xfrm>
              <a:off x="4286" y="1979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Line 43"/>
            <p:cNvSpPr>
              <a:spLocks noChangeShapeType="1"/>
            </p:cNvSpPr>
            <p:nvPr/>
          </p:nvSpPr>
          <p:spPr bwMode="auto">
            <a:xfrm>
              <a:off x="4967" y="1979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Line 44"/>
            <p:cNvSpPr>
              <a:spLocks noChangeShapeType="1"/>
            </p:cNvSpPr>
            <p:nvPr/>
          </p:nvSpPr>
          <p:spPr bwMode="auto">
            <a:xfrm>
              <a:off x="4967" y="2614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Line 45"/>
            <p:cNvSpPr>
              <a:spLocks noChangeShapeType="1"/>
            </p:cNvSpPr>
            <p:nvPr/>
          </p:nvSpPr>
          <p:spPr bwMode="auto">
            <a:xfrm>
              <a:off x="4967" y="3249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Line 46"/>
            <p:cNvSpPr>
              <a:spLocks noChangeShapeType="1"/>
            </p:cNvSpPr>
            <p:nvPr/>
          </p:nvSpPr>
          <p:spPr bwMode="auto">
            <a:xfrm>
              <a:off x="4967" y="379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31" name="Text Box 47"/>
            <p:cNvSpPr txBox="1">
              <a:spLocks noChangeArrowheads="1"/>
            </p:cNvSpPr>
            <p:nvPr/>
          </p:nvSpPr>
          <p:spPr bwMode="auto">
            <a:xfrm>
              <a:off x="4364" y="1764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endParaRPr lang="en-AU"/>
            </a:p>
          </p:txBody>
        </p:sp>
        <p:sp>
          <p:nvSpPr>
            <p:cNvPr id="16432" name="Text Box 48"/>
            <p:cNvSpPr txBox="1">
              <a:spLocks noChangeArrowheads="1"/>
            </p:cNvSpPr>
            <p:nvPr/>
          </p:nvSpPr>
          <p:spPr bwMode="auto">
            <a:xfrm>
              <a:off x="4377" y="2296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endParaRPr lang="en-AU"/>
            </a:p>
          </p:txBody>
        </p:sp>
        <p:sp>
          <p:nvSpPr>
            <p:cNvPr id="16433" name="Text Box 49"/>
            <p:cNvSpPr txBox="1">
              <a:spLocks noChangeArrowheads="1"/>
            </p:cNvSpPr>
            <p:nvPr/>
          </p:nvSpPr>
          <p:spPr bwMode="auto">
            <a:xfrm>
              <a:off x="4332" y="2976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  <a:endParaRPr lang="en-AU"/>
            </a:p>
          </p:txBody>
        </p:sp>
        <p:sp>
          <p:nvSpPr>
            <p:cNvPr id="16434" name="Text Box 50"/>
            <p:cNvSpPr txBox="1">
              <a:spLocks noChangeArrowheads="1"/>
            </p:cNvSpPr>
            <p:nvPr/>
          </p:nvSpPr>
          <p:spPr bwMode="auto">
            <a:xfrm>
              <a:off x="4332" y="3521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 </a:t>
              </a:r>
              <a:endParaRPr lang="en-AU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1357290" y="2571744"/>
            <a:ext cx="5572164" cy="857256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357290" y="3500438"/>
            <a:ext cx="5572164" cy="857256"/>
          </a:xfrm>
          <a:prstGeom prst="rect">
            <a:avLst/>
          </a:prstGeom>
          <a:solidFill>
            <a:schemeClr val="bg1">
              <a:lumMod val="65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itle 1"/>
          <p:cNvSpPr txBox="1">
            <a:spLocks/>
          </p:cNvSpPr>
          <p:nvPr/>
        </p:nvSpPr>
        <p:spPr bwMode="auto">
          <a:xfrm>
            <a:off x="128678" y="-214338"/>
            <a:ext cx="8872478" cy="857256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lang="en-US" dirty="0" err="1"/>
              <a:t>Keuntungan</a:t>
            </a:r>
            <a:r>
              <a:rPr lang="en-US" dirty="0"/>
              <a:t> Product </a:t>
            </a:r>
            <a:r>
              <a:rPr lang="en-US" dirty="0" smtClean="0"/>
              <a:t>Layout</a:t>
            </a:r>
            <a:endParaRPr lang="en-AU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484313"/>
            <a:ext cx="7661275" cy="45370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/>
              <a:t>Layout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urutan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umumnya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berbentuk</a:t>
            </a:r>
            <a:r>
              <a:rPr lang="en-US" sz="2800" dirty="0"/>
              <a:t> </a:t>
            </a:r>
            <a:r>
              <a:rPr lang="en-US" sz="2800" dirty="0" err="1"/>
              <a:t>garis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dikerjakan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berikutnya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:</a:t>
            </a:r>
          </a:p>
          <a:p>
            <a:pPr lvl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en-US" dirty="0"/>
              <a:t>Total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per unit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en-US" dirty="0"/>
              <a:t>Work in process material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sedikit</a:t>
            </a:r>
            <a:endParaRPr lang="en-US" dirty="0"/>
          </a:p>
          <a:p>
            <a:pPr lvl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minimal.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err="1" smtClean="0"/>
              <a:t>Aktivitas</a:t>
            </a:r>
            <a:r>
              <a:rPr lang="en-US" sz="2800" dirty="0" smtClean="0"/>
              <a:t> </a:t>
            </a:r>
            <a:r>
              <a:rPr lang="en-US" sz="2800" dirty="0" err="1"/>
              <a:t>selama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produksi</a:t>
            </a:r>
            <a:r>
              <a:rPr lang="en-US" sz="2800" dirty="0"/>
              <a:t> </a:t>
            </a:r>
            <a:r>
              <a:rPr lang="en-US" sz="2800" dirty="0" err="1"/>
              <a:t>sedikit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  <a:buNone/>
            </a:pPr>
            <a:endParaRPr lang="en-AU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8678" y="-214338"/>
            <a:ext cx="8872478" cy="857256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lang="en-US" dirty="0" err="1" smtClean="0"/>
              <a:t>Ke</a:t>
            </a:r>
            <a:r>
              <a:rPr lang="id-ID" dirty="0" smtClean="0"/>
              <a:t>lemahan</a:t>
            </a:r>
            <a:r>
              <a:rPr lang="en-US" dirty="0" smtClean="0"/>
              <a:t> </a:t>
            </a:r>
            <a:r>
              <a:rPr lang="en-US" dirty="0"/>
              <a:t>Product Layout</a:t>
            </a:r>
            <a:endParaRPr lang="en-AU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19250"/>
            <a:ext cx="8604250" cy="4114800"/>
          </a:xfrm>
        </p:spPr>
        <p:txBody>
          <a:bodyPr/>
          <a:lstStyle/>
          <a:p>
            <a:r>
              <a:rPr lang="en-US" sz="3000" dirty="0" err="1"/>
              <a:t>Kerusakan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satu</a:t>
            </a:r>
            <a:r>
              <a:rPr lang="en-US" sz="3000" dirty="0"/>
              <a:t> </a:t>
            </a:r>
            <a:r>
              <a:rPr lang="en-US" sz="3000" dirty="0" err="1"/>
              <a:t>mesin</a:t>
            </a:r>
            <a:r>
              <a:rPr lang="en-US" sz="3000" dirty="0"/>
              <a:t>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mengakibatkan</a:t>
            </a:r>
            <a:r>
              <a:rPr lang="en-US" sz="3000" dirty="0"/>
              <a:t> </a:t>
            </a:r>
            <a:r>
              <a:rPr lang="en-US" sz="3000" dirty="0" err="1"/>
              <a:t>terhentinya</a:t>
            </a:r>
            <a:r>
              <a:rPr lang="en-US" sz="3000" dirty="0"/>
              <a:t> </a:t>
            </a:r>
            <a:r>
              <a:rPr lang="en-US" sz="3000" dirty="0" err="1"/>
              <a:t>proses</a:t>
            </a:r>
            <a:r>
              <a:rPr lang="en-US" sz="3000" dirty="0"/>
              <a:t> </a:t>
            </a:r>
            <a:r>
              <a:rPr lang="en-US" sz="3000" dirty="0" err="1"/>
              <a:t>produksi</a:t>
            </a:r>
            <a:r>
              <a:rPr lang="en-US" sz="3000" dirty="0"/>
              <a:t>.</a:t>
            </a:r>
          </a:p>
          <a:p>
            <a:r>
              <a:rPr lang="en-US" sz="3000" dirty="0"/>
              <a:t>Layout </a:t>
            </a:r>
            <a:r>
              <a:rPr lang="en-US" sz="3000" dirty="0" err="1"/>
              <a:t>ditentukan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</a:t>
            </a:r>
            <a:r>
              <a:rPr lang="en-US" sz="3000" dirty="0" err="1"/>
              <a:t>produk</a:t>
            </a:r>
            <a:r>
              <a:rPr lang="en-US" sz="3000" dirty="0"/>
              <a:t> yang </a:t>
            </a:r>
            <a:r>
              <a:rPr lang="en-US" sz="3000" dirty="0" err="1"/>
              <a:t>diproses</a:t>
            </a:r>
            <a:r>
              <a:rPr lang="en-US" sz="3000" dirty="0"/>
              <a:t>, </a:t>
            </a:r>
            <a:r>
              <a:rPr lang="en-US" sz="3000" dirty="0" err="1"/>
              <a:t>perubahan</a:t>
            </a:r>
            <a:r>
              <a:rPr lang="en-US" sz="3000" dirty="0"/>
              <a:t> </a:t>
            </a:r>
            <a:r>
              <a:rPr lang="en-US" sz="3000" dirty="0" err="1"/>
              <a:t>disain</a:t>
            </a:r>
            <a:r>
              <a:rPr lang="en-US" sz="3000" dirty="0"/>
              <a:t> </a:t>
            </a:r>
            <a:r>
              <a:rPr lang="en-US" sz="3000" dirty="0" err="1"/>
              <a:t>produk</a:t>
            </a:r>
            <a:r>
              <a:rPr lang="en-US" sz="3000" dirty="0"/>
              <a:t> </a:t>
            </a:r>
            <a:r>
              <a:rPr lang="en-US" sz="3000" dirty="0" err="1"/>
              <a:t>membutuhkan</a:t>
            </a:r>
            <a:r>
              <a:rPr lang="en-US" sz="3000" dirty="0"/>
              <a:t> </a:t>
            </a:r>
            <a:r>
              <a:rPr lang="en-US" sz="3000" dirty="0" err="1"/>
              <a:t>relayout</a:t>
            </a:r>
            <a:endParaRPr lang="en-US" sz="3000" dirty="0"/>
          </a:p>
          <a:p>
            <a:r>
              <a:rPr lang="en-US" sz="3000" dirty="0" err="1"/>
              <a:t>Kecepatan</a:t>
            </a:r>
            <a:r>
              <a:rPr lang="en-US" sz="3000" dirty="0"/>
              <a:t> </a:t>
            </a:r>
            <a:r>
              <a:rPr lang="en-US" sz="3000" dirty="0" err="1"/>
              <a:t>produksi</a:t>
            </a:r>
            <a:r>
              <a:rPr lang="en-US" sz="3000" dirty="0"/>
              <a:t> </a:t>
            </a:r>
            <a:r>
              <a:rPr lang="en-US" sz="3000" dirty="0" err="1"/>
              <a:t>ditentukan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</a:t>
            </a:r>
            <a:r>
              <a:rPr lang="en-US" sz="3000" dirty="0" err="1"/>
              <a:t>mesin</a:t>
            </a:r>
            <a:r>
              <a:rPr lang="en-US" sz="3000" dirty="0"/>
              <a:t> yang </a:t>
            </a:r>
            <a:r>
              <a:rPr lang="en-US" sz="3000" dirty="0" err="1"/>
              <a:t>beroperasi</a:t>
            </a:r>
            <a:r>
              <a:rPr lang="en-US" sz="3000" dirty="0"/>
              <a:t> paling </a:t>
            </a:r>
            <a:r>
              <a:rPr lang="en-US" sz="3000" dirty="0" err="1"/>
              <a:t>lambat</a:t>
            </a:r>
            <a:endParaRPr lang="en-US" sz="3000" dirty="0"/>
          </a:p>
          <a:p>
            <a:r>
              <a:rPr lang="en-US" sz="3000" dirty="0" err="1"/>
              <a:t>Membutuhkan</a:t>
            </a:r>
            <a:r>
              <a:rPr lang="en-US" sz="3000" dirty="0"/>
              <a:t> </a:t>
            </a:r>
            <a:r>
              <a:rPr lang="en-US" sz="3000" dirty="0" err="1"/>
              <a:t>investasi</a:t>
            </a:r>
            <a:r>
              <a:rPr lang="en-US" sz="3000" dirty="0"/>
              <a:t> yang </a:t>
            </a:r>
            <a:r>
              <a:rPr lang="en-US" sz="3000" dirty="0" err="1" smtClean="0"/>
              <a:t>tinggi</a:t>
            </a:r>
            <a:endParaRPr lang="en-US" sz="3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8678" y="-214338"/>
            <a:ext cx="8872478" cy="857256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26"/>
            <a:ext cx="8229600" cy="1143000"/>
          </a:xfrm>
        </p:spPr>
        <p:txBody>
          <a:bodyPr/>
          <a:lstStyle/>
          <a:p>
            <a:r>
              <a:rPr lang="en-US" dirty="0"/>
              <a:t>Process Lay-out</a:t>
            </a:r>
            <a:endParaRPr lang="en-AU" dirty="0"/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323850" y="2420938"/>
            <a:ext cx="8604250" cy="3806825"/>
            <a:chOff x="204" y="1752"/>
            <a:chExt cx="5420" cy="2398"/>
          </a:xfrm>
        </p:grpSpPr>
        <p:sp>
          <p:nvSpPr>
            <p:cNvPr id="17413" name="AutoShape 5"/>
            <p:cNvSpPr>
              <a:spLocks noChangeArrowheads="1"/>
            </p:cNvSpPr>
            <p:nvPr/>
          </p:nvSpPr>
          <p:spPr bwMode="auto">
            <a:xfrm>
              <a:off x="204" y="1797"/>
              <a:ext cx="317" cy="2178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  <a:p>
              <a:pPr algn="ctr"/>
              <a:endParaRPr lang="en-AU"/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249" y="1843"/>
              <a:ext cx="228" cy="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G</a:t>
              </a:r>
            </a:p>
            <a:p>
              <a:r>
                <a:rPr lang="en-US"/>
                <a:t>U</a:t>
              </a:r>
            </a:p>
            <a:p>
              <a:r>
                <a:rPr lang="en-US"/>
                <a:t>D</a:t>
              </a:r>
            </a:p>
            <a:p>
              <a:r>
                <a:rPr lang="en-US"/>
                <a:t>A</a:t>
              </a:r>
            </a:p>
            <a:p>
              <a:r>
                <a:rPr lang="en-US"/>
                <a:t>N</a:t>
              </a:r>
            </a:p>
            <a:p>
              <a:r>
                <a:rPr lang="en-US"/>
                <a:t>G</a:t>
              </a:r>
            </a:p>
            <a:p>
              <a:endParaRPr lang="en-US"/>
            </a:p>
            <a:p>
              <a:r>
                <a:rPr lang="en-US"/>
                <a:t>B</a:t>
              </a:r>
            </a:p>
            <a:p>
              <a:r>
                <a:rPr lang="en-US"/>
                <a:t>A</a:t>
              </a:r>
            </a:p>
            <a:p>
              <a:r>
                <a:rPr lang="en-US"/>
                <a:t>H</a:t>
              </a:r>
            </a:p>
            <a:p>
              <a:r>
                <a:rPr lang="en-US"/>
                <a:t>A</a:t>
              </a:r>
            </a:p>
            <a:p>
              <a:r>
                <a:rPr lang="en-US"/>
                <a:t>N</a:t>
              </a:r>
            </a:p>
            <a:p>
              <a:endParaRPr lang="en-AU"/>
            </a:p>
          </p:txBody>
        </p:sp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1020" y="179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Bubut </a:t>
              </a:r>
              <a:endParaRPr lang="en-AU"/>
            </a:p>
          </p:txBody>
        </p:sp>
        <p:sp>
          <p:nvSpPr>
            <p:cNvPr id="17416" name="AutoShape 8"/>
            <p:cNvSpPr>
              <a:spLocks noChangeArrowheads="1"/>
            </p:cNvSpPr>
            <p:nvPr/>
          </p:nvSpPr>
          <p:spPr bwMode="auto">
            <a:xfrm>
              <a:off x="1882" y="238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Bubut </a:t>
              </a:r>
              <a:endParaRPr lang="en-AU"/>
            </a:p>
          </p:txBody>
        </p:sp>
        <p:sp>
          <p:nvSpPr>
            <p:cNvPr id="17417" name="AutoShape 9"/>
            <p:cNvSpPr>
              <a:spLocks noChangeArrowheads="1"/>
            </p:cNvSpPr>
            <p:nvPr/>
          </p:nvSpPr>
          <p:spPr bwMode="auto">
            <a:xfrm>
              <a:off x="1020" y="297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Perata </a:t>
              </a:r>
              <a:endParaRPr lang="en-AU"/>
            </a:p>
          </p:txBody>
        </p:sp>
        <p:sp>
          <p:nvSpPr>
            <p:cNvPr id="17418" name="AutoShape 10"/>
            <p:cNvSpPr>
              <a:spLocks noChangeArrowheads="1"/>
            </p:cNvSpPr>
            <p:nvPr/>
          </p:nvSpPr>
          <p:spPr bwMode="auto">
            <a:xfrm>
              <a:off x="1020" y="238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Bubut </a:t>
              </a:r>
              <a:endParaRPr lang="en-AU"/>
            </a:p>
          </p:txBody>
        </p:sp>
        <p:sp>
          <p:nvSpPr>
            <p:cNvPr id="17419" name="AutoShape 11"/>
            <p:cNvSpPr>
              <a:spLocks noChangeArrowheads="1"/>
            </p:cNvSpPr>
            <p:nvPr/>
          </p:nvSpPr>
          <p:spPr bwMode="auto">
            <a:xfrm>
              <a:off x="1882" y="179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Bubut </a:t>
              </a:r>
              <a:endParaRPr lang="en-AU"/>
            </a:p>
          </p:txBody>
        </p:sp>
        <p:sp>
          <p:nvSpPr>
            <p:cNvPr id="17420" name="AutoShape 12"/>
            <p:cNvSpPr>
              <a:spLocks noChangeArrowheads="1"/>
            </p:cNvSpPr>
            <p:nvPr/>
          </p:nvSpPr>
          <p:spPr bwMode="auto">
            <a:xfrm>
              <a:off x="2744" y="2976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Gerinda</a:t>
              </a:r>
              <a:endParaRPr lang="en-AU"/>
            </a:p>
          </p:txBody>
        </p:sp>
        <p:sp>
          <p:nvSpPr>
            <p:cNvPr id="17422" name="AutoShape 14"/>
            <p:cNvSpPr>
              <a:spLocks noChangeArrowheads="1"/>
            </p:cNvSpPr>
            <p:nvPr/>
          </p:nvSpPr>
          <p:spPr bwMode="auto">
            <a:xfrm>
              <a:off x="3560" y="1797"/>
              <a:ext cx="635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LAS</a:t>
              </a:r>
              <a:endParaRPr lang="en-AU"/>
            </a:p>
          </p:txBody>
        </p:sp>
        <p:sp>
          <p:nvSpPr>
            <p:cNvPr id="17423" name="AutoShape 15"/>
            <p:cNvSpPr>
              <a:spLocks noChangeArrowheads="1"/>
            </p:cNvSpPr>
            <p:nvPr/>
          </p:nvSpPr>
          <p:spPr bwMode="auto">
            <a:xfrm>
              <a:off x="1882" y="297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Perata </a:t>
              </a:r>
              <a:endParaRPr lang="en-AU"/>
            </a:p>
          </p:txBody>
        </p:sp>
        <p:sp>
          <p:nvSpPr>
            <p:cNvPr id="17424" name="AutoShape 16"/>
            <p:cNvSpPr>
              <a:spLocks noChangeArrowheads="1"/>
            </p:cNvSpPr>
            <p:nvPr/>
          </p:nvSpPr>
          <p:spPr bwMode="auto">
            <a:xfrm>
              <a:off x="1882" y="356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Perata</a:t>
              </a:r>
              <a:endParaRPr lang="en-AU"/>
            </a:p>
          </p:txBody>
        </p:sp>
        <p:sp>
          <p:nvSpPr>
            <p:cNvPr id="17425" name="AutoShape 17"/>
            <p:cNvSpPr>
              <a:spLocks noChangeArrowheads="1"/>
            </p:cNvSpPr>
            <p:nvPr/>
          </p:nvSpPr>
          <p:spPr bwMode="auto">
            <a:xfrm>
              <a:off x="2744" y="179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Drill</a:t>
              </a:r>
              <a:endParaRPr lang="en-AU"/>
            </a:p>
          </p:txBody>
        </p:sp>
        <p:sp>
          <p:nvSpPr>
            <p:cNvPr id="17426" name="AutoShape 18"/>
            <p:cNvSpPr>
              <a:spLocks noChangeArrowheads="1"/>
            </p:cNvSpPr>
            <p:nvPr/>
          </p:nvSpPr>
          <p:spPr bwMode="auto">
            <a:xfrm>
              <a:off x="2744" y="2387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Drill</a:t>
              </a:r>
              <a:endParaRPr lang="en-AU"/>
            </a:p>
          </p:txBody>
        </p:sp>
        <p:sp>
          <p:nvSpPr>
            <p:cNvPr id="17428" name="AutoShape 20"/>
            <p:cNvSpPr>
              <a:spLocks noChangeArrowheads="1"/>
            </p:cNvSpPr>
            <p:nvPr/>
          </p:nvSpPr>
          <p:spPr bwMode="auto">
            <a:xfrm>
              <a:off x="5307" y="1752"/>
              <a:ext cx="317" cy="2178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  <a:p>
              <a:pPr algn="ctr"/>
              <a:endParaRPr lang="en-AU"/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5329" y="1797"/>
              <a:ext cx="295" cy="1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G</a:t>
              </a:r>
            </a:p>
            <a:p>
              <a:r>
                <a:rPr lang="en-US"/>
                <a:t>U</a:t>
              </a:r>
            </a:p>
            <a:p>
              <a:r>
                <a:rPr lang="en-US"/>
                <a:t>D</a:t>
              </a:r>
            </a:p>
            <a:p>
              <a:r>
                <a:rPr lang="en-US"/>
                <a:t>A</a:t>
              </a:r>
            </a:p>
            <a:p>
              <a:r>
                <a:rPr lang="en-US"/>
                <a:t>N</a:t>
              </a:r>
            </a:p>
            <a:p>
              <a:r>
                <a:rPr lang="en-US"/>
                <a:t>G</a:t>
              </a:r>
            </a:p>
            <a:p>
              <a:endParaRPr lang="en-US"/>
            </a:p>
            <a:p>
              <a:r>
                <a:rPr lang="en-US"/>
                <a:t>B</a:t>
              </a:r>
            </a:p>
            <a:p>
              <a:endParaRPr lang="en-US"/>
            </a:p>
            <a:p>
              <a:r>
                <a:rPr lang="en-US"/>
                <a:t>J</a:t>
              </a:r>
            </a:p>
            <a:p>
              <a:r>
                <a:rPr lang="en-US"/>
                <a:t>A</a:t>
              </a:r>
              <a:endParaRPr lang="en-AU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521" y="2024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521" y="2568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521" y="3748"/>
              <a:ext cx="13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4241" y="3249"/>
              <a:ext cx="108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Line 42"/>
            <p:cNvSpPr>
              <a:spLocks noChangeShapeType="1"/>
            </p:cNvSpPr>
            <p:nvPr/>
          </p:nvSpPr>
          <p:spPr bwMode="auto">
            <a:xfrm>
              <a:off x="4967" y="3793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Text Box 43"/>
            <p:cNvSpPr txBox="1">
              <a:spLocks noChangeArrowheads="1"/>
            </p:cNvSpPr>
            <p:nvPr/>
          </p:nvSpPr>
          <p:spPr bwMode="auto">
            <a:xfrm>
              <a:off x="5012" y="2976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endParaRPr lang="en-AU"/>
            </a:p>
          </p:txBody>
        </p:sp>
        <p:sp>
          <p:nvSpPr>
            <p:cNvPr id="17454" name="Text Box 46"/>
            <p:cNvSpPr txBox="1">
              <a:spLocks noChangeArrowheads="1"/>
            </p:cNvSpPr>
            <p:nvPr/>
          </p:nvSpPr>
          <p:spPr bwMode="auto">
            <a:xfrm>
              <a:off x="4332" y="3521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 </a:t>
              </a:r>
              <a:endParaRPr lang="en-AU"/>
            </a:p>
          </p:txBody>
        </p:sp>
        <p:sp>
          <p:nvSpPr>
            <p:cNvPr id="17455" name="AutoShape 47"/>
            <p:cNvSpPr>
              <a:spLocks noChangeArrowheads="1"/>
            </p:cNvSpPr>
            <p:nvPr/>
          </p:nvSpPr>
          <p:spPr bwMode="auto">
            <a:xfrm>
              <a:off x="2744" y="3566"/>
              <a:ext cx="499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</a:t>
              </a:r>
            </a:p>
            <a:p>
              <a:pPr algn="ctr"/>
              <a:r>
                <a:rPr lang="en-US"/>
                <a:t>Gerinda</a:t>
              </a:r>
              <a:endParaRPr lang="en-AU"/>
            </a:p>
          </p:txBody>
        </p:sp>
        <p:sp>
          <p:nvSpPr>
            <p:cNvPr id="17456" name="AutoShape 48"/>
            <p:cNvSpPr>
              <a:spLocks noChangeArrowheads="1"/>
            </p:cNvSpPr>
            <p:nvPr/>
          </p:nvSpPr>
          <p:spPr bwMode="auto">
            <a:xfrm>
              <a:off x="4377" y="1797"/>
              <a:ext cx="635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LAS</a:t>
              </a:r>
              <a:endParaRPr lang="en-AU"/>
            </a:p>
          </p:txBody>
        </p:sp>
        <p:sp>
          <p:nvSpPr>
            <p:cNvPr id="17457" name="AutoShape 49"/>
            <p:cNvSpPr>
              <a:spLocks noChangeArrowheads="1"/>
            </p:cNvSpPr>
            <p:nvPr/>
          </p:nvSpPr>
          <p:spPr bwMode="auto">
            <a:xfrm>
              <a:off x="4377" y="2387"/>
              <a:ext cx="635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CAT</a:t>
              </a:r>
              <a:endParaRPr lang="en-AU"/>
            </a:p>
          </p:txBody>
        </p:sp>
        <p:sp>
          <p:nvSpPr>
            <p:cNvPr id="17458" name="AutoShape 50"/>
            <p:cNvSpPr>
              <a:spLocks noChangeArrowheads="1"/>
            </p:cNvSpPr>
            <p:nvPr/>
          </p:nvSpPr>
          <p:spPr bwMode="auto">
            <a:xfrm>
              <a:off x="3606" y="2387"/>
              <a:ext cx="635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CAT</a:t>
              </a:r>
              <a:endParaRPr lang="en-AU"/>
            </a:p>
          </p:txBody>
        </p:sp>
        <p:sp>
          <p:nvSpPr>
            <p:cNvPr id="17459" name="AutoShape 51"/>
            <p:cNvSpPr>
              <a:spLocks noChangeArrowheads="1"/>
            </p:cNvSpPr>
            <p:nvPr/>
          </p:nvSpPr>
          <p:spPr bwMode="auto">
            <a:xfrm>
              <a:off x="3606" y="2976"/>
              <a:ext cx="635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RAKIT</a:t>
              </a:r>
              <a:endParaRPr lang="en-AU"/>
            </a:p>
          </p:txBody>
        </p:sp>
        <p:sp>
          <p:nvSpPr>
            <p:cNvPr id="17460" name="AutoShape 52"/>
            <p:cNvSpPr>
              <a:spLocks noChangeArrowheads="1"/>
            </p:cNvSpPr>
            <p:nvPr/>
          </p:nvSpPr>
          <p:spPr bwMode="auto">
            <a:xfrm>
              <a:off x="4332" y="3521"/>
              <a:ext cx="635" cy="409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RAKIT</a:t>
              </a:r>
              <a:endParaRPr lang="en-AU"/>
            </a:p>
          </p:txBody>
        </p:sp>
        <p:sp>
          <p:nvSpPr>
            <p:cNvPr id="17461" name="Line 53"/>
            <p:cNvSpPr>
              <a:spLocks noChangeShapeType="1"/>
            </p:cNvSpPr>
            <p:nvPr/>
          </p:nvSpPr>
          <p:spPr bwMode="auto">
            <a:xfrm>
              <a:off x="2381" y="3748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243" y="3748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Line 55"/>
            <p:cNvSpPr>
              <a:spLocks noChangeShapeType="1"/>
            </p:cNvSpPr>
            <p:nvPr/>
          </p:nvSpPr>
          <p:spPr bwMode="auto">
            <a:xfrm flipV="1">
              <a:off x="3379" y="2568"/>
              <a:ext cx="0" cy="11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 flipH="1">
              <a:off x="3243" y="2568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Line 57"/>
            <p:cNvSpPr>
              <a:spLocks noChangeShapeType="1"/>
            </p:cNvSpPr>
            <p:nvPr/>
          </p:nvSpPr>
          <p:spPr bwMode="auto">
            <a:xfrm>
              <a:off x="3243" y="2432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 flipV="1">
              <a:off x="3379" y="2024"/>
              <a:ext cx="0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Line 59"/>
            <p:cNvSpPr>
              <a:spLocks noChangeShapeType="1"/>
            </p:cNvSpPr>
            <p:nvPr/>
          </p:nvSpPr>
          <p:spPr bwMode="auto">
            <a:xfrm>
              <a:off x="3379" y="2024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878" y="2205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Line 61"/>
            <p:cNvSpPr>
              <a:spLocks noChangeShapeType="1"/>
            </p:cNvSpPr>
            <p:nvPr/>
          </p:nvSpPr>
          <p:spPr bwMode="auto">
            <a:xfrm>
              <a:off x="3878" y="2795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17470" name="AutoShape 62"/>
            <p:cNvCxnSpPr>
              <a:cxnSpLocks noChangeShapeType="1"/>
              <a:stCxn id="17415" idx="3"/>
              <a:endCxn id="17423" idx="1"/>
            </p:cNvCxnSpPr>
            <p:nvPr/>
          </p:nvCxnSpPr>
          <p:spPr bwMode="auto">
            <a:xfrm>
              <a:off x="1519" y="2002"/>
              <a:ext cx="363" cy="1180"/>
            </a:xfrm>
            <a:prstGeom prst="bentConnector3">
              <a:avLst>
                <a:gd name="adj1" fmla="val 49861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7471" name="AutoShape 63"/>
            <p:cNvCxnSpPr>
              <a:cxnSpLocks noChangeShapeType="1"/>
              <a:stCxn id="17423" idx="3"/>
              <a:endCxn id="17425" idx="1"/>
            </p:cNvCxnSpPr>
            <p:nvPr/>
          </p:nvCxnSpPr>
          <p:spPr bwMode="auto">
            <a:xfrm flipV="1">
              <a:off x="2381" y="2002"/>
              <a:ext cx="363" cy="1180"/>
            </a:xfrm>
            <a:prstGeom prst="bentConnector3">
              <a:avLst>
                <a:gd name="adj1" fmla="val 49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7475" name="AutoShape 67"/>
            <p:cNvCxnSpPr>
              <a:cxnSpLocks noChangeShapeType="1"/>
              <a:stCxn id="17425" idx="3"/>
              <a:endCxn id="17422" idx="1"/>
            </p:cNvCxnSpPr>
            <p:nvPr/>
          </p:nvCxnSpPr>
          <p:spPr bwMode="auto">
            <a:xfrm>
              <a:off x="3243" y="2002"/>
              <a:ext cx="317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476" name="AutoShape 68"/>
            <p:cNvCxnSpPr>
              <a:cxnSpLocks noChangeShapeType="1"/>
              <a:stCxn id="17422" idx="3"/>
              <a:endCxn id="17457" idx="1"/>
            </p:cNvCxnSpPr>
            <p:nvPr/>
          </p:nvCxnSpPr>
          <p:spPr bwMode="auto">
            <a:xfrm>
              <a:off x="4195" y="2002"/>
              <a:ext cx="182" cy="59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7478" name="Line 70"/>
            <p:cNvSpPr>
              <a:spLocks noChangeShapeType="1"/>
            </p:cNvSpPr>
            <p:nvPr/>
          </p:nvSpPr>
          <p:spPr bwMode="auto">
            <a:xfrm>
              <a:off x="4694" y="2795"/>
              <a:ext cx="0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17479" name="AutoShape 71"/>
            <p:cNvCxnSpPr>
              <a:cxnSpLocks noChangeShapeType="1"/>
              <a:stCxn id="17418" idx="3"/>
              <a:endCxn id="17417" idx="0"/>
            </p:cNvCxnSpPr>
            <p:nvPr/>
          </p:nvCxnSpPr>
          <p:spPr bwMode="auto">
            <a:xfrm flipH="1">
              <a:off x="1270" y="2592"/>
              <a:ext cx="249" cy="385"/>
            </a:xfrm>
            <a:prstGeom prst="bentConnector4">
              <a:avLst>
                <a:gd name="adj1" fmla="val -57833"/>
                <a:gd name="adj2" fmla="val 76366"/>
              </a:avLst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  <a:effectLst/>
          </p:spPr>
        </p:cxnSp>
        <p:sp>
          <p:nvSpPr>
            <p:cNvPr id="17481" name="Line 73"/>
            <p:cNvSpPr>
              <a:spLocks noChangeShapeType="1"/>
            </p:cNvSpPr>
            <p:nvPr/>
          </p:nvSpPr>
          <p:spPr bwMode="auto">
            <a:xfrm>
              <a:off x="1247" y="3385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82" name="Line 74"/>
            <p:cNvSpPr>
              <a:spLocks noChangeShapeType="1"/>
            </p:cNvSpPr>
            <p:nvPr/>
          </p:nvSpPr>
          <p:spPr bwMode="auto">
            <a:xfrm>
              <a:off x="1247" y="3475"/>
              <a:ext cx="17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83" name="Line 75"/>
            <p:cNvSpPr>
              <a:spLocks noChangeShapeType="1"/>
            </p:cNvSpPr>
            <p:nvPr/>
          </p:nvSpPr>
          <p:spPr bwMode="auto">
            <a:xfrm flipH="1" flipV="1">
              <a:off x="2971" y="3385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17484" name="AutoShape 76"/>
            <p:cNvCxnSpPr>
              <a:cxnSpLocks noChangeShapeType="1"/>
              <a:stCxn id="17420" idx="3"/>
              <a:endCxn id="17456" idx="0"/>
            </p:cNvCxnSpPr>
            <p:nvPr/>
          </p:nvCxnSpPr>
          <p:spPr bwMode="auto">
            <a:xfrm flipV="1">
              <a:off x="3243" y="1797"/>
              <a:ext cx="1452" cy="1384"/>
            </a:xfrm>
            <a:prstGeom prst="bentConnector4">
              <a:avLst>
                <a:gd name="adj1" fmla="val 13222"/>
                <a:gd name="adj2" fmla="val 110403"/>
              </a:avLst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  <a:effectLst/>
          </p:spPr>
        </p:cxnSp>
        <p:sp>
          <p:nvSpPr>
            <p:cNvPr id="17487" name="Line 79"/>
            <p:cNvSpPr>
              <a:spLocks noChangeShapeType="1"/>
            </p:cNvSpPr>
            <p:nvPr/>
          </p:nvSpPr>
          <p:spPr bwMode="auto">
            <a:xfrm>
              <a:off x="4785" y="2205"/>
              <a:ext cx="0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88" name="Line 80"/>
            <p:cNvSpPr>
              <a:spLocks noChangeShapeType="1"/>
            </p:cNvSpPr>
            <p:nvPr/>
          </p:nvSpPr>
          <p:spPr bwMode="auto">
            <a:xfrm>
              <a:off x="4830" y="2795"/>
              <a:ext cx="0" cy="7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89" name="Line 81"/>
            <p:cNvSpPr>
              <a:spLocks noChangeShapeType="1"/>
            </p:cNvSpPr>
            <p:nvPr/>
          </p:nvSpPr>
          <p:spPr bwMode="auto">
            <a:xfrm>
              <a:off x="4967" y="3566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90" name="Text Box 82"/>
            <p:cNvSpPr txBox="1">
              <a:spLocks noChangeArrowheads="1"/>
            </p:cNvSpPr>
            <p:nvPr/>
          </p:nvSpPr>
          <p:spPr bwMode="auto">
            <a:xfrm>
              <a:off x="4999" y="3306"/>
              <a:ext cx="2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 </a:t>
              </a:r>
              <a:endParaRPr lang="en-AU"/>
            </a:p>
          </p:txBody>
        </p:sp>
        <p:sp>
          <p:nvSpPr>
            <p:cNvPr id="17491" name="Text Box 83"/>
            <p:cNvSpPr txBox="1">
              <a:spLocks noChangeArrowheads="1"/>
            </p:cNvSpPr>
            <p:nvPr/>
          </p:nvSpPr>
          <p:spPr bwMode="auto">
            <a:xfrm>
              <a:off x="5057" y="3566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 </a:t>
              </a:r>
              <a:endParaRPr lang="en-AU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1428728" y="2357430"/>
            <a:ext cx="2500330" cy="1785950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286248" y="2428868"/>
            <a:ext cx="1000132" cy="1785950"/>
          </a:xfrm>
          <a:prstGeom prst="rect">
            <a:avLst/>
          </a:prstGeom>
          <a:solidFill>
            <a:srgbClr val="00B05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428728" y="4286256"/>
            <a:ext cx="2500330" cy="1785950"/>
          </a:xfrm>
          <a:prstGeom prst="rect">
            <a:avLst/>
          </a:prstGeom>
          <a:solidFill>
            <a:srgbClr val="7030A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itle 1"/>
          <p:cNvSpPr txBox="1">
            <a:spLocks/>
          </p:cNvSpPr>
          <p:nvPr/>
        </p:nvSpPr>
        <p:spPr bwMode="auto">
          <a:xfrm>
            <a:off x="128678" y="-214338"/>
            <a:ext cx="8872478" cy="857256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26"/>
            <a:ext cx="8229600" cy="1143000"/>
          </a:xfrm>
        </p:spPr>
        <p:txBody>
          <a:bodyPr/>
          <a:lstStyle/>
          <a:p>
            <a:r>
              <a:rPr lang="en-US" dirty="0" err="1"/>
              <a:t>Keuntungan</a:t>
            </a:r>
            <a:r>
              <a:rPr lang="en-US" dirty="0"/>
              <a:t> Process Layout</a:t>
            </a:r>
            <a:endParaRPr lang="en-AU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750888" y="1844675"/>
            <a:ext cx="8142287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dirty="0" err="1"/>
              <a:t>Penggunaan</a:t>
            </a:r>
            <a:r>
              <a:rPr lang="en-US" sz="3000" dirty="0"/>
              <a:t> </a:t>
            </a:r>
            <a:r>
              <a:rPr lang="en-US" sz="3000" dirty="0" err="1"/>
              <a:t>mesin</a:t>
            </a:r>
            <a:r>
              <a:rPr lang="en-US" sz="3000" dirty="0"/>
              <a:t> </a:t>
            </a:r>
            <a:r>
              <a:rPr lang="en-US" sz="3000" dirty="0" err="1"/>
              <a:t>lebih</a:t>
            </a:r>
            <a:r>
              <a:rPr lang="en-US" sz="3000" dirty="0"/>
              <a:t> </a:t>
            </a:r>
            <a:r>
              <a:rPr lang="en-US" sz="3000" dirty="0" err="1"/>
              <a:t>efektif</a:t>
            </a:r>
            <a:r>
              <a:rPr lang="en-US" sz="3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3000" dirty="0" err="1"/>
              <a:t>Fleksibilitas</a:t>
            </a:r>
            <a:r>
              <a:rPr lang="en-US" sz="3000" dirty="0"/>
              <a:t> </a:t>
            </a:r>
            <a:r>
              <a:rPr lang="en-US" sz="3000" dirty="0" err="1"/>
              <a:t>tenaga</a:t>
            </a:r>
            <a:r>
              <a:rPr lang="en-US" sz="3000" dirty="0"/>
              <a:t> </a:t>
            </a:r>
            <a:r>
              <a:rPr lang="en-US" sz="3000" dirty="0" err="1"/>
              <a:t>kerja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fasilitas</a:t>
            </a:r>
            <a:r>
              <a:rPr lang="en-US" sz="3000" dirty="0"/>
              <a:t> </a:t>
            </a:r>
            <a:r>
              <a:rPr lang="en-US" sz="3000" dirty="0" err="1"/>
              <a:t>produksi</a:t>
            </a:r>
            <a:r>
              <a:rPr lang="en-US" sz="3000" dirty="0"/>
              <a:t> </a:t>
            </a:r>
            <a:r>
              <a:rPr lang="en-US" sz="3000" dirty="0" err="1"/>
              <a:t>besar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sanggup</a:t>
            </a:r>
            <a:r>
              <a:rPr lang="en-US" sz="3000" dirty="0"/>
              <a:t> </a:t>
            </a:r>
            <a:r>
              <a:rPr lang="en-US" sz="3000" dirty="0" err="1"/>
              <a:t>berbagai</a:t>
            </a:r>
            <a:r>
              <a:rPr lang="en-US" sz="3000" dirty="0"/>
              <a:t> </a:t>
            </a:r>
            <a:r>
              <a:rPr lang="en-US" sz="3000" dirty="0" err="1"/>
              <a:t>macam</a:t>
            </a:r>
            <a:r>
              <a:rPr lang="en-US" sz="3000" dirty="0"/>
              <a:t> </a:t>
            </a:r>
            <a:r>
              <a:rPr lang="en-US" sz="3000" dirty="0" err="1"/>
              <a:t>jenis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model </a:t>
            </a:r>
            <a:r>
              <a:rPr lang="en-US" sz="3000" dirty="0" err="1"/>
              <a:t>produk</a:t>
            </a:r>
            <a:r>
              <a:rPr lang="en-US" sz="3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3000" dirty="0" err="1"/>
              <a:t>Investasi</a:t>
            </a:r>
            <a:r>
              <a:rPr lang="en-US" sz="3000" dirty="0"/>
              <a:t> </a:t>
            </a:r>
            <a:r>
              <a:rPr lang="en-US" sz="3000" dirty="0" err="1"/>
              <a:t>mesin</a:t>
            </a:r>
            <a:r>
              <a:rPr lang="en-US" sz="3000" dirty="0"/>
              <a:t> </a:t>
            </a:r>
            <a:r>
              <a:rPr lang="en-US" sz="3000" dirty="0" err="1"/>
              <a:t>relatif</a:t>
            </a:r>
            <a:r>
              <a:rPr lang="en-US" sz="3000" dirty="0"/>
              <a:t> </a:t>
            </a:r>
            <a:r>
              <a:rPr lang="en-US" sz="3000" dirty="0" err="1"/>
              <a:t>kecil</a:t>
            </a: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 err="1"/>
              <a:t>Keragaman</a:t>
            </a:r>
            <a:r>
              <a:rPr lang="en-US" sz="3000" dirty="0"/>
              <a:t> </a:t>
            </a:r>
            <a:r>
              <a:rPr lang="en-US" sz="3000" dirty="0" err="1"/>
              <a:t>tugas</a:t>
            </a:r>
            <a:r>
              <a:rPr lang="en-US" sz="3000" dirty="0"/>
              <a:t> </a:t>
            </a:r>
            <a:r>
              <a:rPr lang="en-US" sz="3000" dirty="0" err="1"/>
              <a:t>membuat</a:t>
            </a:r>
            <a:r>
              <a:rPr lang="en-US" sz="3000" dirty="0"/>
              <a:t> </a:t>
            </a:r>
            <a:r>
              <a:rPr lang="en-US" sz="3000" dirty="0" err="1"/>
              <a:t>tenaga</a:t>
            </a:r>
            <a:r>
              <a:rPr lang="en-US" sz="3000" dirty="0"/>
              <a:t> </a:t>
            </a:r>
            <a:r>
              <a:rPr lang="en-US" sz="3000" dirty="0" err="1"/>
              <a:t>kerja</a:t>
            </a:r>
            <a:r>
              <a:rPr lang="en-US" sz="3000" dirty="0"/>
              <a:t> </a:t>
            </a:r>
            <a:r>
              <a:rPr lang="en-US" sz="3000" dirty="0" err="1"/>
              <a:t>lebih</a:t>
            </a:r>
            <a:r>
              <a:rPr lang="en-US" sz="3000" dirty="0"/>
              <a:t> </a:t>
            </a:r>
            <a:r>
              <a:rPr lang="en-US" sz="3000" dirty="0" err="1"/>
              <a:t>tertantang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termotivasi</a:t>
            </a: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 err="1"/>
              <a:t>Adanya</a:t>
            </a:r>
            <a:r>
              <a:rPr lang="en-US" sz="3000" dirty="0"/>
              <a:t> </a:t>
            </a:r>
            <a:r>
              <a:rPr lang="en-US" sz="3000" dirty="0" err="1"/>
              <a:t>aktivitas</a:t>
            </a:r>
            <a:r>
              <a:rPr lang="en-US" sz="3000" dirty="0"/>
              <a:t> </a:t>
            </a:r>
            <a:r>
              <a:rPr lang="en-US" sz="3000" dirty="0" err="1"/>
              <a:t>supervisi</a:t>
            </a:r>
            <a:r>
              <a:rPr lang="en-US" sz="3000" dirty="0"/>
              <a:t> yang </a:t>
            </a:r>
            <a:r>
              <a:rPr lang="en-US" sz="3000" dirty="0" err="1"/>
              <a:t>lebih</a:t>
            </a:r>
            <a:r>
              <a:rPr lang="en-US" sz="3000" dirty="0"/>
              <a:t> </a:t>
            </a:r>
            <a:r>
              <a:rPr lang="en-US" sz="3000" dirty="0" err="1"/>
              <a:t>baik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efisien</a:t>
            </a:r>
            <a:r>
              <a:rPr lang="en-US" sz="3000" dirty="0"/>
              <a:t> </a:t>
            </a:r>
            <a:r>
              <a:rPr lang="en-US" sz="3000" dirty="0" err="1"/>
              <a:t>melalui</a:t>
            </a:r>
            <a:r>
              <a:rPr lang="en-US" sz="3000" dirty="0"/>
              <a:t> </a:t>
            </a:r>
            <a:r>
              <a:rPr lang="en-US" sz="3000" dirty="0" err="1"/>
              <a:t>spesialisasi</a:t>
            </a:r>
            <a:r>
              <a:rPr lang="en-US" sz="3000" dirty="0"/>
              <a:t> </a:t>
            </a:r>
            <a:r>
              <a:rPr lang="en-US" sz="3000" dirty="0" err="1"/>
              <a:t>pekerjaan</a:t>
            </a:r>
            <a:r>
              <a:rPr lang="en-US" sz="3000" dirty="0"/>
              <a:t>.</a:t>
            </a:r>
            <a:endParaRPr lang="en-AU" sz="3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8872478" cy="857256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lang="en-US" dirty="0" err="1" smtClean="0"/>
              <a:t>Ke</a:t>
            </a:r>
            <a:r>
              <a:rPr lang="id-ID" dirty="0" smtClean="0"/>
              <a:t>lemahan</a:t>
            </a:r>
            <a:r>
              <a:rPr lang="en-US" dirty="0" smtClean="0"/>
              <a:t> </a:t>
            </a:r>
            <a:r>
              <a:rPr lang="en-US" dirty="0"/>
              <a:t>Process Layout</a:t>
            </a:r>
            <a:endParaRPr lang="en-AU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749300" y="1844675"/>
            <a:ext cx="7999413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/>
              <a:t>Aliran proses yang tidak sederhana mengakibatkan ongkos material handling mahal</a:t>
            </a:r>
          </a:p>
          <a:p>
            <a:pPr>
              <a:lnSpc>
                <a:spcPct val="80000"/>
              </a:lnSpc>
            </a:pPr>
            <a:r>
              <a:rPr lang="en-US" sz="3000"/>
              <a:t>Total waktu produksi lebih panjang</a:t>
            </a:r>
          </a:p>
          <a:p>
            <a:pPr>
              <a:lnSpc>
                <a:spcPct val="80000"/>
              </a:lnSpc>
            </a:pPr>
            <a:r>
              <a:rPr lang="en-US" sz="3000"/>
              <a:t>Work in process inventory cukup besar</a:t>
            </a:r>
          </a:p>
          <a:p>
            <a:pPr>
              <a:lnSpc>
                <a:spcPct val="80000"/>
              </a:lnSpc>
            </a:pPr>
            <a:r>
              <a:rPr lang="en-US" sz="3000"/>
              <a:t>Ketrampilan tenaga kerja harus tinggi karena variasi aktivitas produksi tinggi</a:t>
            </a:r>
          </a:p>
          <a:p>
            <a:pPr>
              <a:lnSpc>
                <a:spcPct val="80000"/>
              </a:lnSpc>
            </a:pPr>
            <a:r>
              <a:rPr lang="en-US" sz="3000"/>
              <a:t>Kesulitan menyeimbangkan kerja dari setiap fasilitas produksi karena penempatan mesin yang berkelompok.</a:t>
            </a:r>
            <a:endParaRPr lang="en-AU" sz="300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8678" y="-214338"/>
            <a:ext cx="8872478" cy="857256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Tech</a:t>
            </a:r>
            <a:r>
              <a:rPr lang="id-ID" dirty="0" smtClean="0"/>
              <a:t>nology</a:t>
            </a:r>
            <a:r>
              <a:rPr lang="en-US" dirty="0" smtClean="0"/>
              <a:t> Layout</a:t>
            </a:r>
            <a:endParaRPr lang="en-AU" dirty="0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179388" y="1989138"/>
            <a:ext cx="503237" cy="424815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  <a:p>
            <a:pPr algn="ctr"/>
            <a:endParaRPr lang="en-AU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50825" y="2062163"/>
            <a:ext cx="36195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G</a:t>
            </a:r>
          </a:p>
          <a:p>
            <a:r>
              <a:rPr lang="en-US"/>
              <a:t>U</a:t>
            </a:r>
          </a:p>
          <a:p>
            <a:r>
              <a:rPr lang="en-US"/>
              <a:t>D</a:t>
            </a:r>
          </a:p>
          <a:p>
            <a:r>
              <a:rPr lang="en-US"/>
              <a:t>A</a:t>
            </a:r>
          </a:p>
          <a:p>
            <a:r>
              <a:rPr lang="en-US"/>
              <a:t>N</a:t>
            </a:r>
          </a:p>
          <a:p>
            <a:r>
              <a:rPr lang="en-US"/>
              <a:t>G</a:t>
            </a:r>
          </a:p>
          <a:p>
            <a:endParaRPr lang="en-US"/>
          </a:p>
          <a:p>
            <a:r>
              <a:rPr lang="en-US"/>
              <a:t>B</a:t>
            </a:r>
          </a:p>
          <a:p>
            <a:r>
              <a:rPr lang="en-US"/>
              <a:t>A</a:t>
            </a:r>
          </a:p>
          <a:p>
            <a:r>
              <a:rPr lang="en-US"/>
              <a:t>H</a:t>
            </a:r>
          </a:p>
          <a:p>
            <a:r>
              <a:rPr lang="en-US"/>
              <a:t>A</a:t>
            </a:r>
          </a:p>
          <a:p>
            <a:r>
              <a:rPr lang="en-US"/>
              <a:t>N</a:t>
            </a:r>
          </a:p>
          <a:p>
            <a:endParaRPr lang="en-AU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1474788" y="1989138"/>
            <a:ext cx="792162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Mesin</a:t>
            </a:r>
          </a:p>
          <a:p>
            <a:pPr algn="ctr"/>
            <a:r>
              <a:rPr lang="en-US"/>
              <a:t>Bubut </a:t>
            </a:r>
            <a:endParaRPr lang="en-AU"/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1474788" y="4221163"/>
            <a:ext cx="792162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Mesin</a:t>
            </a:r>
          </a:p>
          <a:p>
            <a:pPr algn="ctr"/>
            <a:r>
              <a:rPr lang="en-US"/>
              <a:t>Press</a:t>
            </a:r>
            <a:endParaRPr lang="en-AU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1474788" y="2925763"/>
            <a:ext cx="792162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Mesin</a:t>
            </a:r>
          </a:p>
          <a:p>
            <a:pPr algn="ctr"/>
            <a:r>
              <a:rPr lang="en-US"/>
              <a:t>Perata </a:t>
            </a:r>
            <a:endParaRPr lang="en-AU"/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2843213" y="4221163"/>
            <a:ext cx="792162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Mesin</a:t>
            </a:r>
          </a:p>
          <a:p>
            <a:pPr algn="ctr"/>
            <a:r>
              <a:rPr lang="en-US"/>
              <a:t>Bubut </a:t>
            </a:r>
            <a:endParaRPr lang="en-AU"/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2843213" y="1989138"/>
            <a:ext cx="792162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Mesin</a:t>
            </a:r>
          </a:p>
          <a:p>
            <a:pPr algn="ctr"/>
            <a:r>
              <a:rPr lang="en-US"/>
              <a:t>Drill</a:t>
            </a:r>
            <a:endParaRPr lang="en-AU"/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4140200" y="1989138"/>
            <a:ext cx="792163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Mesin</a:t>
            </a:r>
          </a:p>
          <a:p>
            <a:pPr algn="ctr"/>
            <a:r>
              <a:rPr lang="en-US"/>
              <a:t>Gerinda</a:t>
            </a:r>
            <a:endParaRPr lang="en-AU"/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3922713" y="2925763"/>
            <a:ext cx="1008062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LAS</a:t>
            </a:r>
            <a:endParaRPr lang="en-AU"/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5507038" y="4221163"/>
            <a:ext cx="792162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Mesin</a:t>
            </a:r>
          </a:p>
          <a:p>
            <a:pPr algn="ctr"/>
            <a:r>
              <a:rPr lang="en-US"/>
              <a:t>Press</a:t>
            </a:r>
            <a:endParaRPr lang="en-AU"/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>
            <a:off x="4211638" y="4221163"/>
            <a:ext cx="792162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Mesin</a:t>
            </a:r>
          </a:p>
          <a:p>
            <a:pPr algn="ctr"/>
            <a:r>
              <a:rPr lang="en-US"/>
              <a:t>Drill</a:t>
            </a:r>
            <a:endParaRPr lang="en-AU"/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2843213" y="5345113"/>
            <a:ext cx="792162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Mesin</a:t>
            </a:r>
          </a:p>
          <a:p>
            <a:pPr algn="ctr"/>
            <a:r>
              <a:rPr lang="en-US"/>
              <a:t>Drill</a:t>
            </a:r>
            <a:endParaRPr lang="en-AU"/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8280400" y="1917700"/>
            <a:ext cx="503238" cy="424815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  <a:p>
            <a:pPr algn="ctr"/>
            <a:endParaRPr lang="en-AU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8315325" y="1989138"/>
            <a:ext cx="468313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G</a:t>
            </a:r>
          </a:p>
          <a:p>
            <a:r>
              <a:rPr lang="en-US"/>
              <a:t>U</a:t>
            </a:r>
          </a:p>
          <a:p>
            <a:r>
              <a:rPr lang="en-US"/>
              <a:t>D</a:t>
            </a:r>
          </a:p>
          <a:p>
            <a:r>
              <a:rPr lang="en-US"/>
              <a:t>A</a:t>
            </a:r>
          </a:p>
          <a:p>
            <a:r>
              <a:rPr lang="en-US"/>
              <a:t>N</a:t>
            </a:r>
          </a:p>
          <a:p>
            <a:r>
              <a:rPr lang="en-US"/>
              <a:t>G</a:t>
            </a:r>
          </a:p>
          <a:p>
            <a:endParaRPr lang="en-US"/>
          </a:p>
          <a:p>
            <a:r>
              <a:rPr lang="en-US"/>
              <a:t>P</a:t>
            </a:r>
          </a:p>
          <a:p>
            <a:r>
              <a:rPr lang="en-US"/>
              <a:t>R</a:t>
            </a:r>
          </a:p>
          <a:p>
            <a:r>
              <a:rPr lang="en-US"/>
              <a:t>D</a:t>
            </a:r>
          </a:p>
          <a:p>
            <a:endParaRPr lang="en-US"/>
          </a:p>
          <a:p>
            <a:r>
              <a:rPr lang="en-US"/>
              <a:t>J</a:t>
            </a:r>
          </a:p>
          <a:p>
            <a:r>
              <a:rPr lang="en-US"/>
              <a:t>A</a:t>
            </a:r>
          </a:p>
          <a:p>
            <a:r>
              <a:rPr lang="en-US"/>
              <a:t>D</a:t>
            </a:r>
          </a:p>
          <a:p>
            <a:r>
              <a:rPr lang="en-US"/>
              <a:t>I</a:t>
            </a:r>
            <a:endParaRPr lang="en-AU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682625" y="2349500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7596188" y="472598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7380288" y="1773238"/>
            <a:ext cx="420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1</a:t>
            </a:r>
            <a:endParaRPr lang="en-AU"/>
          </a:p>
        </p:txBody>
      </p:sp>
      <p:sp>
        <p:nvSpPr>
          <p:cNvPr id="18459" name="AutoShape 27"/>
          <p:cNvSpPr>
            <a:spLocks noChangeArrowheads="1"/>
          </p:cNvSpPr>
          <p:nvPr/>
        </p:nvSpPr>
        <p:spPr bwMode="auto">
          <a:xfrm>
            <a:off x="1474788" y="5345113"/>
            <a:ext cx="792162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Mesin</a:t>
            </a:r>
          </a:p>
          <a:p>
            <a:pPr algn="ctr"/>
            <a:r>
              <a:rPr lang="en-US"/>
              <a:t>Gerinda</a:t>
            </a:r>
            <a:endParaRPr lang="en-AU"/>
          </a:p>
        </p:txBody>
      </p:sp>
      <p:sp>
        <p:nvSpPr>
          <p:cNvPr id="18460" name="AutoShape 28"/>
          <p:cNvSpPr>
            <a:spLocks noChangeArrowheads="1"/>
          </p:cNvSpPr>
          <p:nvPr/>
        </p:nvSpPr>
        <p:spPr bwMode="auto">
          <a:xfrm>
            <a:off x="3995738" y="5345113"/>
            <a:ext cx="1008062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RAKIT</a:t>
            </a:r>
            <a:endParaRPr lang="en-AU"/>
          </a:p>
        </p:txBody>
      </p:sp>
      <p:sp>
        <p:nvSpPr>
          <p:cNvPr id="18461" name="AutoShape 29"/>
          <p:cNvSpPr>
            <a:spLocks noChangeArrowheads="1"/>
          </p:cNvSpPr>
          <p:nvPr/>
        </p:nvSpPr>
        <p:spPr bwMode="auto">
          <a:xfrm>
            <a:off x="6588125" y="4221163"/>
            <a:ext cx="1008063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RAKIT</a:t>
            </a:r>
            <a:endParaRPr lang="en-AU"/>
          </a:p>
        </p:txBody>
      </p:sp>
      <p:sp>
        <p:nvSpPr>
          <p:cNvPr id="18462" name="AutoShape 30"/>
          <p:cNvSpPr>
            <a:spLocks noChangeArrowheads="1"/>
          </p:cNvSpPr>
          <p:nvPr/>
        </p:nvSpPr>
        <p:spPr bwMode="auto">
          <a:xfrm>
            <a:off x="5507038" y="2925763"/>
            <a:ext cx="1008062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CAT</a:t>
            </a:r>
            <a:endParaRPr lang="en-AU"/>
          </a:p>
        </p:txBody>
      </p:sp>
      <p:sp>
        <p:nvSpPr>
          <p:cNvPr id="18463" name="AutoShape 31"/>
          <p:cNvSpPr>
            <a:spLocks noChangeArrowheads="1"/>
          </p:cNvSpPr>
          <p:nvPr/>
        </p:nvSpPr>
        <p:spPr bwMode="auto">
          <a:xfrm>
            <a:off x="5507038" y="1917700"/>
            <a:ext cx="1008062" cy="64928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RAKIT</a:t>
            </a:r>
            <a:endParaRPr lang="en-AU"/>
          </a:p>
        </p:txBody>
      </p:sp>
      <p:sp>
        <p:nvSpPr>
          <p:cNvPr id="18464" name="AutoShape 32"/>
          <p:cNvSpPr>
            <a:spLocks noChangeArrowheads="1"/>
          </p:cNvSpPr>
          <p:nvPr/>
        </p:nvSpPr>
        <p:spPr bwMode="auto">
          <a:xfrm>
            <a:off x="2771775" y="2925763"/>
            <a:ext cx="1008063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RAKIT</a:t>
            </a:r>
            <a:endParaRPr lang="en-AU"/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7740650" y="4292600"/>
            <a:ext cx="48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1</a:t>
            </a:r>
            <a:r>
              <a:rPr lang="en-US"/>
              <a:t> </a:t>
            </a:r>
            <a:endParaRPr lang="en-AU"/>
          </a:p>
        </p:txBody>
      </p:sp>
      <p:sp>
        <p:nvSpPr>
          <p:cNvPr id="18489" name="Line 57"/>
          <p:cNvSpPr>
            <a:spLocks noChangeShapeType="1"/>
          </p:cNvSpPr>
          <p:nvPr/>
        </p:nvSpPr>
        <p:spPr bwMode="auto">
          <a:xfrm>
            <a:off x="1835150" y="263683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8490" name="AutoShape 58"/>
          <p:cNvCxnSpPr>
            <a:cxnSpLocks noChangeShapeType="1"/>
            <a:stCxn id="18441" idx="3"/>
            <a:endCxn id="18443" idx="1"/>
          </p:cNvCxnSpPr>
          <p:nvPr/>
        </p:nvCxnSpPr>
        <p:spPr bwMode="auto">
          <a:xfrm flipV="1">
            <a:off x="2266950" y="2314575"/>
            <a:ext cx="576263" cy="936625"/>
          </a:xfrm>
          <a:prstGeom prst="bentConnector3">
            <a:avLst>
              <a:gd name="adj1" fmla="val 49861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8491" name="Line 59"/>
          <p:cNvSpPr>
            <a:spLocks noChangeShapeType="1"/>
          </p:cNvSpPr>
          <p:nvPr/>
        </p:nvSpPr>
        <p:spPr bwMode="auto">
          <a:xfrm>
            <a:off x="3706813" y="2278063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3" name="Line 61"/>
          <p:cNvSpPr>
            <a:spLocks noChangeShapeType="1"/>
          </p:cNvSpPr>
          <p:nvPr/>
        </p:nvSpPr>
        <p:spPr bwMode="auto">
          <a:xfrm>
            <a:off x="4498975" y="263683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4" name="Line 62"/>
          <p:cNvSpPr>
            <a:spLocks noChangeShapeType="1"/>
          </p:cNvSpPr>
          <p:nvPr/>
        </p:nvSpPr>
        <p:spPr bwMode="auto">
          <a:xfrm>
            <a:off x="4932363" y="3286125"/>
            <a:ext cx="574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5" name="Line 63"/>
          <p:cNvSpPr>
            <a:spLocks noChangeShapeType="1"/>
          </p:cNvSpPr>
          <p:nvPr/>
        </p:nvSpPr>
        <p:spPr bwMode="auto">
          <a:xfrm flipV="1">
            <a:off x="5940425" y="2565400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6" name="Line 64"/>
          <p:cNvSpPr>
            <a:spLocks noChangeShapeType="1"/>
          </p:cNvSpPr>
          <p:nvPr/>
        </p:nvSpPr>
        <p:spPr bwMode="auto">
          <a:xfrm>
            <a:off x="6515100" y="2205038"/>
            <a:ext cx="1728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7" name="Line 65"/>
          <p:cNvSpPr>
            <a:spLocks noChangeShapeType="1"/>
          </p:cNvSpPr>
          <p:nvPr/>
        </p:nvSpPr>
        <p:spPr bwMode="auto">
          <a:xfrm>
            <a:off x="3203575" y="2636838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8498" name="AutoShape 66"/>
          <p:cNvCxnSpPr>
            <a:cxnSpLocks noChangeShapeType="1"/>
            <a:stCxn id="18464" idx="2"/>
          </p:cNvCxnSpPr>
          <p:nvPr/>
        </p:nvCxnSpPr>
        <p:spPr bwMode="auto">
          <a:xfrm rot="16200000" flipH="1">
            <a:off x="5634831" y="1216819"/>
            <a:ext cx="214313" cy="4930775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</p:cxnSp>
      <p:sp>
        <p:nvSpPr>
          <p:cNvPr id="18499" name="Text Box 67"/>
          <p:cNvSpPr txBox="1">
            <a:spLocks noChangeArrowheads="1"/>
          </p:cNvSpPr>
          <p:nvPr/>
        </p:nvSpPr>
        <p:spPr bwMode="auto">
          <a:xfrm>
            <a:off x="7380288" y="3213100"/>
            <a:ext cx="420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2</a:t>
            </a:r>
            <a:endParaRPr lang="en-AU" baseline="-25000"/>
          </a:p>
        </p:txBody>
      </p:sp>
      <p:sp>
        <p:nvSpPr>
          <p:cNvPr id="18500" name="AutoShape 68"/>
          <p:cNvSpPr>
            <a:spLocks noChangeArrowheads="1"/>
          </p:cNvSpPr>
          <p:nvPr/>
        </p:nvSpPr>
        <p:spPr bwMode="auto">
          <a:xfrm>
            <a:off x="6804025" y="5345113"/>
            <a:ext cx="792163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Mesin</a:t>
            </a:r>
          </a:p>
          <a:p>
            <a:pPr algn="ctr"/>
            <a:r>
              <a:rPr lang="en-US"/>
              <a:t>Gerinda</a:t>
            </a:r>
            <a:endParaRPr lang="en-AU"/>
          </a:p>
        </p:txBody>
      </p:sp>
      <p:sp>
        <p:nvSpPr>
          <p:cNvPr id="18501" name="AutoShape 69"/>
          <p:cNvSpPr>
            <a:spLocks noChangeArrowheads="1"/>
          </p:cNvSpPr>
          <p:nvPr/>
        </p:nvSpPr>
        <p:spPr bwMode="auto">
          <a:xfrm>
            <a:off x="5507038" y="5345113"/>
            <a:ext cx="792162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Mesin</a:t>
            </a:r>
          </a:p>
          <a:p>
            <a:pPr algn="ctr"/>
            <a:r>
              <a:rPr lang="en-US"/>
              <a:t>Drill</a:t>
            </a:r>
            <a:endParaRPr lang="en-AU"/>
          </a:p>
        </p:txBody>
      </p:sp>
      <p:sp>
        <p:nvSpPr>
          <p:cNvPr id="18503" name="Line 71"/>
          <p:cNvSpPr>
            <a:spLocks noChangeShapeType="1"/>
          </p:cNvSpPr>
          <p:nvPr/>
        </p:nvSpPr>
        <p:spPr bwMode="auto">
          <a:xfrm>
            <a:off x="682625" y="4437063"/>
            <a:ext cx="792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4" name="Line 72"/>
          <p:cNvSpPr>
            <a:spLocks noChangeShapeType="1"/>
          </p:cNvSpPr>
          <p:nvPr/>
        </p:nvSpPr>
        <p:spPr bwMode="auto">
          <a:xfrm>
            <a:off x="1763713" y="4870450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5" name="Line 73"/>
          <p:cNvSpPr>
            <a:spLocks noChangeShapeType="1"/>
          </p:cNvSpPr>
          <p:nvPr/>
        </p:nvSpPr>
        <p:spPr bwMode="auto">
          <a:xfrm>
            <a:off x="2266950" y="573405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6" name="Line 74"/>
          <p:cNvSpPr>
            <a:spLocks noChangeShapeType="1"/>
          </p:cNvSpPr>
          <p:nvPr/>
        </p:nvSpPr>
        <p:spPr bwMode="auto">
          <a:xfrm flipV="1">
            <a:off x="3203575" y="4870450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7" name="Line 75"/>
          <p:cNvSpPr>
            <a:spLocks noChangeShapeType="1"/>
          </p:cNvSpPr>
          <p:nvPr/>
        </p:nvSpPr>
        <p:spPr bwMode="auto">
          <a:xfrm>
            <a:off x="3635375" y="451008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8" name="Line 76"/>
          <p:cNvSpPr>
            <a:spLocks noChangeShapeType="1"/>
          </p:cNvSpPr>
          <p:nvPr/>
        </p:nvSpPr>
        <p:spPr bwMode="auto">
          <a:xfrm>
            <a:off x="4572000" y="4870450"/>
            <a:ext cx="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8509" name="AutoShape 77"/>
          <p:cNvCxnSpPr>
            <a:cxnSpLocks noChangeShapeType="1"/>
            <a:stCxn id="18438" idx="3"/>
            <a:endCxn id="18446" idx="0"/>
          </p:cNvCxnSpPr>
          <p:nvPr/>
        </p:nvCxnSpPr>
        <p:spPr bwMode="auto">
          <a:xfrm>
            <a:off x="612775" y="3894138"/>
            <a:ext cx="5291138" cy="327025"/>
          </a:xfrm>
          <a:prstGeom prst="bentConnector2">
            <a:avLst/>
          </a:prstGeom>
          <a:noFill/>
          <a:ln w="38100">
            <a:solidFill>
              <a:schemeClr val="tx1"/>
            </a:solidFill>
            <a:prstDash val="dashDot"/>
            <a:miter lim="800000"/>
            <a:headEnd/>
            <a:tailEnd type="triangle" w="med" len="med"/>
          </a:ln>
          <a:effectLst/>
        </p:spPr>
      </p:cxnSp>
      <p:sp>
        <p:nvSpPr>
          <p:cNvPr id="18510" name="Line 78"/>
          <p:cNvSpPr>
            <a:spLocks noChangeShapeType="1"/>
          </p:cNvSpPr>
          <p:nvPr/>
        </p:nvSpPr>
        <p:spPr bwMode="auto">
          <a:xfrm>
            <a:off x="5940425" y="4870450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11" name="Line 79"/>
          <p:cNvSpPr>
            <a:spLocks noChangeShapeType="1"/>
          </p:cNvSpPr>
          <p:nvPr/>
        </p:nvSpPr>
        <p:spPr bwMode="auto">
          <a:xfrm>
            <a:off x="6299200" y="5734050"/>
            <a:ext cx="5048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12" name="Line 80"/>
          <p:cNvSpPr>
            <a:spLocks noChangeShapeType="1"/>
          </p:cNvSpPr>
          <p:nvPr/>
        </p:nvSpPr>
        <p:spPr bwMode="auto">
          <a:xfrm flipV="1">
            <a:off x="7164388" y="487045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8515" name="AutoShape 83"/>
          <p:cNvCxnSpPr>
            <a:cxnSpLocks noChangeShapeType="1"/>
            <a:stCxn id="18460" idx="3"/>
            <a:endCxn id="18451" idx="2"/>
          </p:cNvCxnSpPr>
          <p:nvPr/>
        </p:nvCxnSpPr>
        <p:spPr bwMode="auto">
          <a:xfrm>
            <a:off x="5003800" y="5670550"/>
            <a:ext cx="3546475" cy="530225"/>
          </a:xfrm>
          <a:prstGeom prst="bentConnector4">
            <a:avLst>
              <a:gd name="adj1" fmla="val 8014"/>
              <a:gd name="adj2" fmla="val 143116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8516" name="Text Box 84"/>
          <p:cNvSpPr txBox="1">
            <a:spLocks noChangeArrowheads="1"/>
          </p:cNvSpPr>
          <p:nvPr/>
        </p:nvSpPr>
        <p:spPr bwMode="auto">
          <a:xfrm>
            <a:off x="7740650" y="5949950"/>
            <a:ext cx="48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2</a:t>
            </a:r>
            <a:r>
              <a:rPr lang="en-US"/>
              <a:t> </a:t>
            </a:r>
            <a:endParaRPr lang="en-AU"/>
          </a:p>
        </p:txBody>
      </p:sp>
      <p:sp>
        <p:nvSpPr>
          <p:cNvPr id="51" name="Rectangle 50"/>
          <p:cNvSpPr/>
          <p:nvPr/>
        </p:nvSpPr>
        <p:spPr>
          <a:xfrm>
            <a:off x="1285852" y="4071942"/>
            <a:ext cx="3857652" cy="214314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429256" y="4071942"/>
            <a:ext cx="2357454" cy="2143140"/>
          </a:xfrm>
          <a:prstGeom prst="rect">
            <a:avLst/>
          </a:prstGeom>
          <a:solidFill>
            <a:schemeClr val="accent6">
              <a:lumMod val="5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itle 1"/>
          <p:cNvSpPr txBox="1">
            <a:spLocks/>
          </p:cNvSpPr>
          <p:nvPr/>
        </p:nvSpPr>
        <p:spPr bwMode="auto">
          <a:xfrm>
            <a:off x="128678" y="-214338"/>
            <a:ext cx="8872478" cy="857256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en-US" dirty="0" smtClean="0"/>
              <a:t>Group Technology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grouping of parts to form product families</a:t>
            </a:r>
          </a:p>
          <a:p>
            <a:r>
              <a:rPr lang="en-US" dirty="0" err="1" smtClean="0"/>
              <a:t>Nonidentical</a:t>
            </a:r>
            <a:r>
              <a:rPr lang="en-US" dirty="0" smtClean="0"/>
              <a:t> parts may be grouped into families based on common processing sequences, shapes, material composition, tooling requirements, handling/storage/control requirements, and so 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8678" y="-214338"/>
            <a:ext cx="8872478" cy="857256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78" y="-214338"/>
            <a:ext cx="8872478" cy="64294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Area Allocation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928694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B050"/>
                </a:solidFill>
              </a:rPr>
              <a:t>Space Requirements Planning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850112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00364" y="6072206"/>
            <a:ext cx="4000528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i="1" dirty="0" smtClean="0"/>
              <a:t>total space requirements worksheet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r>
              <a:rPr lang="en-US" sz="3800" dirty="0" err="1"/>
              <a:t>Keuntungan</a:t>
            </a:r>
            <a:r>
              <a:rPr lang="en-US" sz="3800" dirty="0"/>
              <a:t> Group </a:t>
            </a:r>
            <a:r>
              <a:rPr lang="en-US" sz="3800" dirty="0" smtClean="0"/>
              <a:t>Tech</a:t>
            </a:r>
            <a:r>
              <a:rPr lang="id-ID" sz="3800" dirty="0" smtClean="0"/>
              <a:t>nology</a:t>
            </a:r>
            <a:r>
              <a:rPr lang="en-US" sz="3800" dirty="0" smtClean="0"/>
              <a:t> </a:t>
            </a:r>
            <a:r>
              <a:rPr lang="en-US" sz="3800" dirty="0"/>
              <a:t>Layout</a:t>
            </a:r>
            <a:endParaRPr lang="en-AU" sz="38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412875"/>
            <a:ext cx="7100912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mengurangi</a:t>
            </a:r>
            <a:r>
              <a:rPr lang="en-US" sz="2800" dirty="0"/>
              <a:t> </a:t>
            </a:r>
            <a:r>
              <a:rPr lang="en-US" sz="2800" dirty="0" err="1"/>
              <a:t>pemborosan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perpindahan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r>
              <a:rPr lang="en-US" sz="28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Penyusunan</a:t>
            </a:r>
            <a:r>
              <a:rPr lang="en-US" sz="2800" dirty="0"/>
              <a:t> </a:t>
            </a:r>
            <a:r>
              <a:rPr lang="en-US" sz="2800" dirty="0" err="1"/>
              <a:t>mesin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family </a:t>
            </a:r>
            <a:r>
              <a:rPr lang="en-US" sz="2800" dirty="0" err="1"/>
              <a:t>produk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set up </a:t>
            </a:r>
            <a:r>
              <a:rPr lang="en-US" dirty="0" err="1"/>
              <a:t>mesin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Mengurangi</a:t>
            </a:r>
            <a:r>
              <a:rPr lang="en-US" dirty="0"/>
              <a:t> area </a:t>
            </a:r>
            <a:r>
              <a:rPr lang="en-US" dirty="0" err="1"/>
              <a:t>lantai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ongkos</a:t>
            </a:r>
            <a:r>
              <a:rPr lang="en-US" dirty="0"/>
              <a:t> material handling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urutan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terhenti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dicari</a:t>
            </a:r>
            <a:r>
              <a:rPr lang="en-US" sz="2800" dirty="0"/>
              <a:t> </a:t>
            </a:r>
            <a:r>
              <a:rPr lang="en-US" sz="2800" dirty="0" err="1"/>
              <a:t>alternatif</a:t>
            </a:r>
            <a:r>
              <a:rPr lang="en-US" sz="2800" dirty="0"/>
              <a:t> lain.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/>
              <a:t>mengidentifikasi</a:t>
            </a:r>
            <a:r>
              <a:rPr lang="en-US" sz="2800" dirty="0"/>
              <a:t> bottleneck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cepat</a:t>
            </a:r>
            <a:r>
              <a:rPr lang="en-US" sz="2800" dirty="0"/>
              <a:t> </a:t>
            </a:r>
            <a:r>
              <a:rPr lang="en-US" sz="2800" dirty="0" err="1"/>
              <a:t>merespon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 smtClean="0"/>
              <a:t>jad</a:t>
            </a:r>
            <a:r>
              <a:rPr lang="id-ID" sz="2800" dirty="0" smtClean="0"/>
              <a:t>w</a:t>
            </a:r>
            <a:r>
              <a:rPr lang="en-US" sz="2800" dirty="0" smtClean="0"/>
              <a:t>al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endParaRPr lang="en-AU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8678" y="-285776"/>
            <a:ext cx="8872478" cy="642942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/>
          <a:lstStyle/>
          <a:p>
            <a:r>
              <a:rPr lang="en-US" dirty="0" err="1" smtClean="0"/>
              <a:t>Ke</a:t>
            </a:r>
            <a:r>
              <a:rPr lang="id-ID" dirty="0" smtClean="0"/>
              <a:t>lemahan</a:t>
            </a:r>
            <a:r>
              <a:rPr lang="en-US" dirty="0" smtClean="0"/>
              <a:t> </a:t>
            </a:r>
            <a:r>
              <a:rPr lang="en-US" dirty="0"/>
              <a:t>Group Tech Layout</a:t>
            </a:r>
            <a:endParaRPr lang="en-AU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2122488"/>
            <a:ext cx="76612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/>
              <a:t>Utilitas mesin yang rendah</a:t>
            </a:r>
          </a:p>
          <a:p>
            <a:pPr>
              <a:lnSpc>
                <a:spcPct val="90000"/>
              </a:lnSpc>
            </a:pPr>
            <a:r>
              <a:rPr lang="en-US" sz="3000"/>
              <a:t>Memungkinkan terjadinya duplikasi mesin</a:t>
            </a:r>
          </a:p>
          <a:p>
            <a:pPr>
              <a:lnSpc>
                <a:spcPct val="90000"/>
              </a:lnSpc>
            </a:pPr>
            <a:r>
              <a:rPr lang="en-US" sz="3000"/>
              <a:t>Biaya yang tinggi untuk realokasi mesin</a:t>
            </a:r>
          </a:p>
          <a:p>
            <a:pPr>
              <a:lnSpc>
                <a:spcPct val="90000"/>
              </a:lnSpc>
            </a:pPr>
            <a:r>
              <a:rPr lang="en-US" sz="3000"/>
              <a:t>Membutuhkan disiplin tinggi agar part yang diproses tidak berada pada sel yang salah.</a:t>
            </a:r>
            <a:endParaRPr lang="en-AU" sz="300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8678" y="-285776"/>
            <a:ext cx="8872478" cy="642942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lang="en-US" dirty="0"/>
              <a:t>Fixed Location Lay-out</a:t>
            </a:r>
            <a:endParaRPr lang="en-AU" dirty="0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971550" y="1714488"/>
            <a:ext cx="7200900" cy="3455988"/>
            <a:chOff x="612" y="1616"/>
            <a:chExt cx="4536" cy="2177"/>
          </a:xfrm>
        </p:grpSpPr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>
              <a:off x="612" y="1616"/>
              <a:ext cx="272" cy="2177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G</a:t>
              </a:r>
            </a:p>
            <a:p>
              <a:pPr algn="ctr"/>
              <a:r>
                <a:rPr lang="en-US"/>
                <a:t>U</a:t>
              </a:r>
            </a:p>
            <a:p>
              <a:pPr algn="ctr"/>
              <a:r>
                <a:rPr lang="en-US"/>
                <a:t>D</a:t>
              </a:r>
            </a:p>
            <a:p>
              <a:pPr algn="ctr"/>
              <a:r>
                <a:rPr lang="en-US"/>
                <a:t>A</a:t>
              </a:r>
            </a:p>
            <a:p>
              <a:pPr algn="ctr"/>
              <a:r>
                <a:rPr lang="en-US"/>
                <a:t>N</a:t>
              </a:r>
            </a:p>
            <a:p>
              <a:pPr algn="ctr"/>
              <a:r>
                <a:rPr lang="en-US"/>
                <a:t>G</a:t>
              </a:r>
            </a:p>
            <a:p>
              <a:pPr algn="ctr"/>
              <a:endParaRPr lang="en-US"/>
            </a:p>
            <a:p>
              <a:pPr algn="ctr"/>
              <a:r>
                <a:rPr lang="en-US"/>
                <a:t>B</a:t>
              </a:r>
            </a:p>
            <a:p>
              <a:pPr algn="ctr"/>
              <a:r>
                <a:rPr lang="en-US"/>
                <a:t>A</a:t>
              </a:r>
            </a:p>
            <a:p>
              <a:pPr algn="ctr"/>
              <a:r>
                <a:rPr lang="en-US"/>
                <a:t>H</a:t>
              </a:r>
            </a:p>
            <a:p>
              <a:pPr algn="ctr"/>
              <a:r>
                <a:rPr lang="en-US"/>
                <a:t>A</a:t>
              </a:r>
            </a:p>
            <a:p>
              <a:pPr algn="ctr"/>
              <a:r>
                <a:rPr lang="en-US"/>
                <a:t>N</a:t>
              </a:r>
              <a:endParaRPr lang="en-AU"/>
            </a:p>
          </p:txBody>
        </p:sp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>
              <a:off x="4876" y="1616"/>
              <a:ext cx="272" cy="2177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G</a:t>
              </a:r>
            </a:p>
            <a:p>
              <a:pPr algn="ctr"/>
              <a:r>
                <a:rPr lang="en-US"/>
                <a:t>U</a:t>
              </a:r>
            </a:p>
            <a:p>
              <a:pPr algn="ctr"/>
              <a:r>
                <a:rPr lang="en-US"/>
                <a:t>D</a:t>
              </a:r>
            </a:p>
            <a:p>
              <a:pPr algn="ctr"/>
              <a:r>
                <a:rPr lang="en-US"/>
                <a:t>A</a:t>
              </a:r>
            </a:p>
            <a:p>
              <a:pPr algn="ctr"/>
              <a:r>
                <a:rPr lang="en-US"/>
                <a:t>N</a:t>
              </a:r>
            </a:p>
            <a:p>
              <a:pPr algn="ctr"/>
              <a:r>
                <a:rPr lang="en-US"/>
                <a:t>G</a:t>
              </a:r>
            </a:p>
            <a:p>
              <a:pPr algn="ctr"/>
              <a:endParaRPr lang="en-US"/>
            </a:p>
            <a:p>
              <a:pPr algn="ctr"/>
              <a:r>
                <a:rPr lang="en-US"/>
                <a:t>A</a:t>
              </a:r>
            </a:p>
            <a:p>
              <a:pPr algn="ctr"/>
              <a:r>
                <a:rPr lang="en-US"/>
                <a:t>L</a:t>
              </a:r>
            </a:p>
            <a:p>
              <a:pPr algn="ctr"/>
              <a:r>
                <a:rPr lang="en-US"/>
                <a:t>A</a:t>
              </a:r>
            </a:p>
            <a:p>
              <a:pPr algn="ctr"/>
              <a:r>
                <a:rPr lang="en-US"/>
                <a:t>T</a:t>
              </a:r>
            </a:p>
            <a:p>
              <a:pPr algn="ctr"/>
              <a:endParaRPr lang="en-AU"/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2472" y="2387"/>
              <a:ext cx="817" cy="49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PROYEK</a:t>
              </a:r>
              <a:endParaRPr lang="en-AU"/>
            </a:p>
          </p:txBody>
        </p:sp>
        <p:sp>
          <p:nvSpPr>
            <p:cNvPr id="19468" name="AutoShape 12"/>
            <p:cNvSpPr>
              <a:spLocks noChangeArrowheads="1"/>
            </p:cNvSpPr>
            <p:nvPr/>
          </p:nvSpPr>
          <p:spPr bwMode="auto">
            <a:xfrm>
              <a:off x="1338" y="1661"/>
              <a:ext cx="726" cy="363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 Las</a:t>
              </a:r>
              <a:endParaRPr lang="en-AU"/>
            </a:p>
          </p:txBody>
        </p:sp>
        <p:sp>
          <p:nvSpPr>
            <p:cNvPr id="19470" name="AutoShape 14"/>
            <p:cNvSpPr>
              <a:spLocks noChangeArrowheads="1"/>
            </p:cNvSpPr>
            <p:nvPr/>
          </p:nvSpPr>
          <p:spPr bwMode="auto">
            <a:xfrm>
              <a:off x="3787" y="1661"/>
              <a:ext cx="726" cy="363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 Bor</a:t>
              </a:r>
              <a:endParaRPr lang="en-AU"/>
            </a:p>
          </p:txBody>
        </p:sp>
        <p:sp>
          <p:nvSpPr>
            <p:cNvPr id="19471" name="AutoShape 15"/>
            <p:cNvSpPr>
              <a:spLocks noChangeArrowheads="1"/>
            </p:cNvSpPr>
            <p:nvPr/>
          </p:nvSpPr>
          <p:spPr bwMode="auto">
            <a:xfrm>
              <a:off x="2517" y="1661"/>
              <a:ext cx="726" cy="363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 </a:t>
              </a:r>
            </a:p>
            <a:p>
              <a:pPr algn="ctr"/>
              <a:r>
                <a:rPr lang="en-US"/>
                <a:t>Gerinda </a:t>
              </a:r>
              <a:endParaRPr lang="en-AU"/>
            </a:p>
          </p:txBody>
        </p:sp>
        <p:sp>
          <p:nvSpPr>
            <p:cNvPr id="19472" name="AutoShape 16"/>
            <p:cNvSpPr>
              <a:spLocks noChangeArrowheads="1"/>
            </p:cNvSpPr>
            <p:nvPr/>
          </p:nvSpPr>
          <p:spPr bwMode="auto">
            <a:xfrm>
              <a:off x="3742" y="3339"/>
              <a:ext cx="726" cy="363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Fasilitas</a:t>
              </a:r>
            </a:p>
            <a:p>
              <a:pPr algn="ctr"/>
              <a:r>
                <a:rPr lang="en-US"/>
                <a:t>Pengecatan</a:t>
              </a:r>
              <a:endParaRPr lang="en-AU"/>
            </a:p>
          </p:txBody>
        </p:sp>
        <p:sp>
          <p:nvSpPr>
            <p:cNvPr id="19473" name="AutoShape 17"/>
            <p:cNvSpPr>
              <a:spLocks noChangeArrowheads="1"/>
            </p:cNvSpPr>
            <p:nvPr/>
          </p:nvSpPr>
          <p:spPr bwMode="auto">
            <a:xfrm>
              <a:off x="2472" y="3339"/>
              <a:ext cx="726" cy="363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Alat-alat </a:t>
              </a:r>
            </a:p>
            <a:p>
              <a:pPr algn="ctr"/>
              <a:r>
                <a:rPr lang="en-US"/>
                <a:t>Perakitan</a:t>
              </a:r>
              <a:endParaRPr lang="en-AU"/>
            </a:p>
          </p:txBody>
        </p:sp>
        <p:sp>
          <p:nvSpPr>
            <p:cNvPr id="19474" name="AutoShape 18"/>
            <p:cNvSpPr>
              <a:spLocks noChangeArrowheads="1"/>
            </p:cNvSpPr>
            <p:nvPr/>
          </p:nvSpPr>
          <p:spPr bwMode="auto">
            <a:xfrm>
              <a:off x="1111" y="3339"/>
              <a:ext cx="907" cy="363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Mesin Potong</a:t>
              </a:r>
              <a:endParaRPr lang="en-AU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930" y="2614"/>
              <a:ext cx="15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 flipH="1">
              <a:off x="3288" y="2614"/>
              <a:ext cx="15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1746" y="2024"/>
              <a:ext cx="816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 flipV="1">
              <a:off x="1610" y="2840"/>
              <a:ext cx="952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 flipH="1">
              <a:off x="3243" y="2024"/>
              <a:ext cx="816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 flipH="1" flipV="1">
              <a:off x="3288" y="2795"/>
              <a:ext cx="771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Line 25"/>
            <p:cNvSpPr>
              <a:spLocks noChangeShapeType="1"/>
            </p:cNvSpPr>
            <p:nvPr/>
          </p:nvSpPr>
          <p:spPr bwMode="auto">
            <a:xfrm>
              <a:off x="2835" y="2024"/>
              <a:ext cx="0" cy="3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Line 26"/>
            <p:cNvSpPr>
              <a:spLocks noChangeShapeType="1"/>
            </p:cNvSpPr>
            <p:nvPr/>
          </p:nvSpPr>
          <p:spPr bwMode="auto">
            <a:xfrm flipV="1">
              <a:off x="2835" y="2931"/>
              <a:ext cx="0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Title 1"/>
          <p:cNvSpPr txBox="1">
            <a:spLocks/>
          </p:cNvSpPr>
          <p:nvPr/>
        </p:nvSpPr>
        <p:spPr bwMode="auto">
          <a:xfrm>
            <a:off x="128678" y="-214338"/>
            <a:ext cx="8872478" cy="857256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 descr="Mama0008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88913"/>
            <a:ext cx="9144000" cy="6480175"/>
          </a:xfrm>
          <a:noFill/>
          <a:ln/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28678" y="-285776"/>
            <a:ext cx="8872478" cy="642942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78" y="-214338"/>
            <a:ext cx="8872478" cy="8572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Area Allocation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00066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B050"/>
                </a:solidFill>
              </a:rPr>
              <a:t>Building Size Determination</a:t>
            </a:r>
          </a:p>
          <a:p>
            <a:pPr marL="854075" lvl="0" indent="-350838">
              <a:buFont typeface="Wingdings" pitchFamily="2" charset="2"/>
              <a:buChar char="ü"/>
            </a:pPr>
            <a:r>
              <a:rPr lang="en-US" sz="2800" dirty="0" err="1" smtClean="0"/>
              <a:t>Bangunan</a:t>
            </a:r>
            <a:r>
              <a:rPr lang="en-US" sz="2800" dirty="0" smtClean="0"/>
              <a:t> standard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bermaca-macam</a:t>
            </a:r>
            <a:r>
              <a:rPr lang="en-US" sz="2800" dirty="0" smtClean="0"/>
              <a:t> </a:t>
            </a:r>
            <a:r>
              <a:rPr lang="en-US" sz="2800" dirty="0" err="1" smtClean="0"/>
              <a:t>kriteria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r>
              <a:rPr lang="en-US" sz="2800" dirty="0" smtClean="0"/>
              <a:t> (100’ x 100’, 50’ x 50’, 40’ x 40’, </a:t>
            </a:r>
            <a:r>
              <a:rPr lang="en-US" sz="2800" dirty="0" err="1" smtClean="0"/>
              <a:t>dll</a:t>
            </a:r>
            <a:r>
              <a:rPr lang="en-US" sz="2800" dirty="0" smtClean="0"/>
              <a:t>.)</a:t>
            </a:r>
          </a:p>
          <a:p>
            <a:pPr marL="854075" lvl="0" indent="-350838">
              <a:buFont typeface="Wingdings" pitchFamily="2" charset="2"/>
              <a:buChar char="ü"/>
            </a:pPr>
            <a:r>
              <a:rPr lang="en-US" sz="2800" dirty="0" smtClean="0"/>
              <a:t>25’ x 50’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me</a:t>
            </a:r>
            <a:r>
              <a:rPr lang="en-US" sz="2800" dirty="0" err="1" smtClean="0"/>
              <a:t>ngacu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ratio </a:t>
            </a:r>
            <a:r>
              <a:rPr lang="en-US" sz="2800" dirty="0" err="1" smtClean="0"/>
              <a:t>perbandingan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lebar</a:t>
            </a:r>
            <a:r>
              <a:rPr lang="en-US" sz="2800" dirty="0" smtClean="0"/>
              <a:t> 2 : 1.</a:t>
            </a:r>
          </a:p>
          <a:p>
            <a:pPr marL="854075" lvl="0" indent="-350838">
              <a:buFont typeface="Wingdings" pitchFamily="2" charset="2"/>
              <a:buChar char="ü"/>
            </a:pPr>
            <a:r>
              <a:rPr lang="en-US" sz="2800" dirty="0" smtClean="0"/>
              <a:t>Ratio 2:1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bangunan</a:t>
            </a:r>
            <a:r>
              <a:rPr lang="en-US" sz="2800" dirty="0" smtClean="0"/>
              <a:t> yang ideal,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ratio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aliran</a:t>
            </a:r>
            <a:r>
              <a:rPr lang="en-US" sz="2800" dirty="0" smtClean="0"/>
              <a:t> </a:t>
            </a:r>
            <a:r>
              <a:rPr lang="en-US" sz="2800" dirty="0" err="1" smtClean="0"/>
              <a:t>materi</a:t>
            </a:r>
            <a:r>
              <a:rPr lang="en-US" sz="2800" dirty="0" smtClean="0"/>
              <a:t> </a:t>
            </a:r>
            <a:r>
              <a:rPr lang="en-US" sz="2800" dirty="0" err="1" smtClean="0"/>
              <a:t>beserta</a:t>
            </a:r>
            <a:r>
              <a:rPr lang="en-US" sz="2800" dirty="0" smtClean="0"/>
              <a:t> </a:t>
            </a:r>
            <a:r>
              <a:rPr lang="en-US" sz="2800" dirty="0" err="1" smtClean="0"/>
              <a:t>akses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 </a:t>
            </a:r>
            <a:r>
              <a:rPr lang="en-US" sz="2800" dirty="0" err="1" smtClean="0"/>
              <a:t>lancar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nyaman</a:t>
            </a:r>
            <a:endParaRPr 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78" y="-214338"/>
            <a:ext cx="8872478" cy="8572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Area Allocation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000660"/>
          </a:xfrm>
        </p:spPr>
        <p:txBody>
          <a:bodyPr/>
          <a:lstStyle/>
          <a:p>
            <a:pPr marL="854075" lvl="0" indent="-350838">
              <a:buFont typeface="Wingdings" pitchFamily="2" charset="2"/>
              <a:buChar char="ü"/>
            </a:pP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dibutuhkan</a:t>
            </a:r>
            <a:r>
              <a:rPr lang="en-US" sz="2800" dirty="0" smtClean="0"/>
              <a:t> 18.735 square feet, </a:t>
            </a:r>
            <a:r>
              <a:rPr lang="en-US" sz="2800" dirty="0" err="1" smtClean="0"/>
              <a:t>terlabih</a:t>
            </a:r>
            <a:r>
              <a:rPr lang="en-US" sz="2800" dirty="0" smtClean="0"/>
              <a:t> </a:t>
            </a:r>
            <a:r>
              <a:rPr lang="en-US" sz="2800" dirty="0" err="1" smtClean="0"/>
              <a:t>dahulu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.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id-ID" sz="2800" dirty="0" smtClean="0"/>
              <a:t>18,735 / 2 = 9,367</a:t>
            </a:r>
            <a:r>
              <a:rPr lang="en-US" sz="2800" dirty="0" smtClean="0"/>
              <a:t>.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dicari</a:t>
            </a:r>
            <a:r>
              <a:rPr lang="en-US" sz="2800" dirty="0" smtClean="0"/>
              <a:t> </a:t>
            </a:r>
            <a:r>
              <a:rPr lang="en-US" sz="2800" dirty="0" err="1" smtClean="0"/>
              <a:t>akar</a:t>
            </a:r>
            <a:r>
              <a:rPr lang="en-US" sz="2800" dirty="0" smtClean="0"/>
              <a:t> </a:t>
            </a:r>
            <a:r>
              <a:rPr lang="en-US" sz="2800" dirty="0" err="1" smtClean="0"/>
              <a:t>kuadrat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√9.367 = 97 </a:t>
            </a:r>
            <a:r>
              <a:rPr lang="en-US" sz="2800" dirty="0" smtClean="0">
                <a:sym typeface="Symbol"/>
              </a:rPr>
              <a:t></a:t>
            </a:r>
            <a:r>
              <a:rPr lang="en-US" sz="2800" dirty="0" smtClean="0"/>
              <a:t> 100.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akar</a:t>
            </a:r>
            <a:r>
              <a:rPr lang="en-US" sz="2800" dirty="0" smtClean="0"/>
              <a:t> </a:t>
            </a:r>
            <a:r>
              <a:rPr lang="en-US" sz="2800" dirty="0" err="1" smtClean="0"/>
              <a:t>kuadrat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r>
              <a:rPr lang="en-US" sz="2800" dirty="0" smtClean="0"/>
              <a:t> </a:t>
            </a:r>
            <a:r>
              <a:rPr lang="en-US" sz="2800" dirty="0" err="1" smtClean="0"/>
              <a:t>bangunan</a:t>
            </a:r>
            <a:r>
              <a:rPr lang="en-US" sz="2800" dirty="0" smtClean="0"/>
              <a:t> </a:t>
            </a:r>
            <a:r>
              <a:rPr lang="en-US" sz="2800" dirty="0" err="1" smtClean="0"/>
              <a:t>yakni</a:t>
            </a:r>
            <a:r>
              <a:rPr lang="en-US" sz="2800" dirty="0" smtClean="0"/>
              <a:t> 100’ x 200’ </a:t>
            </a:r>
            <a:r>
              <a:rPr lang="en-US" sz="2800" dirty="0" smtClean="0">
                <a:sym typeface="Wingdings" pitchFamily="2" charset="2"/>
              </a:rPr>
              <a:t> Ratio 2:1</a:t>
            </a:r>
            <a:endParaRPr lang="en-US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78" y="-214338"/>
            <a:ext cx="8872478" cy="8572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Area Allocation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525963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B050"/>
                </a:solidFill>
              </a:rPr>
              <a:t>Area Allocation Procedure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Establish a 100’ x 200’ grid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617" y="2447916"/>
            <a:ext cx="63848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591587" y="2143116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400 sq</a:t>
            </a:r>
            <a:r>
              <a:rPr lang="en-US" sz="2800" baseline="30000" dirty="0" smtClean="0"/>
              <a:t>2</a:t>
            </a:r>
            <a:endParaRPr lang="en-US" sz="2800" baseline="300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572280" y="2447916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78" y="-214338"/>
            <a:ext cx="8872478" cy="8572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Area Allocation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2. Calculate the number of squares (400 </a:t>
            </a:r>
            <a:r>
              <a:rPr lang="en-US" sz="2400" dirty="0" err="1" smtClean="0"/>
              <a:t>sq.feet</a:t>
            </a:r>
            <a:r>
              <a:rPr lang="en-US" sz="2400" dirty="0" smtClean="0"/>
              <a:t>) needed by each department</a:t>
            </a:r>
            <a:endParaRPr lang="en-US" sz="2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28661" y="1500174"/>
          <a:ext cx="6929487" cy="4813935"/>
        </p:xfrm>
        <a:graphic>
          <a:graphicData uri="http://schemas.openxmlformats.org/drawingml/2006/table">
            <a:tbl>
              <a:tblPr/>
              <a:tblGrid>
                <a:gridCol w="2357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5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5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Department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Square Feet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# 400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sq.ft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blocks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marL="228600" indent="-228600" algn="l" fontAlgn="b">
                        <a:buAutoNum type="arabicParenBoth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Fabrication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(2) Spot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(3) Paint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(4) Assembly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(5) Receiving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(6) Stores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(7) Warehouse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(8) Shipping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(10) Maintenance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(11) Utilities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(12) Emp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Entrance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(12)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Locker Room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(12) Toilets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(13)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Cafetaria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(12) Medical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(14)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Office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3505200" cy="3786982"/>
        </p:xfrm>
        <a:graphic>
          <a:graphicData uri="http://schemas.openxmlformats.org/drawingml/2006/table">
            <a:tbl>
              <a:tblPr/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7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8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8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8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8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52800" y="3048000"/>
            <a:ext cx="5562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Place these blocks into the area allocation layout</a:t>
            </a:r>
          </a:p>
          <a:p>
            <a:r>
              <a:rPr lang="en-US" sz="2800" dirty="0" smtClean="0"/>
              <a:t>Using the dimensionless block diagrams as the guide</a:t>
            </a:r>
            <a:endParaRPr lang="en-US" sz="28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8678" y="-214338"/>
            <a:ext cx="8872478" cy="8572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Area Allocation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085071"/>
            <a:ext cx="3511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008871"/>
          <a:ext cx="3352800" cy="4191001"/>
        </p:xfrm>
        <a:graphic>
          <a:graphicData uri="http://schemas.openxmlformats.org/drawingml/2006/table">
            <a:tbl>
              <a:tblPr/>
              <a:tblGrid>
                <a:gridCol w="1217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5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Department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Square Feet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# 400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sq.ft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blocks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marL="228600" indent="-228600" algn="l" fontAlgn="b">
                        <a:buAutoNum type="arabicParenBoth"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Fabrication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(2) Spot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(3) Paint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(4) Assembly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(5) Receiving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(6) Stores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(7) Warehouse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(8) Shipping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(10) Maintenance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(11) Utilities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(12) Emp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Entrance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(12)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Locker Room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(12) Toilets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(13)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Cafetaria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(12) Medical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(14)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Office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0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191000" y="3294871"/>
          <a:ext cx="1981200" cy="2491583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9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9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9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9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86400" y="1085072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1085071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10" name="Circular Arrow 9"/>
          <p:cNvSpPr/>
          <p:nvPr/>
        </p:nvSpPr>
        <p:spPr>
          <a:xfrm rot="3268969">
            <a:off x="3582913" y="2035807"/>
            <a:ext cx="1377620" cy="1461925"/>
          </a:xfrm>
          <a:prstGeom prst="circular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ircular Arrow 10"/>
          <p:cNvSpPr/>
          <p:nvPr/>
        </p:nvSpPr>
        <p:spPr>
          <a:xfrm rot="10026007" flipH="1">
            <a:off x="6097591" y="3113468"/>
            <a:ext cx="1277740" cy="1524000"/>
          </a:xfrm>
          <a:prstGeom prst="circularArrow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8678" y="-214338"/>
            <a:ext cx="8872478" cy="8572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Area Allocation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1357298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nsil">
  <a:themeElements>
    <a:clrScheme name="Default Design 13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AB57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E2F67"/>
        </a:dk1>
        <a:lt1>
          <a:srgbClr val="FFFFFF"/>
        </a:lt1>
        <a:dk2>
          <a:srgbClr val="0E6224"/>
        </a:dk2>
        <a:lt2>
          <a:srgbClr val="7ACCE6"/>
        </a:lt2>
        <a:accent1>
          <a:srgbClr val="745D4A"/>
        </a:accent1>
        <a:accent2>
          <a:srgbClr val="E28000"/>
        </a:accent2>
        <a:accent3>
          <a:srgbClr val="FFFFFF"/>
        </a:accent3>
        <a:accent4>
          <a:srgbClr val="0A2757"/>
        </a:accent4>
        <a:accent5>
          <a:srgbClr val="BCB6B1"/>
        </a:accent5>
        <a:accent6>
          <a:srgbClr val="CD7300"/>
        </a:accent6>
        <a:hlink>
          <a:srgbClr val="FFAB2D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1372</Words>
  <Application>Microsoft Office PowerPoint</Application>
  <PresentationFormat>On-screen Show (4:3)</PresentationFormat>
  <Paragraphs>531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Symbol</vt:lpstr>
      <vt:lpstr>Times New Roman</vt:lpstr>
      <vt:lpstr>Wingdings</vt:lpstr>
      <vt:lpstr>1_Office Theme</vt:lpstr>
      <vt:lpstr>pensil</vt:lpstr>
      <vt:lpstr>Area Allocation  &amp; Type Layout</vt:lpstr>
      <vt:lpstr>PowerPoint Presentation</vt:lpstr>
      <vt:lpstr>Area Allocation</vt:lpstr>
      <vt:lpstr>Area Allocation</vt:lpstr>
      <vt:lpstr>Area Allocation</vt:lpstr>
      <vt:lpstr>Area Allocation</vt:lpstr>
      <vt:lpstr>Area Allocation</vt:lpstr>
      <vt:lpstr>Area Allocation</vt:lpstr>
      <vt:lpstr>Area Allocation</vt:lpstr>
      <vt:lpstr>Aliran material</vt:lpstr>
      <vt:lpstr>General Flow Pattern</vt:lpstr>
      <vt:lpstr>Flow pattern</vt:lpstr>
      <vt:lpstr>Aliran material</vt:lpstr>
      <vt:lpstr> Pola Aliran Bahan untuk Proses Produksi</vt:lpstr>
      <vt:lpstr>Straight Line</vt:lpstr>
      <vt:lpstr>Serpentine (S-Shape) atau Zig-zag Shape</vt:lpstr>
      <vt:lpstr>U-Shape</vt:lpstr>
      <vt:lpstr>Circular</vt:lpstr>
      <vt:lpstr>Odd Angle</vt:lpstr>
      <vt:lpstr>Aliran material</vt:lpstr>
      <vt:lpstr>Type Layout</vt:lpstr>
      <vt:lpstr>Product Layout </vt:lpstr>
      <vt:lpstr>Keuntungan Product Layout</vt:lpstr>
      <vt:lpstr>Kelemahan Product Layout</vt:lpstr>
      <vt:lpstr>Process Lay-out</vt:lpstr>
      <vt:lpstr>Keuntungan Process Layout</vt:lpstr>
      <vt:lpstr>Kelemahan Process Layout</vt:lpstr>
      <vt:lpstr>Group Technology Layout</vt:lpstr>
      <vt:lpstr>Group Technology Layout</vt:lpstr>
      <vt:lpstr>Keuntungan Group Technology Layout</vt:lpstr>
      <vt:lpstr>Kelemahan Group Tech Layout</vt:lpstr>
      <vt:lpstr>Fixed Location Lay-out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Devi Pratami</cp:lastModifiedBy>
  <cp:revision>23</cp:revision>
  <dcterms:created xsi:type="dcterms:W3CDTF">2010-09-29T02:33:01Z</dcterms:created>
  <dcterms:modified xsi:type="dcterms:W3CDTF">2018-03-19T01:26:01Z</dcterms:modified>
</cp:coreProperties>
</file>