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0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8" r:id="rId12"/>
    <p:sldId id="289" r:id="rId13"/>
    <p:sldId id="283" r:id="rId14"/>
    <p:sldId id="284" r:id="rId15"/>
    <p:sldId id="285" r:id="rId16"/>
    <p:sldId id="286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660033"/>
    <a:srgbClr val="3333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CEC9-5078-48DE-A852-9FB8B92CCE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10FA-6DA5-4076-A07F-D992BDC63D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01012-A0E7-4326-86FB-EA261815EA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C7796-5688-47A1-8D4A-38BB161A412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A8020-3305-4489-BD90-D81C84B8633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A797-1AFB-44C9-A498-2DE8B5FECA0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CF6EB-933C-4AE1-9A9C-38EA9DBA24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7869E-71F8-4036-B0CD-BF0A125196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01FB0-27A9-4023-9910-4E7F138147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FE67E-03AB-4A34-A626-918CAB5ECF0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1C1E5-6FB7-416F-9529-98DEF7F869E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9FCF2-1FD5-469F-BF41-ACF69915DDC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2413" y="5229225"/>
            <a:ext cx="5688012" cy="647700"/>
          </a:xfrm>
        </p:spPr>
        <p:txBody>
          <a:bodyPr/>
          <a:lstStyle/>
          <a:p>
            <a:pPr algn="l"/>
            <a:r>
              <a:rPr lang="id-ID" dirty="0" smtClean="0">
                <a:solidFill>
                  <a:srgbClr val="333333"/>
                </a:solidFill>
              </a:rPr>
              <a:t>ARC &amp; MPPC</a:t>
            </a:r>
            <a:endParaRPr lang="es-ES" dirty="0">
              <a:solidFill>
                <a:srgbClr val="333333"/>
              </a:solidFill>
            </a:endParaRPr>
          </a:p>
        </p:txBody>
      </p:sp>
      <p:sp>
        <p:nvSpPr>
          <p:cNvPr id="2216" name="Rectangle 168"/>
          <p:cNvSpPr>
            <a:spLocks noChangeArrowheads="1"/>
          </p:cNvSpPr>
          <p:nvPr/>
        </p:nvSpPr>
        <p:spPr bwMode="auto">
          <a:xfrm>
            <a:off x="6227763" y="5157788"/>
            <a:ext cx="2735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id-ID" sz="2000" dirty="0" smtClean="0">
                <a:solidFill>
                  <a:srgbClr val="333333"/>
                </a:solidFill>
              </a:rPr>
              <a:t>Facility Planning</a:t>
            </a:r>
            <a:endParaRPr lang="es-ES" sz="2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9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memudahkan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lainnya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514600"/>
          <a:ext cx="7696199" cy="3916680"/>
        </p:xfrm>
        <a:graphic>
          <a:graphicData uri="http://schemas.openxmlformats.org/drawingml/2006/table">
            <a:tbl>
              <a:tblPr/>
              <a:tblGrid>
                <a:gridCol w="51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8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0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Fasilitas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Tingkat Hubungan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Gudang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Bahan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Baku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2,5,7,8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Gudang Produk Jadi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1,7,8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Dept. Pemotongan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5,6,7,8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Dept. Perakitan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1,2,3,5,6,7,8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Kantor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1,2,3,4,6,7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Kantin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3,4,5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1,2,7,8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Pembangkit Listrik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1,2,3,4,5,8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Penampungan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Limbah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1,2,3,4,7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Dimensionless Block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2209800"/>
            <a:ext cx="4114800" cy="3200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8432" y="1792069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710432" y="175260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x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5373469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786632" y="5373469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I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352800"/>
            <a:ext cx="2884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 (Fabrication)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r>
              <a:rPr lang="id-ID" dirty="0" smtClean="0"/>
              <a:t>Block Template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id-ID" i="1" dirty="0" smtClean="0"/>
              <a:t>template </a:t>
            </a:r>
            <a:r>
              <a:rPr lang="id-ID" dirty="0" smtClean="0"/>
              <a:t>yang berisi pusat kegiatan dan tingkat hubungan antar setiap pusat kegiatan</a:t>
            </a:r>
            <a:endParaRPr lang="id-ID" i="1" dirty="0" smtClean="0">
              <a:sym typeface="Wingdings" pitchFamily="2" charset="2"/>
            </a:endParaRPr>
          </a:p>
          <a:p>
            <a:r>
              <a:rPr lang="en-US" i="1" dirty="0" smtClean="0"/>
              <a:t>block template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rekapitulasi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Block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/>
          </a:p>
        </p:txBody>
      </p:sp>
      <p:pic>
        <p:nvPicPr>
          <p:cNvPr id="30721" name="Picture 1" descr="D:\PFT\scan\Copy of 3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1643050"/>
            <a:ext cx="9144000" cy="466993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714488"/>
            <a:ext cx="2214546" cy="22860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Dimensionless Block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one in the middle</a:t>
            </a:r>
          </a:p>
          <a:p>
            <a:r>
              <a:rPr lang="en-US" dirty="0" smtClean="0"/>
              <a:t>Look at the A codes, find those A coded activity templets and find those services adjacent to the first </a:t>
            </a:r>
            <a:r>
              <a:rPr lang="en-US" dirty="0" smtClean="0"/>
              <a:t>template </a:t>
            </a:r>
            <a:r>
              <a:rPr lang="en-US" dirty="0" smtClean="0"/>
              <a:t>with a full side against the first template</a:t>
            </a:r>
          </a:p>
          <a:p>
            <a:r>
              <a:rPr lang="en-US" dirty="0" smtClean="0"/>
              <a:t>All “A” must have a full side touching, All “E” must have at least a corner touching, no “X” relationship should be touching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Dimensionless Block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your solution :</a:t>
            </a:r>
          </a:p>
          <a:p>
            <a:pPr lvl="1"/>
            <a:r>
              <a:rPr lang="en-US" dirty="0" smtClean="0"/>
              <a:t>Two checkmarks for “A” not touching at all or “X” touching with a full side</a:t>
            </a:r>
          </a:p>
          <a:p>
            <a:pPr lvl="1"/>
            <a:r>
              <a:rPr lang="en-US" dirty="0" smtClean="0"/>
              <a:t>One checkmark for “A” with only a corner touching or “X” touching a corner or E not touching at least one corner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D:\PFT\scan\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779" y="1142984"/>
            <a:ext cx="8753221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 Product Process Chart (MPPC)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en-US" dirty="0" smtClean="0"/>
              <a:t>Useful in showing production relationships between component of a products or individual products, materials, part or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1" name="Object 73"/>
          <p:cNvGraphicFramePr>
            <a:graphicFrameLocks noChangeAspect="1"/>
          </p:cNvGraphicFramePr>
          <p:nvPr/>
        </p:nvGraphicFramePr>
        <p:xfrm>
          <a:off x="457200" y="642918"/>
          <a:ext cx="8686800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08" name="Worksheet" r:id="rId3" imgW="10894963" imgH="5359865" progId="Excel.Sheet.8">
                  <p:link updateAutomatic="1"/>
                </p:oleObj>
              </mc:Choice>
              <mc:Fallback>
                <p:oleObj name="Worksheet" r:id="rId3" imgW="10894963" imgH="5359865" progId="Excel.Sheet.8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42918"/>
                        <a:ext cx="8686800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49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MPPC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1752600"/>
          <a:ext cx="5867400" cy="3044190"/>
        </p:xfrm>
        <a:graphic>
          <a:graphicData uri="http://schemas.openxmlformats.org/drawingml/2006/table">
            <a:tbl>
              <a:tblPr/>
              <a:tblGrid>
                <a:gridCol w="139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Routing (Operations Sequence)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B D C F 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 D C A 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 F B A C D 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A C D 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 </a:t>
                      </a:r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 A D 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875691"/>
              </p:ext>
            </p:extLst>
          </p:nvPr>
        </p:nvGraphicFramePr>
        <p:xfrm>
          <a:off x="990600" y="304800"/>
          <a:ext cx="7315200" cy="6430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8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he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acilities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lanning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rocess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64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efine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or redefine objective of the facilites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pecify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primary and support activities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etermine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the interrelationship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etermine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space requirements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enerate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alternatives facilites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valuate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alternatives facilities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elect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 facilities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mplement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the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aintain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and adapt the facilities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edefine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the objective of the facility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57200" y="1371600"/>
            <a:ext cx="8153400" cy="1676400"/>
          </a:xfrm>
          <a:prstGeom prst="ellipse">
            <a:avLst/>
          </a:prstGeom>
          <a:solidFill>
            <a:srgbClr val="FFFF00">
              <a:alpha val="33000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2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68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Straight Connector 24"/>
          <p:cNvCxnSpPr/>
          <p:nvPr/>
        </p:nvCxnSpPr>
        <p:spPr>
          <a:xfrm rot="5400000" flipH="1" flipV="1">
            <a:off x="2019300" y="3390900"/>
            <a:ext cx="457200" cy="381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2" idx="4"/>
          </p:cNvCxnSpPr>
          <p:nvPr/>
        </p:nvCxnSpPr>
        <p:spPr>
          <a:xfrm rot="5400000">
            <a:off x="1447800" y="4343400"/>
            <a:ext cx="1981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354868" y="2933700"/>
            <a:ext cx="15370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3047999" y="3505200"/>
            <a:ext cx="501837" cy="3494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314700" y="2705100"/>
            <a:ext cx="914400" cy="381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552700" y="3848100"/>
            <a:ext cx="2819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181101" y="2933699"/>
            <a:ext cx="1752599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905000" y="19050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05000" y="23622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2819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05000" y="36576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0" y="32004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0" y="45720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000" y="5029200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71800" y="19050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71800" y="27432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71800" y="36576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29000" y="32004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10000" y="22860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10000" y="5105400"/>
            <a:ext cx="304800" cy="304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200090" y="5486400"/>
            <a:ext cx="31451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9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209800" y="5943600"/>
            <a:ext cx="3048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52800" y="5486400"/>
            <a:ext cx="44435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13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429000" y="5943600"/>
            <a:ext cx="3048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063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MPPC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1190" y="4278868"/>
            <a:ext cx="1747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 TRAVELED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4736068"/>
            <a:ext cx="466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Efficiency : ‘Perfect Layout’ Steps  / Actual Steps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524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R</a:t>
            </a:r>
            <a:endParaRPr lang="en-US" sz="6600" dirty="0"/>
          </a:p>
        </p:txBody>
      </p:sp>
      <p:sp>
        <p:nvSpPr>
          <p:cNvPr id="15" name="Oval 14"/>
          <p:cNvSpPr/>
          <p:nvPr/>
        </p:nvSpPr>
        <p:spPr>
          <a:xfrm>
            <a:off x="13716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A</a:t>
            </a:r>
            <a:endParaRPr lang="en-US" sz="6600" dirty="0"/>
          </a:p>
        </p:txBody>
      </p:sp>
      <p:sp>
        <p:nvSpPr>
          <p:cNvPr id="16" name="Oval 15"/>
          <p:cNvSpPr/>
          <p:nvPr/>
        </p:nvSpPr>
        <p:spPr>
          <a:xfrm>
            <a:off x="25146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B</a:t>
            </a:r>
            <a:endParaRPr lang="en-US" sz="6600" dirty="0"/>
          </a:p>
        </p:txBody>
      </p:sp>
      <p:sp>
        <p:nvSpPr>
          <p:cNvPr id="17" name="Oval 16"/>
          <p:cNvSpPr/>
          <p:nvPr/>
        </p:nvSpPr>
        <p:spPr>
          <a:xfrm>
            <a:off x="36576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C</a:t>
            </a:r>
            <a:endParaRPr lang="en-US" sz="6600" dirty="0"/>
          </a:p>
        </p:txBody>
      </p:sp>
      <p:sp>
        <p:nvSpPr>
          <p:cNvPr id="18" name="Oval 17"/>
          <p:cNvSpPr/>
          <p:nvPr/>
        </p:nvSpPr>
        <p:spPr>
          <a:xfrm>
            <a:off x="48768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D</a:t>
            </a:r>
            <a:endParaRPr lang="en-US" sz="6600" dirty="0"/>
          </a:p>
        </p:txBody>
      </p:sp>
      <p:sp>
        <p:nvSpPr>
          <p:cNvPr id="19" name="Oval 18"/>
          <p:cNvSpPr/>
          <p:nvPr/>
        </p:nvSpPr>
        <p:spPr>
          <a:xfrm>
            <a:off x="60198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E</a:t>
            </a:r>
            <a:endParaRPr lang="en-US" sz="6600" dirty="0"/>
          </a:p>
        </p:txBody>
      </p:sp>
      <p:sp>
        <p:nvSpPr>
          <p:cNvPr id="20" name="Oval 19"/>
          <p:cNvSpPr/>
          <p:nvPr/>
        </p:nvSpPr>
        <p:spPr>
          <a:xfrm>
            <a:off x="71628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F</a:t>
            </a:r>
            <a:endParaRPr lang="en-US" sz="6600" dirty="0"/>
          </a:p>
        </p:txBody>
      </p:sp>
      <p:sp>
        <p:nvSpPr>
          <p:cNvPr id="21" name="Oval 20"/>
          <p:cNvSpPr/>
          <p:nvPr/>
        </p:nvSpPr>
        <p:spPr>
          <a:xfrm>
            <a:off x="8229600" y="2502932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788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MPPC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R</a:t>
            </a:r>
            <a:endParaRPr lang="en-US" sz="6600" dirty="0"/>
          </a:p>
        </p:txBody>
      </p:sp>
      <p:sp>
        <p:nvSpPr>
          <p:cNvPr id="6" name="Oval 5"/>
          <p:cNvSpPr/>
          <p:nvPr/>
        </p:nvSpPr>
        <p:spPr>
          <a:xfrm>
            <a:off x="13716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E</a:t>
            </a:r>
          </a:p>
        </p:txBody>
      </p:sp>
      <p:sp>
        <p:nvSpPr>
          <p:cNvPr id="7" name="Oval 6"/>
          <p:cNvSpPr/>
          <p:nvPr/>
        </p:nvSpPr>
        <p:spPr>
          <a:xfrm>
            <a:off x="25146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F</a:t>
            </a:r>
            <a:endParaRPr lang="en-US" sz="6600" dirty="0"/>
          </a:p>
        </p:txBody>
      </p:sp>
      <p:sp>
        <p:nvSpPr>
          <p:cNvPr id="8" name="Oval 7"/>
          <p:cNvSpPr/>
          <p:nvPr/>
        </p:nvSpPr>
        <p:spPr>
          <a:xfrm>
            <a:off x="36576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B</a:t>
            </a:r>
            <a:endParaRPr lang="en-US" sz="6600" dirty="0"/>
          </a:p>
        </p:txBody>
      </p:sp>
      <p:sp>
        <p:nvSpPr>
          <p:cNvPr id="9" name="Oval 8"/>
          <p:cNvSpPr/>
          <p:nvPr/>
        </p:nvSpPr>
        <p:spPr>
          <a:xfrm>
            <a:off x="48768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A</a:t>
            </a:r>
            <a:endParaRPr lang="en-US" sz="6600" dirty="0"/>
          </a:p>
        </p:txBody>
      </p:sp>
      <p:sp>
        <p:nvSpPr>
          <p:cNvPr id="10" name="Oval 9"/>
          <p:cNvSpPr/>
          <p:nvPr/>
        </p:nvSpPr>
        <p:spPr>
          <a:xfrm>
            <a:off x="60198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C</a:t>
            </a:r>
            <a:endParaRPr lang="en-US" sz="6600" dirty="0"/>
          </a:p>
        </p:txBody>
      </p:sp>
      <p:sp>
        <p:nvSpPr>
          <p:cNvPr id="11" name="Oval 10"/>
          <p:cNvSpPr/>
          <p:nvPr/>
        </p:nvSpPr>
        <p:spPr>
          <a:xfrm>
            <a:off x="7162800" y="2514600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D</a:t>
            </a:r>
            <a:endParaRPr lang="en-US" sz="6600" dirty="0"/>
          </a:p>
        </p:txBody>
      </p:sp>
      <p:sp>
        <p:nvSpPr>
          <p:cNvPr id="14" name="Oval 13"/>
          <p:cNvSpPr/>
          <p:nvPr/>
        </p:nvSpPr>
        <p:spPr>
          <a:xfrm>
            <a:off x="8229600" y="2502932"/>
            <a:ext cx="8382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7606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id-ID" dirty="0" smtClean="0"/>
              <a:t>Design Process Tool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000240"/>
            <a:ext cx="5757874" cy="369729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assembly chart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i="1" dirty="0" smtClean="0">
                <a:solidFill>
                  <a:schemeClr val="tx1"/>
                </a:solidFill>
              </a:rPr>
              <a:t>operation process chart (OPC)</a:t>
            </a:r>
            <a:endParaRPr lang="id-ID" sz="24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flow </a:t>
            </a:r>
            <a:r>
              <a:rPr lang="id-ID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 chart</a:t>
            </a:r>
            <a:endParaRPr lang="id-ID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flow </a:t>
            </a:r>
            <a:r>
              <a:rPr lang="id-ID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i="1" dirty="0" smtClean="0">
                <a:solidFill>
                  <a:schemeClr val="tx1"/>
                </a:solidFill>
              </a:rPr>
              <a:t>Route Sheet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b="1" i="1" dirty="0" smtClean="0">
                <a:solidFill>
                  <a:schemeClr val="tx1"/>
                </a:solidFill>
              </a:rPr>
              <a:t>Activity Relationship Chart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i="1" dirty="0" smtClean="0">
                <a:solidFill>
                  <a:schemeClr val="tx1"/>
                </a:solidFill>
              </a:rPr>
              <a:t>Multiple Product Process Chart (MPPC)</a:t>
            </a:r>
            <a:endParaRPr lang="id-ID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Fom </a:t>
            </a:r>
            <a:r>
              <a:rPr lang="id-ID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id-ID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chart</a:t>
            </a:r>
            <a:endParaRPr lang="id-ID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ight Arrow Callout 3"/>
          <p:cNvSpPr/>
          <p:nvPr/>
        </p:nvSpPr>
        <p:spPr>
          <a:xfrm rot="10800000">
            <a:off x="5643570" y="2000240"/>
            <a:ext cx="3143240" cy="378621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6286480" y="3357562"/>
            <a:ext cx="2857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STANDAR ASME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851985" y="4215878"/>
            <a:ext cx="2429113" cy="2429113"/>
            <a:chOff x="2633543" y="3103182"/>
            <a:chExt cx="2429113" cy="2429113"/>
          </a:xfrm>
        </p:grpSpPr>
        <p:sp>
          <p:nvSpPr>
            <p:cNvPr id="17" name="Oval 16"/>
            <p:cNvSpPr/>
            <p:nvPr/>
          </p:nvSpPr>
          <p:spPr>
            <a:xfrm>
              <a:off x="2633543" y="3103182"/>
              <a:ext cx="2429113" cy="2429113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2989279" y="3458917"/>
              <a:ext cx="1717641" cy="17176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200" kern="1200" dirty="0" smtClean="0"/>
                <a:t>Tata </a:t>
              </a:r>
              <a:r>
                <a:rPr lang="en-US" sz="4200" kern="1200" dirty="0" err="1" smtClean="0"/>
                <a:t>Letak</a:t>
              </a:r>
              <a:r>
                <a:rPr lang="en-US" sz="4200" kern="1200" dirty="0" smtClean="0"/>
                <a:t> </a:t>
              </a:r>
              <a:r>
                <a:rPr lang="en-US" sz="4200" kern="1200" dirty="0" err="1" smtClean="0"/>
                <a:t>Pabrik</a:t>
              </a:r>
              <a:endParaRPr lang="en-US" sz="4200" kern="1200" dirty="0"/>
            </a:p>
          </p:txBody>
        </p:sp>
      </p:grpSp>
      <p:sp>
        <p:nvSpPr>
          <p:cNvPr id="5" name="Left Arrow 4"/>
          <p:cNvSpPr/>
          <p:nvPr/>
        </p:nvSpPr>
        <p:spPr>
          <a:xfrm rot="12900000">
            <a:off x="2195837" y="3760249"/>
            <a:ext cx="1959566" cy="692297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grpSp>
        <p:nvGrpSpPr>
          <p:cNvPr id="3" name="Group 5"/>
          <p:cNvGrpSpPr/>
          <p:nvPr/>
        </p:nvGrpSpPr>
        <p:grpSpPr>
          <a:xfrm>
            <a:off x="1219200" y="2621354"/>
            <a:ext cx="2307657" cy="1846125"/>
            <a:chOff x="758" y="1508658"/>
            <a:chExt cx="2307657" cy="1846125"/>
          </a:xfrm>
        </p:grpSpPr>
        <p:sp>
          <p:nvSpPr>
            <p:cNvPr id="15" name="Rounded Rectangle 14"/>
            <p:cNvSpPr/>
            <p:nvPr/>
          </p:nvSpPr>
          <p:spPr>
            <a:xfrm>
              <a:off x="758" y="1508658"/>
              <a:ext cx="2307657" cy="184612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16" name="Rounded Rectangle 7"/>
            <p:cNvSpPr/>
            <p:nvPr/>
          </p:nvSpPr>
          <p:spPr>
            <a:xfrm>
              <a:off x="54829" y="1562729"/>
              <a:ext cx="2199515" cy="17379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51435" rIns="51435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err="1" smtClean="0"/>
                <a:t>Tahap</a:t>
              </a:r>
              <a:r>
                <a:rPr lang="en-US" sz="2700" kern="1200" dirty="0" smtClean="0"/>
                <a:t> </a:t>
              </a:r>
              <a:r>
                <a:rPr lang="en-US" sz="2700" kern="1200" dirty="0" err="1" smtClean="0"/>
                <a:t>analisis</a:t>
              </a:r>
              <a:r>
                <a:rPr lang="en-US" sz="2700" kern="1200" dirty="0" smtClean="0"/>
                <a:t> </a:t>
              </a:r>
              <a:r>
                <a:rPr lang="en-US" sz="2700" kern="1200" dirty="0" err="1" smtClean="0"/>
                <a:t>tingkat</a:t>
              </a:r>
              <a:r>
                <a:rPr lang="en-US" sz="2700" kern="1200" dirty="0" smtClean="0"/>
                <a:t> </a:t>
              </a:r>
              <a:r>
                <a:rPr lang="en-US" sz="2700" kern="1200" dirty="0" err="1" smtClean="0"/>
                <a:t>hubungan</a:t>
              </a:r>
              <a:endParaRPr lang="en-US" sz="2700" kern="1200" dirty="0"/>
            </a:p>
          </p:txBody>
        </p:sp>
      </p:grpSp>
      <p:sp>
        <p:nvSpPr>
          <p:cNvPr id="7" name="Left Arrow 6"/>
          <p:cNvSpPr/>
          <p:nvPr/>
        </p:nvSpPr>
        <p:spPr>
          <a:xfrm rot="16200000">
            <a:off x="4086758" y="2775897"/>
            <a:ext cx="1959566" cy="692297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grpSp>
        <p:nvGrpSpPr>
          <p:cNvPr id="4" name="Group 7"/>
          <p:cNvGrpSpPr/>
          <p:nvPr/>
        </p:nvGrpSpPr>
        <p:grpSpPr>
          <a:xfrm>
            <a:off x="3912713" y="1219200"/>
            <a:ext cx="2307657" cy="1846125"/>
            <a:chOff x="2694271" y="106504"/>
            <a:chExt cx="2307657" cy="1846125"/>
          </a:xfrm>
        </p:grpSpPr>
        <p:sp>
          <p:nvSpPr>
            <p:cNvPr id="13" name="Rounded Rectangle 12"/>
            <p:cNvSpPr/>
            <p:nvPr/>
          </p:nvSpPr>
          <p:spPr>
            <a:xfrm>
              <a:off x="2694271" y="106504"/>
              <a:ext cx="2307657" cy="184612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14" name="Rounded Rectangle 10"/>
            <p:cNvSpPr/>
            <p:nvPr/>
          </p:nvSpPr>
          <p:spPr>
            <a:xfrm>
              <a:off x="2748342" y="160575"/>
              <a:ext cx="2199515" cy="17379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51435" tIns="51435" rIns="51435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err="1" smtClean="0"/>
                <a:t>Perencanaan</a:t>
              </a:r>
              <a:r>
                <a:rPr lang="en-US" sz="2700" kern="1200" dirty="0" smtClean="0"/>
                <a:t> </a:t>
              </a:r>
              <a:r>
                <a:rPr lang="en-US" sz="2700" kern="1200" dirty="0" err="1" smtClean="0"/>
                <a:t>kebutuhan</a:t>
              </a:r>
              <a:r>
                <a:rPr lang="en-US" sz="2700" kern="1200" dirty="0" smtClean="0"/>
                <a:t> </a:t>
              </a:r>
              <a:r>
                <a:rPr lang="en-US" sz="2700" kern="1200" dirty="0" err="1" smtClean="0"/>
                <a:t>luas</a:t>
              </a:r>
              <a:r>
                <a:rPr lang="en-US" sz="2700" kern="1200" dirty="0" smtClean="0"/>
                <a:t> </a:t>
              </a:r>
              <a:r>
                <a:rPr lang="en-US" sz="2700" kern="1200" dirty="0" err="1" smtClean="0"/>
                <a:t>lantai</a:t>
              </a:r>
              <a:endParaRPr lang="en-US" sz="2700" kern="1200" dirty="0"/>
            </a:p>
          </p:txBody>
        </p:sp>
      </p:grpSp>
      <p:sp>
        <p:nvSpPr>
          <p:cNvPr id="9" name="Left Arrow 8"/>
          <p:cNvSpPr/>
          <p:nvPr/>
        </p:nvSpPr>
        <p:spPr>
          <a:xfrm rot="19500000">
            <a:off x="5977680" y="3760249"/>
            <a:ext cx="1959566" cy="692297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grpSp>
        <p:nvGrpSpPr>
          <p:cNvPr id="6" name="Group 9"/>
          <p:cNvGrpSpPr/>
          <p:nvPr/>
        </p:nvGrpSpPr>
        <p:grpSpPr>
          <a:xfrm>
            <a:off x="6606225" y="2621354"/>
            <a:ext cx="2307657" cy="1846125"/>
            <a:chOff x="5387783" y="1508658"/>
            <a:chExt cx="2307657" cy="1846125"/>
          </a:xfrm>
        </p:grpSpPr>
        <p:sp>
          <p:nvSpPr>
            <p:cNvPr id="11" name="Rounded Rectangle 10"/>
            <p:cNvSpPr/>
            <p:nvPr/>
          </p:nvSpPr>
          <p:spPr>
            <a:xfrm>
              <a:off x="5387783" y="1508658"/>
              <a:ext cx="2307657" cy="184612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12" name="Rounded Rectangle 13"/>
            <p:cNvSpPr/>
            <p:nvPr/>
          </p:nvSpPr>
          <p:spPr>
            <a:xfrm>
              <a:off x="5441854" y="1562729"/>
              <a:ext cx="2199515" cy="1737983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51435" tIns="51435" rIns="51435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Tata </a:t>
              </a:r>
              <a:r>
                <a:rPr lang="en-US" sz="2700" kern="1200" dirty="0" err="1" smtClean="0"/>
                <a:t>letak</a:t>
              </a:r>
              <a:r>
                <a:rPr lang="en-US" sz="2700" kern="1200" dirty="0" smtClean="0"/>
                <a:t> </a:t>
              </a:r>
              <a:r>
                <a:rPr lang="en-US" sz="2700" kern="1200" dirty="0" err="1" smtClean="0"/>
                <a:t>akhir</a:t>
              </a:r>
              <a:endParaRPr lang="en-US" sz="2700" kern="1200" dirty="0"/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 bwMode="auto">
          <a:xfrm>
            <a:off x="-468560" y="400286"/>
            <a:ext cx="601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Konvensional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id-ID" dirty="0" smtClean="0"/>
              <a:t> untuk Analisis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686800" cy="3559181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Activity Relationship Chart </a:t>
            </a:r>
            <a:r>
              <a:rPr lang="en-US" dirty="0" smtClean="0"/>
              <a:t>(ARC)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alasan-alasan</a:t>
            </a:r>
            <a:r>
              <a:rPr lang="en-US" dirty="0" smtClean="0"/>
              <a:t> </a:t>
            </a: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id-ID" i="1" dirty="0" smtClean="0"/>
              <a:t>Merangkum ARC ke dalam bentuk </a:t>
            </a:r>
            <a:r>
              <a:rPr lang="en-US" i="1" dirty="0" smtClean="0"/>
              <a:t>Work sheet.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id-ID" i="1" dirty="0" smtClean="0"/>
              <a:t>Membuat </a:t>
            </a:r>
            <a:r>
              <a:rPr lang="en-US" i="1" dirty="0" smtClean="0"/>
              <a:t>Block Template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/>
          <a:lstStyle/>
          <a:p>
            <a:r>
              <a:rPr lang="en-US" b="1" dirty="0" smtClean="0"/>
              <a:t>Activity Relationship Chart (ARC)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071810"/>
            <a:ext cx="83058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menampilkan</a:t>
            </a:r>
            <a:r>
              <a:rPr lang="en-US" dirty="0" smtClean="0"/>
              <a:t> rating </a:t>
            </a: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en-US" sz="3600" b="1" dirty="0" smtClean="0"/>
              <a:t>Activity Relationship Chart (ARC)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3716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smtClean="0"/>
              <a:t>Agar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alasan-alasan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, 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895600"/>
          <a:ext cx="5029200" cy="3352801"/>
        </p:xfrm>
        <a:graphic>
          <a:graphicData uri="http://schemas.openxmlformats.org/drawingml/2006/table">
            <a:tbl>
              <a:tblPr/>
              <a:tblGrid>
                <a:gridCol w="1034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5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Times New Roman"/>
                        </a:rPr>
                        <a:t>Kode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Times New Roman"/>
                        </a:rPr>
                        <a:t>Alasan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Urutan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aliran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bahan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Membutuhkan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area yang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sama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0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Intensitas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hubungan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dokumen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personalia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sama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Debu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bising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Bau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kotor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791200" y="2893874"/>
            <a:ext cx="335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3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4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dijauhkan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397000"/>
          <a:ext cx="6858000" cy="490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2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5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Kode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Penjelasan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/>
                        <a:t>Mutlak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perlu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berdekatan</a:t>
                      </a:r>
                      <a:endParaRPr lang="en-US" sz="2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/>
                        <a:t>Sangat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penting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berdekatan</a:t>
                      </a:r>
                      <a:endParaRPr lang="en-US" sz="2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I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/>
                        <a:t>Penting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berdekatan</a:t>
                      </a:r>
                      <a:endParaRPr lang="en-US" sz="2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O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/>
                        <a:t>Tidak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ada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masalah</a:t>
                      </a:r>
                      <a:endParaRPr lang="en-US" sz="2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U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/>
                        <a:t>Perlu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berjauhan</a:t>
                      </a:r>
                      <a:endParaRPr lang="en-US" sz="2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/>
                        <a:t>X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286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/>
                        <a:t>Mutlak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berjauhan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ARC</a:t>
            </a:r>
            <a:endParaRPr lang="en-US" dirty="0"/>
          </a:p>
        </p:txBody>
      </p:sp>
      <p:pic>
        <p:nvPicPr>
          <p:cNvPr id="4" name="Picture 3" descr="C:\Documents and Settings\Ika\My Documents\Downloads\IMG-20110823-001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857232"/>
            <a:ext cx="871540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5405</TotalTime>
  <Words>641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Diseño predeterminado</vt:lpstr>
      <vt:lpstr>???</vt:lpstr>
      <vt:lpstr>ARC &amp; MPPC</vt:lpstr>
      <vt:lpstr>PowerPoint Presentation</vt:lpstr>
      <vt:lpstr>Design Process Tool</vt:lpstr>
      <vt:lpstr>PowerPoint Presentation</vt:lpstr>
      <vt:lpstr>Teknik Konvensional untuk Analisis Relationship</vt:lpstr>
      <vt:lpstr>Activity Relationship Chart (ARC)</vt:lpstr>
      <vt:lpstr>Activity Relationship Chart (ARC)</vt:lpstr>
      <vt:lpstr>Sistem Penilaian</vt:lpstr>
      <vt:lpstr>ARC</vt:lpstr>
      <vt:lpstr>Work sheet</vt:lpstr>
      <vt:lpstr>Dimensionless Block Diagram</vt:lpstr>
      <vt:lpstr>Block Template</vt:lpstr>
      <vt:lpstr>Block Template</vt:lpstr>
      <vt:lpstr>Dimensionless Block Diagram</vt:lpstr>
      <vt:lpstr>Dimensionless Block Diagram</vt:lpstr>
      <vt:lpstr>PowerPoint Presentation</vt:lpstr>
      <vt:lpstr>Multi Product Process Chart (MPPC)</vt:lpstr>
      <vt:lpstr>PowerPoint Presentation</vt:lpstr>
      <vt:lpstr>MPPC</vt:lpstr>
      <vt:lpstr>PowerPoint Presentation</vt:lpstr>
      <vt:lpstr>MPPC</vt:lpstr>
      <vt:lpstr>MPPC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Devi Pratami</cp:lastModifiedBy>
  <cp:revision>728</cp:revision>
  <dcterms:created xsi:type="dcterms:W3CDTF">2010-05-23T14:28:12Z</dcterms:created>
  <dcterms:modified xsi:type="dcterms:W3CDTF">2018-03-25T14:34:21Z</dcterms:modified>
</cp:coreProperties>
</file>