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76" r:id="rId4"/>
    <p:sldId id="277" r:id="rId5"/>
    <p:sldId id="289" r:id="rId6"/>
    <p:sldId id="290" r:id="rId7"/>
    <p:sldId id="291" r:id="rId8"/>
    <p:sldId id="316" r:id="rId9"/>
    <p:sldId id="308" r:id="rId10"/>
    <p:sldId id="309" r:id="rId11"/>
    <p:sldId id="310" r:id="rId12"/>
    <p:sldId id="311" r:id="rId13"/>
    <p:sldId id="312" r:id="rId14"/>
    <p:sldId id="313" r:id="rId15"/>
    <p:sldId id="315" r:id="rId16"/>
    <p:sldId id="314" r:id="rId17"/>
    <p:sldId id="307" r:id="rId18"/>
    <p:sldId id="292" r:id="rId19"/>
    <p:sldId id="293" r:id="rId20"/>
    <p:sldId id="294" r:id="rId21"/>
    <p:sldId id="295" r:id="rId22"/>
    <p:sldId id="296" r:id="rId23"/>
    <p:sldId id="299" r:id="rId24"/>
    <p:sldId id="297" r:id="rId25"/>
    <p:sldId id="300" r:id="rId26"/>
    <p:sldId id="301" r:id="rId27"/>
    <p:sldId id="302" r:id="rId28"/>
    <p:sldId id="303" r:id="rId29"/>
    <p:sldId id="304" r:id="rId30"/>
    <p:sldId id="305" r:id="rId31"/>
    <p:sldId id="306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660066"/>
    <a:srgbClr val="0C788E"/>
    <a:srgbClr val="006666"/>
    <a:srgbClr val="0099CC"/>
    <a:srgbClr val="660033"/>
    <a:srgbClr val="3333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8" autoAdjust="0"/>
    <p:restoredTop sz="94676" autoAdjust="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CEC9-5078-48DE-A852-9FB8B92CCE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10FA-6DA5-4076-A07F-D992BDC63D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01012-A0E7-4326-86FB-EA261815EA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C7796-5688-47A1-8D4A-38BB161A412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A8020-3305-4489-BD90-D81C84B863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A797-1AFB-44C9-A498-2DE8B5FECA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F6EB-933C-4AE1-9A9C-38EA9DBA24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869E-71F8-4036-B0CD-BF0A125196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01FB0-27A9-4023-9910-4E7F138147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E67E-03AB-4A34-A626-918CAB5ECF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1C1E5-6FB7-416F-9529-98DEF7F869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9FCF2-1FD5-469F-BF41-ACF69915DDC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2413" y="5229225"/>
            <a:ext cx="5688012" cy="6477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333333"/>
                </a:solidFill>
              </a:rPr>
              <a:t>FORM TO CHART</a:t>
            </a:r>
            <a:endParaRPr lang="es-ES" dirty="0">
              <a:solidFill>
                <a:srgbClr val="333333"/>
              </a:solidFill>
            </a:endParaRPr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6227763" y="5157788"/>
            <a:ext cx="2735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id-ID" sz="2000" dirty="0" smtClean="0">
                <a:solidFill>
                  <a:srgbClr val="333333"/>
                </a:solidFill>
              </a:rPr>
              <a:t>Facility Planning</a:t>
            </a:r>
            <a:endParaRPr lang="es-ES" sz="2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D B E H F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C D B E G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E F G H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563112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C788E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C788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D C B F G H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C788E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C788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0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id-ID" sz="2400" b="1" dirty="0" smtClean="0"/>
              <a:t>A C D H D G J</a:t>
            </a:r>
            <a:endParaRPr kumimoji="0" lang="en-US" sz="24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C788E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C788E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B05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b="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66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1285852" y="2857496"/>
            <a:ext cx="5143536" cy="2714644"/>
          </a:xfrm>
          <a:prstGeom prst="rtTriangle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rgbClr val="660066"/>
                </a:solidFill>
              </a:rPr>
              <a:t>Wilayah  Forward</a:t>
            </a:r>
            <a:endParaRPr lang="id-ID" sz="4000" dirty="0">
              <a:solidFill>
                <a:srgbClr val="660066"/>
              </a:solidFill>
            </a:endParaRPr>
          </a:p>
        </p:txBody>
      </p:sp>
      <p:sp>
        <p:nvSpPr>
          <p:cNvPr id="13" name="Right Triangle 12"/>
          <p:cNvSpPr/>
          <p:nvPr/>
        </p:nvSpPr>
        <p:spPr>
          <a:xfrm rot="10800000">
            <a:off x="2643174" y="2357430"/>
            <a:ext cx="4572032" cy="2857520"/>
          </a:xfrm>
          <a:prstGeom prst="rtTriangle">
            <a:avLst/>
          </a:prstGeom>
          <a:solidFill>
            <a:srgbClr val="FFFF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4714876" y="2786058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>
                <a:solidFill>
                  <a:srgbClr val="422C16"/>
                </a:solidFill>
              </a:rPr>
              <a:t>Wilayah Backward</a:t>
            </a:r>
            <a:endParaRPr lang="id-ID" sz="3200" dirty="0">
              <a:solidFill>
                <a:srgbClr val="422C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d-ID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Diagonal</a:t>
            </a:r>
            <a:r>
              <a:rPr kumimoji="0" lang="id-ID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daerah kuning</a:t>
            </a:r>
            <a:r>
              <a:rPr kumimoji="0" lang="id-ID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daerah diagonal 1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400" kern="0" baseline="0" dirty="0" smtClean="0">
                <a:latin typeface="+mn-lt"/>
                <a:cs typeface="+mn-cs"/>
                <a:sym typeface="Wingdings" pitchFamily="2" charset="2"/>
              </a:rPr>
              <a:t>Diagonal</a:t>
            </a:r>
            <a:r>
              <a:rPr lang="id-ID" sz="2400" kern="0" dirty="0" smtClean="0">
                <a:latin typeface="+mn-lt"/>
                <a:cs typeface="+mn-cs"/>
                <a:sym typeface="Wingdings" pitchFamily="2" charset="2"/>
              </a:rPr>
              <a:t> orange daerah diagonal 2 dst...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Volume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Diagonal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0486"/>
              </p:ext>
            </p:extLst>
          </p:nvPr>
        </p:nvGraphicFramePr>
        <p:xfrm>
          <a:off x="928662" y="2000240"/>
          <a:ext cx="7000924" cy="4114800"/>
        </p:xfrm>
        <a:graphic>
          <a:graphicData uri="http://schemas.openxmlformats.org/drawingml/2006/table">
            <a:tbl>
              <a:tblPr/>
              <a:tblGrid>
                <a:gridCol w="407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Forward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Distance from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diagonal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Backward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Distance from diagonal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1. (20+20+65+20+25+50+30+30)=260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307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1.(5+5) = 10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2.(45+20+20+45) = 130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2.(45+25) = 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3.(30+45+5+25+25) = 130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3. 0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4.(5+5+5) = 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4. 5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5. 0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5. 0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6. 0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6. 0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TOTAL = 535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TOTAL = 85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TOTAL = 535+85 =620</a:t>
                      </a:r>
                      <a:endParaRPr lang="en-US" sz="18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Momen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Trial I</a:t>
            </a:r>
            <a:r>
              <a:rPr lang="id-ID" sz="2400" dirty="0" smtClean="0"/>
              <a:t>,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400" dirty="0" smtClean="0"/>
              <a:t>jarak backward 2x forward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35815"/>
              </p:ext>
            </p:extLst>
          </p:nvPr>
        </p:nvGraphicFramePr>
        <p:xfrm>
          <a:off x="857224" y="2314596"/>
          <a:ext cx="6429420" cy="4114800"/>
        </p:xfrm>
        <a:graphic>
          <a:graphicData uri="http://schemas.openxmlformats.org/drawingml/2006/table">
            <a:tbl>
              <a:tblPr/>
              <a:tblGrid>
                <a:gridCol w="3533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Forward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Distance from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diagonal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Backward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Distance from diagonal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1. 1 x 260 =260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307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1 x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 10 = 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2.2 x 130 = 260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2 x </a:t>
                      </a:r>
                      <a:r>
                        <a:rPr lang="id-ID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70 = 280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 130 = 390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x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d-ID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= 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4. 4 x 15 =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id-ID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x </a:t>
                      </a:r>
                      <a:r>
                        <a:rPr lang="id-ID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 5 = 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5. 5 x 0 = 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id-ID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x </a:t>
                      </a:r>
                      <a:r>
                        <a:rPr lang="id-ID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 0 = 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6. 6 x 0 = 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id-ID" sz="1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id-ID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x </a:t>
                      </a:r>
                      <a:r>
                        <a:rPr lang="id-ID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 0 = 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TOTAL = 970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TOTAL = 340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TOTAL = 970 + 340 = 1310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875691"/>
              </p:ext>
            </p:extLst>
          </p:nvPr>
        </p:nvGraphicFramePr>
        <p:xfrm>
          <a:off x="990600" y="304800"/>
          <a:ext cx="7315200" cy="6430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8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acilities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lanning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rocess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64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efine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or redefine objective of the facilites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pecify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primary and support activities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etermine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interrelationship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etermine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space requirements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enerate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alternatives facilites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valuate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alternatives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elect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mplement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aintain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and adapt the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edefine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objective of the facility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57200" y="1371600"/>
            <a:ext cx="8153400" cy="1676400"/>
          </a:xfrm>
          <a:prstGeom prst="ellipse">
            <a:avLst/>
          </a:prstGeom>
          <a:solidFill>
            <a:srgbClr val="FFFF00">
              <a:alpha val="33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857364"/>
            <a:ext cx="840108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Urutan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departemen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diubah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en-US" sz="2400" b="1" dirty="0" smtClean="0"/>
              <a:t>ACDBEHFGJ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4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>
              <a:spcBef>
                <a:spcPct val="20000"/>
              </a:spcBef>
            </a:pPr>
            <a:r>
              <a:rPr lang="en-US" sz="2400" kern="0" dirty="0" smtClean="0">
                <a:latin typeface="+mn-lt"/>
                <a:cs typeface="+mn-cs"/>
              </a:rPr>
              <a:t>(</a:t>
            </a:r>
            <a:r>
              <a:rPr lang="en-US" sz="2400" kern="0" dirty="0" err="1" smtClean="0">
                <a:latin typeface="+mn-lt"/>
                <a:cs typeface="+mn-cs"/>
              </a:rPr>
              <a:t>untuk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mencari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urutan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departemen</a:t>
            </a:r>
            <a:r>
              <a:rPr lang="en-US" sz="2400" kern="0" dirty="0" smtClean="0">
                <a:latin typeface="+mn-lt"/>
                <a:cs typeface="+mn-cs"/>
              </a:rPr>
              <a:t> yang paling </a:t>
            </a:r>
            <a:r>
              <a:rPr lang="en-US" sz="2400" kern="0" dirty="0" err="1" smtClean="0">
                <a:latin typeface="+mn-lt"/>
                <a:cs typeface="+mn-cs"/>
              </a:rPr>
              <a:t>baik</a:t>
            </a:r>
            <a:r>
              <a:rPr lang="en-US" sz="2400" kern="0" dirty="0" smtClean="0">
                <a:latin typeface="+mn-lt"/>
                <a:cs typeface="+mn-cs"/>
              </a:rPr>
              <a:t>, </a:t>
            </a:r>
            <a:r>
              <a:rPr lang="en-US" sz="2400" kern="0" dirty="0" err="1" smtClean="0">
                <a:latin typeface="+mn-lt"/>
                <a:cs typeface="+mn-cs"/>
              </a:rPr>
              <a:t>ubah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urutan</a:t>
            </a:r>
            <a:r>
              <a:rPr lang="en-US" sz="2400" kern="0" dirty="0" smtClean="0">
                <a:latin typeface="+mn-lt"/>
                <a:cs typeface="+mn-cs"/>
              </a:rPr>
              <a:t> layout </a:t>
            </a:r>
            <a:r>
              <a:rPr lang="en-US" sz="2400" kern="0" dirty="0" err="1" smtClean="0">
                <a:latin typeface="+mn-lt"/>
                <a:cs typeface="+mn-cs"/>
              </a:rPr>
              <a:t>dan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lakukan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analisis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momennya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sampai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didapat</a:t>
            </a:r>
            <a:r>
              <a:rPr lang="en-US" sz="2400" kern="0" dirty="0" smtClean="0">
                <a:latin typeface="+mn-lt"/>
                <a:cs typeface="+mn-cs"/>
              </a:rPr>
              <a:t> total </a:t>
            </a:r>
            <a:r>
              <a:rPr lang="en-US" sz="2400" kern="0" dirty="0" err="1" smtClean="0">
                <a:latin typeface="+mn-lt"/>
                <a:cs typeface="+mn-cs"/>
              </a:rPr>
              <a:t>analisa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momen</a:t>
            </a:r>
            <a:r>
              <a:rPr lang="en-US" sz="2400" kern="0" dirty="0" smtClean="0">
                <a:latin typeface="+mn-lt"/>
                <a:cs typeface="+mn-cs"/>
              </a:rPr>
              <a:t> yang paling minimal)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2)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28663" y="2143116"/>
          <a:ext cx="7358115" cy="3800606"/>
        </p:xfrm>
        <a:graphic>
          <a:graphicData uri="http://schemas.openxmlformats.org/drawingml/2006/table">
            <a:tbl>
              <a:tblPr/>
              <a:tblGrid>
                <a:gridCol w="719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13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4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4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4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4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46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41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Volume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Diagonal &amp;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Momen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Trial 2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285992"/>
          <a:ext cx="7715305" cy="4114800"/>
        </p:xfrm>
        <a:graphic>
          <a:graphicData uri="http://schemas.openxmlformats.org/drawingml/2006/table">
            <a:tbl>
              <a:tblPr/>
              <a:tblGrid>
                <a:gridCol w="176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61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Distance from diagonal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Volume Produk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Momen Produk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Forward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Backward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Forward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Backward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920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Total = 620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Total = 1.160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1455"/>
            <a:ext cx="8401080" cy="17017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 smtClean="0"/>
              <a:t>C.Buat</a:t>
            </a:r>
            <a:r>
              <a:rPr lang="en-US" sz="2800" dirty="0" smtClean="0"/>
              <a:t> preliminary layout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FTC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perpindahan</a:t>
            </a:r>
            <a:r>
              <a:rPr lang="en-US" sz="2800" dirty="0" smtClean="0"/>
              <a:t> backtracking yang paling minimal </a:t>
            </a:r>
            <a:endParaRPr lang="en-US" sz="28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2928934"/>
            <a:ext cx="84010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 yang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perlu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dipertimbangkan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pembuatan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preliminary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36600" lvl="0" indent="-341313" algn="just">
              <a:buFont typeface="Wingdings" pitchFamily="2" charset="2"/>
              <a:buChar char="ü"/>
            </a:pP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(flow pattern) yang </a:t>
            </a:r>
            <a:r>
              <a:rPr lang="en-US" sz="2400" dirty="0" err="1" smtClean="0"/>
              <a:t>disesuaikan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area </a:t>
            </a:r>
            <a:r>
              <a:rPr lang="en-US" sz="2400" dirty="0" err="1" smtClean="0"/>
              <a:t>tanah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</a:t>
            </a:r>
          </a:p>
          <a:p>
            <a:pPr marL="736600" lvl="0" indent="-341313" algn="just">
              <a:buFont typeface="Wingdings" pitchFamily="2" charset="2"/>
              <a:buChar char="ü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distance volume chart, yang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perpindahan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mateial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yang lain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sebaik-baiknya</a:t>
            </a:r>
            <a:r>
              <a:rPr lang="en-US" sz="2400" dirty="0" smtClean="0"/>
              <a:t>.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pic>
        <p:nvPicPr>
          <p:cNvPr id="194562" name="Picture 2" descr="D:\PFT\scan\pramery 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8532707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1455"/>
            <a:ext cx="8401080" cy="1701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d. </a:t>
            </a:r>
            <a:r>
              <a:rPr lang="en-US" sz="2800" i="1" dirty="0" smtClean="0"/>
              <a:t>Distance Volume Chart</a:t>
            </a:r>
            <a:endParaRPr lang="en-US" sz="2800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42920" y="2071678"/>
            <a:ext cx="81867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center 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sumbu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(aisle),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sini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center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4" y="2143117"/>
          <a:ext cx="7715299" cy="3643343"/>
        </p:xfrm>
        <a:graphic>
          <a:graphicData uri="http://schemas.openxmlformats.org/drawingml/2006/table">
            <a:tbl>
              <a:tblPr/>
              <a:tblGrid>
                <a:gridCol w="74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9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5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1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135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173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270,5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151,5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97,5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135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89,5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205,5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67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135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229,5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21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pengukuran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sudah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disesuaikan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24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matrix)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6000792" cy="30003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1472" y="2143117"/>
          <a:ext cx="8215336" cy="3786214"/>
        </p:xfrm>
        <a:graphic>
          <a:graphicData uri="http://schemas.openxmlformats.org/drawingml/2006/table">
            <a:tbl>
              <a:tblPr/>
              <a:tblGrid>
                <a:gridCol w="71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43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5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9860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675 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13095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5760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11425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3190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8935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665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9065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1340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610 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665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12165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19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18500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67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17235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12170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8495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10800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11825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11775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92240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distance volume chart (</a:t>
            </a:r>
            <a:r>
              <a:rPr lang="en-US" sz="2400" dirty="0" err="1" smtClean="0"/>
              <a:t>mengalikan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volume </a:t>
            </a:r>
            <a:r>
              <a:rPr lang="en-US" sz="2400" dirty="0" err="1" smtClean="0"/>
              <a:t>handlingnya</a:t>
            </a:r>
            <a:r>
              <a:rPr lang="en-US" sz="2400" dirty="0" smtClean="0"/>
              <a:t>)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1928794" y="2714620"/>
            <a:ext cx="6143668" cy="28575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571472" y="2143116"/>
            <a:ext cx="1357322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1455"/>
            <a:ext cx="8401080" cy="1701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e. </a:t>
            </a:r>
            <a:r>
              <a:rPr lang="en-US" sz="2800" dirty="0" err="1" smtClean="0"/>
              <a:t>Tinjauan</a:t>
            </a:r>
            <a:r>
              <a:rPr lang="en-US" sz="2800" i="1" dirty="0" smtClean="0"/>
              <a:t> Critical Point</a:t>
            </a:r>
            <a:endParaRPr lang="en-US" sz="2800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42920" y="2071678"/>
            <a:ext cx="81867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87338" lvl="0" indent="-287338" algn="just">
              <a:buFont typeface="Arial" pitchFamily="34" charset="0"/>
              <a:buChar char="•"/>
            </a:pPr>
            <a:r>
              <a:rPr lang="en-US" sz="2400" dirty="0" smtClean="0"/>
              <a:t>Total </a:t>
            </a:r>
            <a:r>
              <a:rPr lang="en-US" sz="2400" dirty="0" err="1" smtClean="0"/>
              <a:t>angka</a:t>
            </a:r>
            <a:r>
              <a:rPr lang="en-US" sz="2400" dirty="0" smtClean="0"/>
              <a:t> 92240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endParaRPr lang="en-US" sz="2400" dirty="0" smtClean="0"/>
          </a:p>
          <a:p>
            <a:pPr marL="287338" lvl="0" indent="-287338" algn="just">
              <a:buFont typeface="Arial" pitchFamily="34" charset="0"/>
              <a:buChar char="•"/>
            </a:pPr>
            <a:r>
              <a:rPr lang="en-US" sz="2400" dirty="0" smtClean="0"/>
              <a:t>Critical points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C </a:t>
            </a:r>
            <a:r>
              <a:rPr lang="en-US" sz="2400" dirty="0" err="1" smtClean="0"/>
              <a:t>dan</a:t>
            </a:r>
            <a:r>
              <a:rPr lang="en-US" sz="2400" dirty="0" smtClean="0"/>
              <a:t> H, H </a:t>
            </a:r>
            <a:r>
              <a:rPr lang="en-US" sz="2400" dirty="0" err="1" smtClean="0"/>
              <a:t>dan</a:t>
            </a:r>
            <a:r>
              <a:rPr lang="en-US" sz="2400" dirty="0" smtClean="0"/>
              <a:t> J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E F G H J</a:t>
            </a:r>
          </a:p>
          <a:p>
            <a:pPr marL="287338" lvl="0" indent="-287338" algn="just">
              <a:buFont typeface="Arial" pitchFamily="34" charset="0"/>
              <a:buChar char="•"/>
            </a:pP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kali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trial error –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sekedar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pula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–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pabrik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sebaik-baiknya</a:t>
            </a:r>
            <a:r>
              <a:rPr lang="en-US" sz="2400" dirty="0" smtClean="0"/>
              <a:t>, (total </a:t>
            </a:r>
            <a:r>
              <a:rPr lang="en-US" sz="2400" dirty="0" err="1" smtClean="0"/>
              <a:t>angka</a:t>
            </a:r>
            <a:r>
              <a:rPr lang="en-US" sz="2400" dirty="0" smtClean="0"/>
              <a:t> volume distance yang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18" y="1093782"/>
            <a:ext cx="8229600" cy="1143000"/>
          </a:xfrm>
        </p:spPr>
        <p:txBody>
          <a:bodyPr/>
          <a:lstStyle/>
          <a:p>
            <a:r>
              <a:rPr lang="id-ID" dirty="0" smtClean="0"/>
              <a:t>Exercise </a:t>
            </a:r>
            <a:br>
              <a:rPr lang="id-ID" dirty="0" smtClean="0"/>
            </a:br>
            <a:r>
              <a:rPr lang="en-US" dirty="0" smtClean="0"/>
              <a:t>From-To Chart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85918" y="2571744"/>
          <a:ext cx="5867400" cy="3044190"/>
        </p:xfrm>
        <a:graphic>
          <a:graphicData uri="http://schemas.openxmlformats.org/drawingml/2006/table">
            <a:tbl>
              <a:tblPr/>
              <a:tblGrid>
                <a:gridCol w="139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Routing (Operations Sequence)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B D C F </a:t>
                      </a:r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Wingdings" pitchFamily="2" charset="2"/>
                        </a:rPr>
                        <a:t>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 D C A </a:t>
                      </a:r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Wingdings" pitchFamily="2" charset="2"/>
                        </a:rPr>
                        <a:t>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F B A C D </a:t>
                      </a:r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Wingdings" pitchFamily="2" charset="2"/>
                        </a:rPr>
                        <a:t>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A C D S 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Wingdings" pitchFamily="2" charset="2"/>
                        </a:rPr>
                        <a:t>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 A D </a:t>
                      </a:r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lang="id-ID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  <a:sym typeface="Wingdings" pitchFamily="2" charset="2"/>
                        </a:rPr>
                        <a:t>`</a:t>
                      </a:r>
                      <a:r>
                        <a:rPr lang="id-ID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1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285720" y="660399"/>
            <a:ext cx="8643998" cy="5554683"/>
          </a:xfrm>
        </p:spPr>
        <p:txBody>
          <a:bodyPr/>
          <a:lstStyle/>
          <a:p>
            <a:pPr algn="just"/>
            <a:r>
              <a:rPr lang="en-US" sz="2800" dirty="0" smtClean="0"/>
              <a:t>Form to chart (FTC)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trip Frequency Chart </a:t>
            </a:r>
            <a:r>
              <a:rPr lang="en-US" sz="2800" dirty="0" err="1" smtClean="0"/>
              <a:t>atau</a:t>
            </a:r>
            <a:r>
              <a:rPr lang="en-US" sz="2800" dirty="0" smtClean="0"/>
              <a:t> Travel Chart. </a:t>
            </a:r>
          </a:p>
          <a:p>
            <a:pPr algn="just"/>
            <a:r>
              <a:rPr lang="en-US" sz="2800" dirty="0" smtClean="0"/>
              <a:t>FTC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pemindahan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FTC </a:t>
            </a:r>
            <a:r>
              <a:rPr lang="en-US" sz="2800" dirty="0" err="1" smtClean="0"/>
              <a:t>berguna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items yang </a:t>
            </a:r>
            <a:r>
              <a:rPr lang="en-US" sz="2800" dirty="0" err="1" smtClean="0"/>
              <a:t>mengalir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area (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job shop, </a:t>
            </a:r>
            <a:r>
              <a:rPr lang="en-US" sz="2800" dirty="0" err="1" smtClean="0"/>
              <a:t>bengkel</a:t>
            </a:r>
            <a:r>
              <a:rPr lang="en-US" sz="2800" dirty="0" smtClean="0"/>
              <a:t> </a:t>
            </a:r>
            <a:r>
              <a:rPr lang="en-US" sz="2800" dirty="0" err="1" smtClean="0"/>
              <a:t>permesinan</a:t>
            </a:r>
            <a:r>
              <a:rPr lang="en-US" sz="2800" dirty="0" smtClean="0"/>
              <a:t>, </a:t>
            </a:r>
            <a:r>
              <a:rPr lang="en-US" sz="2800" dirty="0" err="1" smtClean="0"/>
              <a:t>kantor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err="1" smtClean="0"/>
              <a:t>Angka-angka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FTC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total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beban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dipindahkan</a:t>
            </a:r>
            <a:r>
              <a:rPr lang="en-US" sz="2800" dirty="0" smtClean="0"/>
              <a:t>,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perpindahan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, volume,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kombinasi-kombinasi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From-To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209800"/>
          <a:ext cx="7467600" cy="2849115"/>
        </p:xfrm>
        <a:graphic>
          <a:graphicData uri="http://schemas.openxmlformats.org/drawingml/2006/table">
            <a:tbl>
              <a:tblPr/>
              <a:tblGrid>
                <a:gridCol w="960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2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 per Day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 in Pounds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Importance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From-To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843295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1455"/>
            <a:ext cx="8401080" cy="1701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a. Data </a:t>
            </a:r>
            <a:r>
              <a:rPr lang="en-US" sz="2800" i="1" dirty="0" smtClean="0"/>
              <a:t>volume of handling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endParaRPr lang="en-US" sz="28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2649488"/>
          <a:ext cx="5143537" cy="3703320"/>
        </p:xfrm>
        <a:graphic>
          <a:graphicData uri="http://schemas.openxmlformats.org/drawingml/2006/table">
            <a:tbl>
              <a:tblPr/>
              <a:tblGrid>
                <a:gridCol w="112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9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Product Group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of Handling Volume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Departement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Flow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Squence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B C D E F G H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C D F G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D B E H F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C D B E G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E F G H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VI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D C B F G H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VII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C D H D G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42920" y="2071678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800" kern="0" dirty="0" smtClean="0">
                <a:latin typeface="+mn-lt"/>
                <a:cs typeface="+mn-cs"/>
              </a:rPr>
              <a:t>l volume of handling</a:t>
            </a:r>
            <a:endParaRPr kumimoji="0" lang="en-US" sz="28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2000240"/>
          <a:ext cx="4071966" cy="4114800"/>
        </p:xfrm>
        <a:graphic>
          <a:graphicData uri="http://schemas.openxmlformats.org/drawingml/2006/table">
            <a:tbl>
              <a:tblPr/>
              <a:tblGrid>
                <a:gridCol w="1842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Departement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Area (SQ – FT)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 (Storage)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4.400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4.800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2.700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2.200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4.800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3.600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4.300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3.800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J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(Stock)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2.400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43504" y="2214554"/>
            <a:ext cx="378621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err="1" smtClean="0"/>
              <a:t>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: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 err="1" smtClean="0"/>
              <a:t>lebar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lintasan</a:t>
            </a:r>
            <a:r>
              <a:rPr lang="en-US" sz="2800" dirty="0" smtClean="0"/>
              <a:t> (aisle width) inter department material handling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10 feet 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 smtClean="0"/>
              <a:t>area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120 feet </a:t>
            </a:r>
            <a:r>
              <a:rPr lang="en-US" sz="2800" dirty="0" err="1" smtClean="0"/>
              <a:t>lebar</a:t>
            </a:r>
            <a:r>
              <a:rPr lang="en-US" sz="2800" dirty="0" smtClean="0"/>
              <a:t>, 300 feet </a:t>
            </a:r>
            <a:r>
              <a:rPr lang="en-US" sz="2800" dirty="0" err="1" smtClean="0"/>
              <a:t>panjang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800" kern="0" dirty="0" smtClean="0">
                <a:latin typeface="+mn-lt"/>
                <a:cs typeface="+mn-cs"/>
              </a:rPr>
              <a:t>l </a:t>
            </a:r>
            <a:r>
              <a:rPr lang="en-US" sz="2800" kern="0" dirty="0" err="1" smtClean="0">
                <a:latin typeface="+mn-lt"/>
                <a:cs typeface="+mn-cs"/>
              </a:rPr>
              <a:t>luas</a:t>
            </a:r>
            <a:r>
              <a:rPr lang="en-US" sz="2800" kern="0" dirty="0" smtClean="0">
                <a:latin typeface="+mn-lt"/>
                <a:cs typeface="+mn-cs"/>
              </a:rPr>
              <a:t> </a:t>
            </a:r>
            <a:r>
              <a:rPr lang="en-US" sz="2800" kern="0" dirty="0" err="1" smtClean="0">
                <a:latin typeface="+mn-lt"/>
                <a:cs typeface="+mn-cs"/>
              </a:rPr>
              <a:t>setiap</a:t>
            </a:r>
            <a:r>
              <a:rPr lang="en-US" sz="2800" kern="0" dirty="0" smtClean="0">
                <a:latin typeface="+mn-lt"/>
                <a:cs typeface="+mn-cs"/>
              </a:rPr>
              <a:t> </a:t>
            </a:r>
            <a:r>
              <a:rPr lang="en-US" sz="2800" kern="0" dirty="0" err="1" smtClean="0">
                <a:latin typeface="+mn-lt"/>
                <a:cs typeface="+mn-cs"/>
              </a:rPr>
              <a:t>departemen</a:t>
            </a:r>
            <a:endParaRPr kumimoji="0" lang="en-US" sz="28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41455"/>
            <a:ext cx="8401080" cy="17017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b.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matrix FTC</a:t>
            </a:r>
            <a:endParaRPr lang="en-US" sz="2800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42920" y="2071678"/>
            <a:ext cx="818679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kern="0" dirty="0" err="1" smtClean="0">
                <a:latin typeface="+mn-lt"/>
                <a:cs typeface="+mn-cs"/>
              </a:rPr>
              <a:t>Urutan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awal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dapat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kita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tentukan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secara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sembarang</a:t>
            </a:r>
            <a:r>
              <a:rPr lang="en-US" sz="2400" kern="0" dirty="0" smtClean="0">
                <a:latin typeface="+mn-lt"/>
                <a:cs typeface="+mn-cs"/>
              </a:rPr>
              <a:t> (</a:t>
            </a:r>
            <a:r>
              <a:rPr lang="en-US" sz="2400" kern="0" dirty="0" err="1" smtClean="0">
                <a:latin typeface="+mn-lt"/>
                <a:cs typeface="+mn-cs"/>
              </a:rPr>
              <a:t>untuk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pertama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kalinya</a:t>
            </a:r>
            <a:r>
              <a:rPr lang="en-US" sz="2400" kern="0" dirty="0" smtClean="0">
                <a:latin typeface="+mn-lt"/>
                <a:cs typeface="+mn-cs"/>
              </a:rPr>
              <a:t>)</a:t>
            </a:r>
            <a:endParaRPr kumimoji="0" lang="en-US" sz="24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momen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% of handling volume </a:t>
            </a:r>
            <a:r>
              <a:rPr lang="en-US" sz="2400" dirty="0" err="1" smtClean="0"/>
              <a:t>dikalikan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momen</a:t>
            </a:r>
            <a:r>
              <a:rPr lang="en-US" sz="2400" dirty="0" smtClean="0"/>
              <a:t> </a:t>
            </a:r>
            <a:r>
              <a:rPr lang="en-US" sz="2400" b="1" dirty="0" smtClean="0"/>
              <a:t>back tracking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kali forward movement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momen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sebaik-baiknya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B C D E F G H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56018"/>
              </p:ext>
            </p:extLst>
          </p:nvPr>
        </p:nvGraphicFramePr>
        <p:xfrm>
          <a:off x="928662" y="2143116"/>
          <a:ext cx="7358113" cy="3563112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B C D E F G H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571504"/>
          </a:xfrm>
        </p:spPr>
        <p:txBody>
          <a:bodyPr/>
          <a:lstStyle/>
          <a:p>
            <a:pPr algn="l"/>
            <a:r>
              <a:rPr lang="en-US" sz="4000" dirty="0" err="1" smtClean="0"/>
              <a:t>Metode</a:t>
            </a:r>
            <a:r>
              <a:rPr lang="en-US" sz="4000" dirty="0" smtClean="0"/>
              <a:t> Form To Chart</a:t>
            </a:r>
            <a:endParaRPr lang="en-US" sz="4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0034" y="1285860"/>
            <a:ext cx="84010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</a:t>
            </a:r>
            <a:r>
              <a:rPr lang="en-US" sz="2400" kern="0" dirty="0" smtClean="0">
                <a:latin typeface="+mn-lt"/>
                <a:cs typeface="+mn-cs"/>
              </a:rPr>
              <a:t>l </a:t>
            </a:r>
            <a:r>
              <a:rPr lang="en-US" sz="2400" dirty="0" smtClean="0"/>
              <a:t>% Volume Material yang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(Trial 1)</a:t>
            </a:r>
            <a:r>
              <a:rPr lang="id-ID" sz="2400" dirty="0" smtClean="0"/>
              <a:t>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A C D F G J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8662" y="2143116"/>
          <a:ext cx="7358113" cy="3785616"/>
        </p:xfrm>
        <a:graphic>
          <a:graphicData uri="http://schemas.openxmlformats.org/drawingml/2006/table">
            <a:tbl>
              <a:tblPr/>
              <a:tblGrid>
                <a:gridCol w="71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4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991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From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620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321" name="AutoShape 1"/>
          <p:cNvSpPr>
            <a:spLocks noChangeShapeType="1"/>
          </p:cNvSpPr>
          <p:nvPr/>
        </p:nvSpPr>
        <p:spPr bwMode="auto">
          <a:xfrm>
            <a:off x="2643174" y="2786058"/>
            <a:ext cx="4714909" cy="27860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"/>
          <p:cNvSpPr>
            <a:spLocks noChangeShapeType="1"/>
          </p:cNvSpPr>
          <p:nvPr/>
        </p:nvSpPr>
        <p:spPr bwMode="auto">
          <a:xfrm>
            <a:off x="928662" y="2143116"/>
            <a:ext cx="1714512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6070</TotalTime>
  <Words>2161</Words>
  <Application>Microsoft Office PowerPoint</Application>
  <PresentationFormat>On-screen Show (4:3)</PresentationFormat>
  <Paragraphs>1954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 Unicode MS</vt:lpstr>
      <vt:lpstr>Arial</vt:lpstr>
      <vt:lpstr>Calibri</vt:lpstr>
      <vt:lpstr>Times New Roman</vt:lpstr>
      <vt:lpstr>Wingdings</vt:lpstr>
      <vt:lpstr>Diseño predeterminado</vt:lpstr>
      <vt:lpstr>FORM TO CHART</vt:lpstr>
      <vt:lpstr>PowerPoint Presentation</vt:lpstr>
      <vt:lpstr>PowerPoint Presentation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Metode Form To Chart</vt:lpstr>
      <vt:lpstr>Exercise  From-To Chart</vt:lpstr>
      <vt:lpstr>From-To Chart</vt:lpstr>
      <vt:lpstr>From-To Chart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Devi Pratami</cp:lastModifiedBy>
  <cp:revision>762</cp:revision>
  <dcterms:created xsi:type="dcterms:W3CDTF">2010-05-23T14:28:12Z</dcterms:created>
  <dcterms:modified xsi:type="dcterms:W3CDTF">2018-04-09T03:36:07Z</dcterms:modified>
</cp:coreProperties>
</file>