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5"/>
  </p:notesMasterIdLst>
  <p:sldIdLst>
    <p:sldId id="256" r:id="rId2"/>
    <p:sldId id="257" r:id="rId3"/>
    <p:sldId id="258" r:id="rId4"/>
    <p:sldId id="259" r:id="rId5"/>
    <p:sldId id="261" r:id="rId6"/>
    <p:sldId id="262" r:id="rId7"/>
    <p:sldId id="260" r:id="rId8"/>
    <p:sldId id="263" r:id="rId9"/>
    <p:sldId id="265" r:id="rId10"/>
    <p:sldId id="264"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3736" autoAdjust="0"/>
    <p:restoredTop sz="94709" autoAdjust="0"/>
  </p:normalViewPr>
  <p:slideViewPr>
    <p:cSldViewPr>
      <p:cViewPr varScale="1">
        <p:scale>
          <a:sx n="48" d="100"/>
          <a:sy n="48" d="100"/>
        </p:scale>
        <p:origin x="-63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9B61B8-A6CB-4635-97E2-8AE9BF12D8EB}" type="datetimeFigureOut">
              <a:rPr lang="en-US" smtClean="0"/>
              <a:pPr/>
              <a:t>10/12/2011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82FEC1-F8DB-4F05-9B02-C62F2B92E7D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982FEC1-F8DB-4F05-9B02-C62F2B92E7D6}"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982FEC1-F8DB-4F05-9B02-C62F2B92E7D6}"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lvl1pPr>
              <a:defRPr/>
            </a:lvl1pPr>
          </a:lstStyle>
          <a:p>
            <a:fld id="{F14624FB-2B84-4665-86FC-E596FD613019}" type="datetimeFigureOut">
              <a:rPr lang="en-US" smtClean="0"/>
              <a:pPr/>
              <a:t>10/12/2011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79827AA-DD23-4EAF-B4A0-5141E29677D6}" type="slidenum">
              <a:rPr lang="en-US" smtClean="0"/>
              <a:pPr/>
              <a:t>‹#›</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3" grpId="0" build="p" autoUpdateAnimBg="0" advAuto="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fld id="{F14624FB-2B84-4665-86FC-E596FD613019}" type="datetimeFigureOut">
              <a:rPr lang="en-US" smtClean="0"/>
              <a:pPr/>
              <a:t>10/12/2011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79827AA-DD23-4EAF-B4A0-5141E29677D6}"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fld id="{F14624FB-2B84-4665-86FC-E596FD613019}" type="datetimeFigureOut">
              <a:rPr lang="en-US" smtClean="0"/>
              <a:pPr/>
              <a:t>10/12/2011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79827AA-DD23-4EAF-B4A0-5141E29677D6}"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fld id="{F14624FB-2B84-4665-86FC-E596FD613019}" type="datetimeFigureOut">
              <a:rPr lang="en-US" smtClean="0"/>
              <a:pPr/>
              <a:t>10/12/2011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79827AA-DD23-4EAF-B4A0-5141E29677D6}"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F14624FB-2B84-4665-86FC-E596FD613019}" type="datetimeFigureOut">
              <a:rPr lang="en-US" smtClean="0"/>
              <a:pPr/>
              <a:t>10/12/2011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79827AA-DD23-4EAF-B4A0-5141E29677D6}"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lvl1pPr>
              <a:defRPr/>
            </a:lvl1pPr>
          </a:lstStyle>
          <a:p>
            <a:fld id="{F14624FB-2B84-4665-86FC-E596FD613019}" type="datetimeFigureOut">
              <a:rPr lang="en-US" smtClean="0"/>
              <a:pPr/>
              <a:t>10/12/2011</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79827AA-DD23-4EAF-B4A0-5141E29677D6}"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lvl1pPr>
              <a:defRPr/>
            </a:lvl1pPr>
          </a:lstStyle>
          <a:p>
            <a:fld id="{F14624FB-2B84-4665-86FC-E596FD613019}" type="datetimeFigureOut">
              <a:rPr lang="en-US" smtClean="0"/>
              <a:pPr/>
              <a:t>10/12/2011</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979827AA-DD23-4EAF-B4A0-5141E29677D6}"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lvl1pPr>
              <a:defRPr/>
            </a:lvl1pPr>
          </a:lstStyle>
          <a:p>
            <a:fld id="{F14624FB-2B84-4665-86FC-E596FD613019}" type="datetimeFigureOut">
              <a:rPr lang="en-US" smtClean="0"/>
              <a:pPr/>
              <a:t>10/12/2011</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979827AA-DD23-4EAF-B4A0-5141E29677D6}"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F14624FB-2B84-4665-86FC-E596FD613019}" type="datetimeFigureOut">
              <a:rPr lang="en-US" smtClean="0"/>
              <a:pPr/>
              <a:t>10/12/2011</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979827AA-DD23-4EAF-B4A0-5141E29677D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F14624FB-2B84-4665-86FC-E596FD613019}" type="datetimeFigureOut">
              <a:rPr lang="en-US" smtClean="0"/>
              <a:pPr/>
              <a:t>10/12/2011</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79827AA-DD23-4EAF-B4A0-5141E29677D6}"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F14624FB-2B84-4665-86FC-E596FD613019}" type="datetimeFigureOut">
              <a:rPr lang="en-US" smtClean="0"/>
              <a:pPr/>
              <a:t>10/12/2011</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79827AA-DD23-4EAF-B4A0-5141E29677D6}" type="slidenum">
              <a:rPr lang="en-US" smtClean="0"/>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F14624FB-2B84-4665-86FC-E596FD613019}" type="datetimeFigureOut">
              <a:rPr lang="en-US" smtClean="0"/>
              <a:pPr/>
              <a:t>10/12/2011</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979827AA-DD23-4EAF-B4A0-5141E29677D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ipe(left)">
                                      <p:cBhvr>
                                        <p:cTn id="7" dur="5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27">
                                            <p:txEl>
                                              <p:pRg st="0" end="0"/>
                                            </p:txEl>
                                          </p:spTgt>
                                        </p:tgtEl>
                                        <p:attrNameLst>
                                          <p:attrName>style.visibility</p:attrName>
                                        </p:attrNameLst>
                                      </p:cBhvr>
                                      <p:to>
                                        <p:strVal val="visible"/>
                                      </p:to>
                                    </p:set>
                                    <p:animEffect transition="in" filter="wipe(left)">
                                      <p:cBhvr>
                                        <p:cTn id="12" dur="500"/>
                                        <p:tgtEl>
                                          <p:spTgt spid="1027">
                                            <p:txEl>
                                              <p:pRg st="0" end="0"/>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1027">
                                            <p:txEl>
                                              <p:pRg st="1" end="1"/>
                                            </p:txEl>
                                          </p:spTgt>
                                        </p:tgtEl>
                                        <p:attrNameLst>
                                          <p:attrName>style.visibility</p:attrName>
                                        </p:attrNameLst>
                                      </p:cBhvr>
                                      <p:to>
                                        <p:strVal val="visible"/>
                                      </p:to>
                                    </p:set>
                                    <p:animEffect transition="in" filter="wipe(left)">
                                      <p:cBhvr>
                                        <p:cTn id="15" dur="500"/>
                                        <p:tgtEl>
                                          <p:spTgt spid="1027">
                                            <p:txEl>
                                              <p:pRg st="1" end="1"/>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1027">
                                            <p:txEl>
                                              <p:pRg st="2" end="2"/>
                                            </p:txEl>
                                          </p:spTgt>
                                        </p:tgtEl>
                                        <p:attrNameLst>
                                          <p:attrName>style.visibility</p:attrName>
                                        </p:attrNameLst>
                                      </p:cBhvr>
                                      <p:to>
                                        <p:strVal val="visible"/>
                                      </p:to>
                                    </p:set>
                                    <p:animEffect transition="in" filter="wipe(left)">
                                      <p:cBhvr>
                                        <p:cTn id="18" dur="500"/>
                                        <p:tgtEl>
                                          <p:spTgt spid="1027">
                                            <p:txEl>
                                              <p:pRg st="2" end="2"/>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1027">
                                            <p:txEl>
                                              <p:pRg st="3" end="3"/>
                                            </p:txEl>
                                          </p:spTgt>
                                        </p:tgtEl>
                                        <p:attrNameLst>
                                          <p:attrName>style.visibility</p:attrName>
                                        </p:attrNameLst>
                                      </p:cBhvr>
                                      <p:to>
                                        <p:strVal val="visible"/>
                                      </p:to>
                                    </p:set>
                                    <p:animEffect transition="in" filter="wipe(left)">
                                      <p:cBhvr>
                                        <p:cTn id="21" dur="500"/>
                                        <p:tgtEl>
                                          <p:spTgt spid="1027">
                                            <p:txEl>
                                              <p:pRg st="3" end="3"/>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1027">
                                            <p:txEl>
                                              <p:pRg st="4" end="4"/>
                                            </p:txEl>
                                          </p:spTgt>
                                        </p:tgtEl>
                                        <p:attrNameLst>
                                          <p:attrName>style.visibility</p:attrName>
                                        </p:attrNameLst>
                                      </p:cBhvr>
                                      <p:to>
                                        <p:strVal val="visible"/>
                                      </p:to>
                                    </p:set>
                                    <p:animEffect transition="in" filter="wipe(left)">
                                      <p:cBhvr>
                                        <p:cTn id="24" dur="500"/>
                                        <p:tgtEl>
                                          <p:spTgt spid="10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autoUpdateAnimBg="0"/>
      <p:bldP spid="1027" grpId="0" build="p" autoUpdateAnimBg="0"/>
    </p:bldLst>
  </p:timing>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Design Algorithms : </a:t>
            </a:r>
            <a:r>
              <a:rPr lang="en-US" dirty="0" err="1" smtClean="0"/>
              <a:t>Pairwise</a:t>
            </a:r>
            <a:r>
              <a:rPr lang="en-US" dirty="0" smtClean="0"/>
              <a:t> Exchange</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Iteration 2</a:t>
            </a:r>
            <a:endParaRPr lang="en-US" dirty="0"/>
          </a:p>
        </p:txBody>
      </p:sp>
      <p:sp>
        <p:nvSpPr>
          <p:cNvPr id="3" name="Content Placeholder 2"/>
          <p:cNvSpPr>
            <a:spLocks noGrp="1"/>
          </p:cNvSpPr>
          <p:nvPr>
            <p:ph idx="1"/>
          </p:nvPr>
        </p:nvSpPr>
        <p:spPr>
          <a:xfrm>
            <a:off x="5486400" y="1600200"/>
            <a:ext cx="3657600" cy="4525963"/>
          </a:xfrm>
        </p:spPr>
        <p:txBody>
          <a:bodyPr>
            <a:normAutofit fontScale="92500"/>
          </a:bodyPr>
          <a:lstStyle/>
          <a:p>
            <a:r>
              <a:rPr lang="en-US" dirty="0" smtClean="0"/>
              <a:t>TC</a:t>
            </a:r>
            <a:r>
              <a:rPr lang="en-US" baseline="-25000" dirty="0" smtClean="0"/>
              <a:t>3124</a:t>
            </a:r>
            <a:r>
              <a:rPr lang="en-US" dirty="0" smtClean="0"/>
              <a:t> (1-2) = 105</a:t>
            </a:r>
          </a:p>
          <a:p>
            <a:r>
              <a:rPr lang="en-US" dirty="0" smtClean="0"/>
              <a:t>TC</a:t>
            </a:r>
            <a:r>
              <a:rPr lang="en-US" baseline="-25000" dirty="0" smtClean="0"/>
              <a:t>1234</a:t>
            </a:r>
            <a:r>
              <a:rPr lang="en-US" dirty="0" smtClean="0"/>
              <a:t> (1-3) = 125</a:t>
            </a:r>
          </a:p>
          <a:p>
            <a:r>
              <a:rPr lang="en-US" dirty="0" smtClean="0"/>
              <a:t>TC</a:t>
            </a:r>
            <a:r>
              <a:rPr lang="en-US" baseline="-25000" dirty="0" smtClean="0"/>
              <a:t>3241</a:t>
            </a:r>
            <a:r>
              <a:rPr lang="en-US" dirty="0" smtClean="0"/>
              <a:t> (1-4) = 110</a:t>
            </a:r>
          </a:p>
          <a:p>
            <a:r>
              <a:rPr lang="en-US" b="1" dirty="0" smtClean="0">
                <a:solidFill>
                  <a:srgbClr val="7030A0"/>
                </a:solidFill>
              </a:rPr>
              <a:t>TC</a:t>
            </a:r>
            <a:r>
              <a:rPr lang="en-US" b="1" baseline="-25000" dirty="0" smtClean="0">
                <a:solidFill>
                  <a:srgbClr val="7030A0"/>
                </a:solidFill>
              </a:rPr>
              <a:t>2314</a:t>
            </a:r>
            <a:r>
              <a:rPr lang="en-US" b="1" dirty="0" smtClean="0">
                <a:solidFill>
                  <a:srgbClr val="7030A0"/>
                </a:solidFill>
              </a:rPr>
              <a:t> (2-3) = 90</a:t>
            </a:r>
          </a:p>
          <a:p>
            <a:r>
              <a:rPr lang="en-US" dirty="0" smtClean="0"/>
              <a:t>TC</a:t>
            </a:r>
            <a:r>
              <a:rPr lang="en-US" baseline="-25000" dirty="0" smtClean="0"/>
              <a:t>3412</a:t>
            </a:r>
            <a:r>
              <a:rPr lang="en-US" dirty="0" smtClean="0"/>
              <a:t> (2-4) = 105</a:t>
            </a:r>
          </a:p>
          <a:p>
            <a:r>
              <a:rPr lang="en-US" dirty="0" smtClean="0"/>
              <a:t>TC</a:t>
            </a:r>
            <a:r>
              <a:rPr lang="en-US" baseline="-25000" dirty="0" smtClean="0"/>
              <a:t>4213</a:t>
            </a:r>
            <a:r>
              <a:rPr lang="en-US" dirty="0" smtClean="0"/>
              <a:t> (3-4) = 105</a:t>
            </a:r>
          </a:p>
          <a:p>
            <a:endParaRPr lang="en-US" dirty="0" smtClean="0"/>
          </a:p>
          <a:p>
            <a:endParaRPr lang="en-US" dirty="0"/>
          </a:p>
        </p:txBody>
      </p:sp>
      <p:graphicFrame>
        <p:nvGraphicFramePr>
          <p:cNvPr id="4" name="Content Placeholder 3"/>
          <p:cNvGraphicFramePr>
            <a:graphicFrameLocks/>
          </p:cNvGraphicFramePr>
          <p:nvPr/>
        </p:nvGraphicFramePr>
        <p:xfrm>
          <a:off x="1828800" y="2971800"/>
          <a:ext cx="3581400" cy="741045"/>
        </p:xfrm>
        <a:graphic>
          <a:graphicData uri="http://schemas.openxmlformats.org/drawingml/2006/table">
            <a:tbl>
              <a:tblPr/>
              <a:tblGrid>
                <a:gridCol w="895350"/>
                <a:gridCol w="895350"/>
                <a:gridCol w="895350"/>
                <a:gridCol w="895350"/>
              </a:tblGrid>
              <a:tr h="609600">
                <a:tc>
                  <a:txBody>
                    <a:bodyPr/>
                    <a:lstStyle/>
                    <a:p>
                      <a:pPr algn="ctr" fontAlgn="b"/>
                      <a:r>
                        <a:rPr lang="en-US" sz="4800" b="1" i="0" u="none" strike="noStrike" dirty="0">
                          <a:solidFill>
                            <a:srgbClr val="000000"/>
                          </a:solidFill>
                          <a:latin typeface="Calibri"/>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4800" b="1" i="0" u="none" strike="noStrike" dirty="0">
                          <a:solidFill>
                            <a:srgbClr val="F2F2F2"/>
                          </a:solidFill>
                          <a:latin typeface="Calibri"/>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b"/>
                      <a:r>
                        <a:rPr lang="en-US" sz="4800" b="1" i="0" u="none" strike="noStrike">
                          <a:solidFill>
                            <a:srgbClr val="F2F2F2"/>
                          </a:solidFill>
                          <a:latin typeface="Calibri"/>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76091"/>
                    </a:solidFill>
                  </a:tcPr>
                </a:tc>
                <a:tc>
                  <a:txBody>
                    <a:bodyPr/>
                    <a:lstStyle/>
                    <a:p>
                      <a:pPr algn="ctr" fontAlgn="b"/>
                      <a:r>
                        <a:rPr lang="en-US" sz="4800" b="1" i="0" u="none" strike="noStrike" dirty="0">
                          <a:solidFill>
                            <a:srgbClr val="F2F2F2"/>
                          </a:solidFill>
                          <a:latin typeface="Calibri"/>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bl>
          </a:graphicData>
        </a:graphic>
      </p:graphicFrame>
      <p:sp>
        <p:nvSpPr>
          <p:cNvPr id="5" name="Content Placeholder 2"/>
          <p:cNvSpPr txBox="1">
            <a:spLocks/>
          </p:cNvSpPr>
          <p:nvPr/>
        </p:nvSpPr>
        <p:spPr>
          <a:xfrm>
            <a:off x="381000" y="1447800"/>
            <a:ext cx="15240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1 – 2</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1 – 3</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1 – 4</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2 – 3</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2 – 4</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3 – 4</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Iteration 2</a:t>
            </a:r>
            <a:endParaRPr lang="en-US" dirty="0"/>
          </a:p>
        </p:txBody>
      </p:sp>
      <p:graphicFrame>
        <p:nvGraphicFramePr>
          <p:cNvPr id="4" name="Content Placeholder 3"/>
          <p:cNvGraphicFramePr>
            <a:graphicFrameLocks noGrp="1"/>
          </p:cNvGraphicFramePr>
          <p:nvPr>
            <p:ph idx="1"/>
          </p:nvPr>
        </p:nvGraphicFramePr>
        <p:xfrm>
          <a:off x="2514600" y="3124200"/>
          <a:ext cx="4419600" cy="834231"/>
        </p:xfrm>
        <a:graphic>
          <a:graphicData uri="http://schemas.openxmlformats.org/drawingml/2006/table">
            <a:tbl>
              <a:tblPr/>
              <a:tblGrid>
                <a:gridCol w="1104900"/>
                <a:gridCol w="1104900"/>
                <a:gridCol w="1104900"/>
                <a:gridCol w="1104900"/>
              </a:tblGrid>
              <a:tr h="834231">
                <a:tc>
                  <a:txBody>
                    <a:bodyPr/>
                    <a:lstStyle/>
                    <a:p>
                      <a:pPr algn="ctr" fontAlgn="b"/>
                      <a:r>
                        <a:rPr lang="en-US" sz="4400" b="1" i="0" u="none" strike="noStrike" dirty="0">
                          <a:solidFill>
                            <a:srgbClr val="F2F2F2"/>
                          </a:solidFill>
                          <a:latin typeface="Calibri"/>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b"/>
                      <a:r>
                        <a:rPr lang="en-US" sz="4400" b="1" i="0" u="none" strike="noStrike">
                          <a:solidFill>
                            <a:srgbClr val="000000"/>
                          </a:solidFill>
                          <a:latin typeface="Calibri"/>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4400" b="1" i="0" u="none" strike="noStrike">
                          <a:solidFill>
                            <a:srgbClr val="F2F2F2"/>
                          </a:solidFill>
                          <a:latin typeface="Calibri"/>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76091"/>
                    </a:solidFill>
                  </a:tcPr>
                </a:tc>
                <a:tc>
                  <a:txBody>
                    <a:bodyPr/>
                    <a:lstStyle/>
                    <a:p>
                      <a:pPr algn="ctr" fontAlgn="b"/>
                      <a:r>
                        <a:rPr lang="en-US" sz="4400" b="1" i="0" u="none" strike="noStrike" dirty="0">
                          <a:solidFill>
                            <a:srgbClr val="F2F2F2"/>
                          </a:solidFill>
                          <a:latin typeface="Calibri"/>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Iteration 3</a:t>
            </a:r>
            <a:endParaRPr lang="en-US" dirty="0"/>
          </a:p>
        </p:txBody>
      </p:sp>
      <p:sp>
        <p:nvSpPr>
          <p:cNvPr id="3" name="Content Placeholder 2"/>
          <p:cNvSpPr>
            <a:spLocks noGrp="1"/>
          </p:cNvSpPr>
          <p:nvPr>
            <p:ph idx="1"/>
          </p:nvPr>
        </p:nvSpPr>
        <p:spPr>
          <a:xfrm>
            <a:off x="5638800" y="1798637"/>
            <a:ext cx="3505200" cy="4525963"/>
          </a:xfrm>
        </p:spPr>
        <p:txBody>
          <a:bodyPr/>
          <a:lstStyle/>
          <a:p>
            <a:r>
              <a:rPr lang="en-US" sz="2800" dirty="0" smtClean="0"/>
              <a:t>TC</a:t>
            </a:r>
            <a:r>
              <a:rPr lang="en-US" sz="2800" baseline="-25000" dirty="0" smtClean="0"/>
              <a:t>1324</a:t>
            </a:r>
            <a:r>
              <a:rPr lang="en-US" sz="2800" dirty="0" smtClean="0"/>
              <a:t>(1-2) = 120</a:t>
            </a:r>
          </a:p>
          <a:p>
            <a:r>
              <a:rPr lang="en-US" sz="2800" dirty="0" smtClean="0"/>
              <a:t>TC</a:t>
            </a:r>
            <a:r>
              <a:rPr lang="en-US" sz="2800" baseline="-25000" dirty="0" smtClean="0"/>
              <a:t>2134</a:t>
            </a:r>
            <a:r>
              <a:rPr lang="en-US" sz="2800" dirty="0" smtClean="0"/>
              <a:t> (1-3) = 105</a:t>
            </a:r>
          </a:p>
          <a:p>
            <a:r>
              <a:rPr lang="en-US" sz="2800" dirty="0" smtClean="0"/>
              <a:t>TC</a:t>
            </a:r>
            <a:r>
              <a:rPr lang="en-US" sz="2800" baseline="-25000" dirty="0" smtClean="0"/>
              <a:t>2341</a:t>
            </a:r>
            <a:r>
              <a:rPr lang="en-US" sz="2800" dirty="0" smtClean="0"/>
              <a:t> (1-4) = 105</a:t>
            </a:r>
          </a:p>
          <a:p>
            <a:r>
              <a:rPr lang="en-US" sz="2800" dirty="0" smtClean="0"/>
              <a:t>TC</a:t>
            </a:r>
            <a:r>
              <a:rPr lang="en-US" sz="2800" baseline="-25000" dirty="0" smtClean="0"/>
              <a:t>3214</a:t>
            </a:r>
            <a:r>
              <a:rPr lang="en-US" sz="2800" dirty="0" smtClean="0"/>
              <a:t> (2-3) = 95</a:t>
            </a:r>
          </a:p>
          <a:p>
            <a:r>
              <a:rPr lang="en-US" sz="2800" dirty="0" smtClean="0"/>
              <a:t>TC</a:t>
            </a:r>
            <a:r>
              <a:rPr lang="en-US" sz="2800" baseline="-25000" dirty="0" smtClean="0"/>
              <a:t>4312</a:t>
            </a:r>
            <a:r>
              <a:rPr lang="en-US" sz="2800" dirty="0" smtClean="0"/>
              <a:t> (2-4) = 105</a:t>
            </a:r>
          </a:p>
          <a:p>
            <a:r>
              <a:rPr lang="en-US" sz="2800" dirty="0" smtClean="0"/>
              <a:t>TC</a:t>
            </a:r>
            <a:r>
              <a:rPr lang="en-US" sz="2800" baseline="-25000" dirty="0" smtClean="0"/>
              <a:t>2413</a:t>
            </a:r>
            <a:r>
              <a:rPr lang="en-US" sz="2800" dirty="0" smtClean="0"/>
              <a:t> (3-4) = 100</a:t>
            </a:r>
          </a:p>
          <a:p>
            <a:endParaRPr lang="en-US" sz="2800" dirty="0" smtClean="0"/>
          </a:p>
          <a:p>
            <a:endParaRPr lang="en-US" sz="2800" dirty="0"/>
          </a:p>
        </p:txBody>
      </p:sp>
      <p:sp>
        <p:nvSpPr>
          <p:cNvPr id="4" name="Content Placeholder 2"/>
          <p:cNvSpPr txBox="1">
            <a:spLocks/>
          </p:cNvSpPr>
          <p:nvPr/>
        </p:nvSpPr>
        <p:spPr>
          <a:xfrm>
            <a:off x="76200" y="1600200"/>
            <a:ext cx="15240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1 – 2</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1 – 3</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1 – 4</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2 – 3</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2 – 4</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3 – 4</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graphicFrame>
        <p:nvGraphicFramePr>
          <p:cNvPr id="5" name="Content Placeholder 3"/>
          <p:cNvGraphicFramePr>
            <a:graphicFrameLocks/>
          </p:cNvGraphicFramePr>
          <p:nvPr/>
        </p:nvGraphicFramePr>
        <p:xfrm>
          <a:off x="1524000" y="2667000"/>
          <a:ext cx="4038600" cy="685800"/>
        </p:xfrm>
        <a:graphic>
          <a:graphicData uri="http://schemas.openxmlformats.org/drawingml/2006/table">
            <a:tbl>
              <a:tblPr/>
              <a:tblGrid>
                <a:gridCol w="1009650"/>
                <a:gridCol w="1009650"/>
                <a:gridCol w="1009650"/>
                <a:gridCol w="1009650"/>
              </a:tblGrid>
              <a:tr h="685800">
                <a:tc>
                  <a:txBody>
                    <a:bodyPr/>
                    <a:lstStyle/>
                    <a:p>
                      <a:pPr algn="ctr" fontAlgn="b"/>
                      <a:r>
                        <a:rPr lang="en-US" sz="4400" b="1" i="0" u="none" strike="noStrike" dirty="0">
                          <a:solidFill>
                            <a:srgbClr val="F2F2F2"/>
                          </a:solidFill>
                          <a:latin typeface="Calibri"/>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b"/>
                      <a:r>
                        <a:rPr lang="en-US" sz="4400" b="1" i="0" u="none" strike="noStrike" dirty="0">
                          <a:solidFill>
                            <a:srgbClr val="000000"/>
                          </a:solidFill>
                          <a:latin typeface="Calibri"/>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4400" b="1" i="0" u="none" strike="noStrike">
                          <a:solidFill>
                            <a:srgbClr val="F2F2F2"/>
                          </a:solidFill>
                          <a:latin typeface="Calibri"/>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76091"/>
                    </a:solidFill>
                  </a:tcPr>
                </a:tc>
                <a:tc>
                  <a:txBody>
                    <a:bodyPr/>
                    <a:lstStyle/>
                    <a:p>
                      <a:pPr algn="ctr" fontAlgn="b"/>
                      <a:r>
                        <a:rPr lang="en-US" sz="4400" b="1" i="0" u="none" strike="noStrike" dirty="0">
                          <a:solidFill>
                            <a:srgbClr val="F2F2F2"/>
                          </a:solidFill>
                          <a:latin typeface="Calibri"/>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bl>
          </a:graphicData>
        </a:graphic>
      </p:graphicFrame>
      <p:sp>
        <p:nvSpPr>
          <p:cNvPr id="6" name="Content Placeholder 2"/>
          <p:cNvSpPr txBox="1">
            <a:spLocks/>
          </p:cNvSpPr>
          <p:nvPr/>
        </p:nvSpPr>
        <p:spPr bwMode="auto">
          <a:xfrm>
            <a:off x="1828800" y="5105400"/>
            <a:ext cx="6019800" cy="2620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id-ID" sz="2800" b="0" i="0" u="none" strike="noStrike" kern="0" cap="none" spc="0" normalizeH="0" baseline="0" noProof="0" dirty="0" smtClean="0">
                <a:ln>
                  <a:noFill/>
                </a:ln>
                <a:solidFill>
                  <a:schemeClr val="tx1"/>
                </a:solidFill>
                <a:effectLst/>
                <a:uLnTx/>
                <a:uFillTx/>
                <a:latin typeface="+mn-lt"/>
                <a:ea typeface="+mn-ea"/>
                <a:cs typeface="+mn-cs"/>
              </a:rPr>
              <a:t>Tidak ada cost</a:t>
            </a:r>
            <a:r>
              <a:rPr kumimoji="0" lang="id-ID" sz="2800" b="0" i="0" u="none" strike="noStrike" kern="0" cap="none" spc="0" normalizeH="0" noProof="0" dirty="0" smtClean="0">
                <a:ln>
                  <a:noFill/>
                </a:ln>
                <a:solidFill>
                  <a:schemeClr val="tx1"/>
                </a:solidFill>
                <a:effectLst/>
                <a:uLnTx/>
                <a:uFillTx/>
                <a:latin typeface="+mn-lt"/>
                <a:ea typeface="+mn-ea"/>
                <a:cs typeface="+mn-cs"/>
              </a:rPr>
              <a:t> reduction yang lebih kecil dari iterasi ke 2 sehingga iterasi berakhir disini</a:t>
            </a:r>
            <a:r>
              <a:rPr kumimoji="0" lang="id-ID" sz="2800" b="0" i="0" u="none" strike="noStrike" kern="0" cap="none" spc="0" normalizeH="0" baseline="0" noProof="0" dirty="0" smtClean="0">
                <a:ln>
                  <a:noFill/>
                </a:ln>
                <a:solidFill>
                  <a:schemeClr val="tx1"/>
                </a:solidFill>
                <a:effectLst/>
                <a:uLnTx/>
                <a:uFillTx/>
                <a:latin typeface="+mn-lt"/>
                <a:ea typeface="+mn-ea"/>
                <a:cs typeface="+mn-cs"/>
              </a:rPr>
              <a:t> </a:t>
            </a:r>
            <a:endParaRPr kumimoji="0" lang="en-US" sz="28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Layout</a:t>
            </a:r>
            <a:endParaRPr lang="en-US" dirty="0"/>
          </a:p>
        </p:txBody>
      </p:sp>
      <p:sp>
        <p:nvSpPr>
          <p:cNvPr id="3" name="Content Placeholder 2"/>
          <p:cNvSpPr>
            <a:spLocks noGrp="1"/>
          </p:cNvSpPr>
          <p:nvPr>
            <p:ph idx="1"/>
          </p:nvPr>
        </p:nvSpPr>
        <p:spPr/>
        <p:txBody>
          <a:bodyPr/>
          <a:lstStyle/>
          <a:p>
            <a:endParaRPr lang="en-US"/>
          </a:p>
        </p:txBody>
      </p:sp>
      <p:graphicFrame>
        <p:nvGraphicFramePr>
          <p:cNvPr id="4" name="Content Placeholder 3"/>
          <p:cNvGraphicFramePr>
            <a:graphicFrameLocks/>
          </p:cNvGraphicFramePr>
          <p:nvPr/>
        </p:nvGraphicFramePr>
        <p:xfrm>
          <a:off x="2590800" y="3352800"/>
          <a:ext cx="4038600" cy="685800"/>
        </p:xfrm>
        <a:graphic>
          <a:graphicData uri="http://schemas.openxmlformats.org/drawingml/2006/table">
            <a:tbl>
              <a:tblPr/>
              <a:tblGrid>
                <a:gridCol w="1009650"/>
                <a:gridCol w="1009650"/>
                <a:gridCol w="1009650"/>
                <a:gridCol w="1009650"/>
              </a:tblGrid>
              <a:tr h="685800">
                <a:tc>
                  <a:txBody>
                    <a:bodyPr/>
                    <a:lstStyle/>
                    <a:p>
                      <a:pPr algn="ctr" fontAlgn="b"/>
                      <a:r>
                        <a:rPr lang="en-US" sz="4400" b="1" i="0" u="none" strike="noStrike" dirty="0">
                          <a:solidFill>
                            <a:srgbClr val="F2F2F2"/>
                          </a:solidFill>
                          <a:latin typeface="Calibri"/>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b"/>
                      <a:r>
                        <a:rPr lang="en-US" sz="4400" b="1" i="0" u="none" strike="noStrike">
                          <a:solidFill>
                            <a:srgbClr val="000000"/>
                          </a:solidFill>
                          <a:latin typeface="Calibri"/>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4400" b="1" i="0" u="none" strike="noStrike">
                          <a:solidFill>
                            <a:srgbClr val="F2F2F2"/>
                          </a:solidFill>
                          <a:latin typeface="Calibri"/>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76091"/>
                    </a:solidFill>
                  </a:tcPr>
                </a:tc>
                <a:tc>
                  <a:txBody>
                    <a:bodyPr/>
                    <a:lstStyle/>
                    <a:p>
                      <a:pPr algn="ctr" fontAlgn="b"/>
                      <a:r>
                        <a:rPr lang="en-US" sz="4400" b="1" i="0" u="none" strike="noStrike" dirty="0">
                          <a:solidFill>
                            <a:srgbClr val="F2F2F2"/>
                          </a:solidFill>
                          <a:latin typeface="Calibri"/>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76200" y="2667000"/>
          <a:ext cx="4572000" cy="2149480"/>
        </p:xfrm>
        <a:graphic>
          <a:graphicData uri="http://schemas.openxmlformats.org/drawingml/2006/table">
            <a:tbl>
              <a:tblPr>
                <a:tableStyleId>{D7AC3CCA-C797-4891-BE02-D94E43425B78}</a:tableStyleId>
              </a:tblPr>
              <a:tblGrid>
                <a:gridCol w="762000"/>
                <a:gridCol w="762000"/>
                <a:gridCol w="762000"/>
                <a:gridCol w="762000"/>
                <a:gridCol w="762000"/>
                <a:gridCol w="762000"/>
              </a:tblGrid>
              <a:tr h="331625">
                <a:tc>
                  <a:txBody>
                    <a:bodyPr/>
                    <a:lstStyle/>
                    <a:p>
                      <a:pPr algn="l" fontAlgn="b"/>
                      <a:endParaRPr lang="en-US" sz="2000" b="0" i="0" u="none" strike="noStrike" dirty="0">
                        <a:solidFill>
                          <a:srgbClr val="000000"/>
                        </a:solidFill>
                        <a:latin typeface="Calibri"/>
                      </a:endParaRPr>
                    </a:p>
                  </a:txBody>
                  <a:tcPr marL="9525" marR="9525" marT="9525" marB="0" anchor="b"/>
                </a:tc>
                <a:tc>
                  <a:txBody>
                    <a:bodyPr/>
                    <a:lstStyle/>
                    <a:p>
                      <a:pPr algn="l" fontAlgn="b"/>
                      <a:endParaRPr lang="en-US" sz="2000" b="0" i="0" u="none" strike="noStrike">
                        <a:solidFill>
                          <a:srgbClr val="000000"/>
                        </a:solidFill>
                        <a:latin typeface="Calibri"/>
                      </a:endParaRPr>
                    </a:p>
                  </a:txBody>
                  <a:tcPr marL="9525" marR="9525" marT="9525" marB="0" anchor="b"/>
                </a:tc>
                <a:tc gridSpan="4">
                  <a:txBody>
                    <a:bodyPr/>
                    <a:lstStyle/>
                    <a:p>
                      <a:pPr algn="ctr" fontAlgn="b"/>
                      <a:r>
                        <a:rPr lang="en-US" sz="2400" u="none" strike="noStrike" dirty="0"/>
                        <a:t>To Department</a:t>
                      </a:r>
                      <a:endParaRPr lang="en-US" sz="2400" b="0" i="0" u="none" strike="noStrike" dirty="0">
                        <a:solidFill>
                          <a:srgbClr val="000000"/>
                        </a:solidFill>
                        <a:latin typeface="Calibri"/>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r>
              <a:tr h="331625">
                <a:tc>
                  <a:txBody>
                    <a:bodyPr/>
                    <a:lstStyle/>
                    <a:p>
                      <a:pPr algn="l" fontAlgn="b"/>
                      <a:endParaRPr lang="en-US" sz="2000" b="0" i="0" u="none" strike="noStrike">
                        <a:solidFill>
                          <a:srgbClr val="000000"/>
                        </a:solidFill>
                        <a:latin typeface="Calibri"/>
                      </a:endParaRPr>
                    </a:p>
                  </a:txBody>
                  <a:tcPr marL="9525" marR="9525" marT="9525" marB="0" anchor="b"/>
                </a:tc>
                <a:tc>
                  <a:txBody>
                    <a:bodyPr/>
                    <a:lstStyle/>
                    <a:p>
                      <a:pPr algn="l" fontAlgn="b"/>
                      <a:endParaRPr lang="en-US" sz="2000" b="0" i="0" u="none" strike="noStrike">
                        <a:solidFill>
                          <a:srgbClr val="000000"/>
                        </a:solidFill>
                        <a:latin typeface="Calibri"/>
                      </a:endParaRPr>
                    </a:p>
                  </a:txBody>
                  <a:tcPr marL="9525" marR="9525" marT="9525" marB="0" anchor="b"/>
                </a:tc>
                <a:tc>
                  <a:txBody>
                    <a:bodyPr/>
                    <a:lstStyle/>
                    <a:p>
                      <a:pPr algn="ctr" fontAlgn="b"/>
                      <a:r>
                        <a:rPr lang="en-US" sz="2000" u="none" strike="noStrike"/>
                        <a:t>1</a:t>
                      </a:r>
                      <a:endParaRPr lang="en-US" sz="2000" b="1" i="0" u="none" strike="noStrike">
                        <a:solidFill>
                          <a:srgbClr val="000000"/>
                        </a:solidFill>
                        <a:latin typeface="Calibri"/>
                      </a:endParaRPr>
                    </a:p>
                  </a:txBody>
                  <a:tcPr marL="9525" marR="9525" marT="9525" marB="0" anchor="b"/>
                </a:tc>
                <a:tc>
                  <a:txBody>
                    <a:bodyPr/>
                    <a:lstStyle/>
                    <a:p>
                      <a:pPr algn="ctr" fontAlgn="b"/>
                      <a:r>
                        <a:rPr lang="en-US" sz="2000" u="none" strike="noStrike"/>
                        <a:t>2</a:t>
                      </a:r>
                      <a:endParaRPr lang="en-US" sz="2000" b="1" i="0" u="none" strike="noStrike">
                        <a:solidFill>
                          <a:srgbClr val="000000"/>
                        </a:solidFill>
                        <a:latin typeface="Calibri"/>
                      </a:endParaRPr>
                    </a:p>
                  </a:txBody>
                  <a:tcPr marL="9525" marR="9525" marT="9525" marB="0" anchor="b"/>
                </a:tc>
                <a:tc>
                  <a:txBody>
                    <a:bodyPr/>
                    <a:lstStyle/>
                    <a:p>
                      <a:pPr algn="ctr" fontAlgn="b"/>
                      <a:r>
                        <a:rPr lang="en-US" sz="2000" u="none" strike="noStrike"/>
                        <a:t>3</a:t>
                      </a:r>
                      <a:endParaRPr lang="en-US" sz="2000" b="1" i="0" u="none" strike="noStrike">
                        <a:solidFill>
                          <a:srgbClr val="000000"/>
                        </a:solidFill>
                        <a:latin typeface="Calibri"/>
                      </a:endParaRPr>
                    </a:p>
                  </a:txBody>
                  <a:tcPr marL="9525" marR="9525" marT="9525" marB="0" anchor="b"/>
                </a:tc>
                <a:tc>
                  <a:txBody>
                    <a:bodyPr/>
                    <a:lstStyle/>
                    <a:p>
                      <a:pPr algn="ctr" fontAlgn="b"/>
                      <a:r>
                        <a:rPr lang="en-US" sz="2000" u="none" strike="noStrike"/>
                        <a:t>4</a:t>
                      </a:r>
                      <a:endParaRPr lang="en-US" sz="2000" b="1" i="0" u="none" strike="noStrike">
                        <a:solidFill>
                          <a:srgbClr val="000000"/>
                        </a:solidFill>
                        <a:latin typeface="Calibri"/>
                      </a:endParaRPr>
                    </a:p>
                  </a:txBody>
                  <a:tcPr marL="9525" marR="9525" marT="9525" marB="0" anchor="b"/>
                </a:tc>
              </a:tr>
              <a:tr h="348206">
                <a:tc rowSpan="4">
                  <a:txBody>
                    <a:bodyPr/>
                    <a:lstStyle/>
                    <a:p>
                      <a:pPr algn="ctr" fontAlgn="ctr"/>
                      <a:r>
                        <a:rPr lang="en-US" sz="2000" u="none" strike="noStrike"/>
                        <a:t>From Department</a:t>
                      </a:r>
                      <a:endParaRPr lang="en-US" sz="2000" b="0" i="0" u="none" strike="noStrike">
                        <a:solidFill>
                          <a:srgbClr val="000000"/>
                        </a:solidFill>
                        <a:latin typeface="Calibri"/>
                      </a:endParaRPr>
                    </a:p>
                  </a:txBody>
                  <a:tcPr marL="9525" marR="9525" marT="9525" marB="0" vert="vert270" anchor="ctr"/>
                </a:tc>
                <a:tc>
                  <a:txBody>
                    <a:bodyPr/>
                    <a:lstStyle/>
                    <a:p>
                      <a:pPr algn="ctr" fontAlgn="b"/>
                      <a:r>
                        <a:rPr lang="en-US" sz="2000" u="none" strike="noStrike" dirty="0"/>
                        <a:t>1</a:t>
                      </a:r>
                      <a:endParaRPr lang="en-US" sz="2000" b="1" i="0" u="none" strike="noStrike" dirty="0">
                        <a:solidFill>
                          <a:srgbClr val="000000"/>
                        </a:solidFill>
                        <a:latin typeface="Calibri"/>
                      </a:endParaRPr>
                    </a:p>
                  </a:txBody>
                  <a:tcPr marL="9525" marR="9525" marT="9525" marB="0" anchor="b"/>
                </a:tc>
                <a:tc>
                  <a:txBody>
                    <a:bodyPr/>
                    <a:lstStyle/>
                    <a:p>
                      <a:pPr algn="ctr" fontAlgn="b"/>
                      <a:r>
                        <a:rPr lang="en-US" sz="2000" u="none" strike="noStrike"/>
                        <a:t>-</a:t>
                      </a:r>
                      <a:endParaRPr lang="en-US" sz="2000" b="0" i="0" u="none" strike="noStrike">
                        <a:solidFill>
                          <a:srgbClr val="000000"/>
                        </a:solidFill>
                        <a:latin typeface="Calibri"/>
                      </a:endParaRPr>
                    </a:p>
                  </a:txBody>
                  <a:tcPr marL="9525" marR="9525" marT="9525" marB="0" anchor="b"/>
                </a:tc>
                <a:tc>
                  <a:txBody>
                    <a:bodyPr/>
                    <a:lstStyle/>
                    <a:p>
                      <a:pPr algn="ctr" fontAlgn="b"/>
                      <a:r>
                        <a:rPr lang="en-US" sz="2000" u="none" strike="noStrike"/>
                        <a:t>10</a:t>
                      </a:r>
                      <a:endParaRPr lang="en-US" sz="2000" b="0" i="0" u="none" strike="noStrike">
                        <a:solidFill>
                          <a:srgbClr val="000000"/>
                        </a:solidFill>
                        <a:latin typeface="Calibri"/>
                      </a:endParaRPr>
                    </a:p>
                  </a:txBody>
                  <a:tcPr marL="9525" marR="9525" marT="9525" marB="0" anchor="b"/>
                </a:tc>
                <a:tc>
                  <a:txBody>
                    <a:bodyPr/>
                    <a:lstStyle/>
                    <a:p>
                      <a:pPr algn="ctr" fontAlgn="b"/>
                      <a:r>
                        <a:rPr lang="en-US" sz="2000" u="none" strike="noStrike" dirty="0"/>
                        <a:t>15</a:t>
                      </a:r>
                      <a:endParaRPr lang="en-US" sz="2000" b="0" i="0" u="none" strike="noStrike" dirty="0">
                        <a:solidFill>
                          <a:srgbClr val="000000"/>
                        </a:solidFill>
                        <a:latin typeface="Calibri"/>
                      </a:endParaRPr>
                    </a:p>
                  </a:txBody>
                  <a:tcPr marL="9525" marR="9525" marT="9525" marB="0" anchor="b"/>
                </a:tc>
                <a:tc>
                  <a:txBody>
                    <a:bodyPr/>
                    <a:lstStyle/>
                    <a:p>
                      <a:pPr algn="ctr" fontAlgn="b"/>
                      <a:r>
                        <a:rPr lang="en-US" sz="2000" u="none" strike="noStrike"/>
                        <a:t>20</a:t>
                      </a:r>
                      <a:endParaRPr lang="en-US" sz="2000" b="0" i="0" u="none" strike="noStrike">
                        <a:solidFill>
                          <a:srgbClr val="000000"/>
                        </a:solidFill>
                        <a:latin typeface="Calibri"/>
                      </a:endParaRPr>
                    </a:p>
                  </a:txBody>
                  <a:tcPr marL="9525" marR="9525" marT="9525" marB="0" anchor="b"/>
                </a:tc>
              </a:tr>
              <a:tr h="364788">
                <a:tc vMerge="1">
                  <a:txBody>
                    <a:bodyPr/>
                    <a:lstStyle/>
                    <a:p>
                      <a:endParaRPr lang="en-US"/>
                    </a:p>
                  </a:txBody>
                  <a:tcPr/>
                </a:tc>
                <a:tc>
                  <a:txBody>
                    <a:bodyPr/>
                    <a:lstStyle/>
                    <a:p>
                      <a:pPr algn="ctr" fontAlgn="b"/>
                      <a:r>
                        <a:rPr lang="en-US" sz="2000" u="none" strike="noStrike"/>
                        <a:t>2</a:t>
                      </a:r>
                      <a:endParaRPr lang="en-US" sz="2000" b="1" i="0" u="none" strike="noStrike">
                        <a:solidFill>
                          <a:srgbClr val="000000"/>
                        </a:solidFill>
                        <a:latin typeface="Calibri"/>
                      </a:endParaRPr>
                    </a:p>
                  </a:txBody>
                  <a:tcPr marL="9525" marR="9525" marT="9525" marB="0" anchor="b"/>
                </a:tc>
                <a:tc>
                  <a:txBody>
                    <a:bodyPr/>
                    <a:lstStyle/>
                    <a:p>
                      <a:pPr algn="l" fontAlgn="b"/>
                      <a:r>
                        <a:rPr lang="en-US" sz="2000" u="none" strike="noStrike"/>
                        <a:t> </a:t>
                      </a:r>
                      <a:endParaRPr lang="en-US" sz="2000" b="0" i="0" u="none" strike="noStrike">
                        <a:solidFill>
                          <a:srgbClr val="000000"/>
                        </a:solidFill>
                        <a:latin typeface="Calibri"/>
                      </a:endParaRPr>
                    </a:p>
                  </a:txBody>
                  <a:tcPr marL="9525" marR="9525" marT="9525" marB="0" anchor="b"/>
                </a:tc>
                <a:tc>
                  <a:txBody>
                    <a:bodyPr/>
                    <a:lstStyle/>
                    <a:p>
                      <a:pPr algn="ctr" fontAlgn="b"/>
                      <a:r>
                        <a:rPr lang="en-US" sz="2000" u="none" strike="noStrike" dirty="0"/>
                        <a:t>-</a:t>
                      </a:r>
                      <a:endParaRPr lang="en-US" sz="2000" b="0" i="0" u="none" strike="noStrike" dirty="0">
                        <a:solidFill>
                          <a:srgbClr val="000000"/>
                        </a:solidFill>
                        <a:latin typeface="Calibri"/>
                      </a:endParaRPr>
                    </a:p>
                  </a:txBody>
                  <a:tcPr marL="9525" marR="9525" marT="9525" marB="0" anchor="b"/>
                </a:tc>
                <a:tc>
                  <a:txBody>
                    <a:bodyPr/>
                    <a:lstStyle/>
                    <a:p>
                      <a:pPr algn="ctr" fontAlgn="b"/>
                      <a:r>
                        <a:rPr lang="en-US" sz="2000" u="none" strike="noStrike"/>
                        <a:t>10</a:t>
                      </a:r>
                      <a:endParaRPr lang="en-US" sz="2000" b="0" i="0" u="none" strike="noStrike">
                        <a:solidFill>
                          <a:srgbClr val="000000"/>
                        </a:solidFill>
                        <a:latin typeface="Calibri"/>
                      </a:endParaRPr>
                    </a:p>
                  </a:txBody>
                  <a:tcPr marL="9525" marR="9525" marT="9525" marB="0" anchor="b"/>
                </a:tc>
                <a:tc>
                  <a:txBody>
                    <a:bodyPr/>
                    <a:lstStyle/>
                    <a:p>
                      <a:pPr algn="ctr" fontAlgn="b"/>
                      <a:r>
                        <a:rPr lang="en-US" sz="2000" u="none" strike="noStrike"/>
                        <a:t>5</a:t>
                      </a:r>
                      <a:endParaRPr lang="en-US" sz="2000" b="0" i="0" u="none" strike="noStrike">
                        <a:solidFill>
                          <a:srgbClr val="000000"/>
                        </a:solidFill>
                        <a:latin typeface="Calibri"/>
                      </a:endParaRPr>
                    </a:p>
                  </a:txBody>
                  <a:tcPr marL="9525" marR="9525" marT="9525" marB="0" anchor="b"/>
                </a:tc>
              </a:tr>
              <a:tr h="364788">
                <a:tc vMerge="1">
                  <a:txBody>
                    <a:bodyPr/>
                    <a:lstStyle/>
                    <a:p>
                      <a:endParaRPr lang="en-US"/>
                    </a:p>
                  </a:txBody>
                  <a:tcPr/>
                </a:tc>
                <a:tc>
                  <a:txBody>
                    <a:bodyPr/>
                    <a:lstStyle/>
                    <a:p>
                      <a:pPr algn="ctr" fontAlgn="b"/>
                      <a:r>
                        <a:rPr lang="en-US" sz="2000" u="none" strike="noStrike"/>
                        <a:t>3</a:t>
                      </a:r>
                      <a:endParaRPr lang="en-US" sz="2000" b="1" i="0" u="none" strike="noStrike">
                        <a:solidFill>
                          <a:srgbClr val="000000"/>
                        </a:solidFill>
                        <a:latin typeface="Calibri"/>
                      </a:endParaRPr>
                    </a:p>
                  </a:txBody>
                  <a:tcPr marL="9525" marR="9525" marT="9525" marB="0" anchor="b"/>
                </a:tc>
                <a:tc>
                  <a:txBody>
                    <a:bodyPr/>
                    <a:lstStyle/>
                    <a:p>
                      <a:pPr algn="l" fontAlgn="b"/>
                      <a:r>
                        <a:rPr lang="en-US" sz="2000" u="none" strike="noStrike"/>
                        <a:t> </a:t>
                      </a:r>
                      <a:endParaRPr lang="en-US" sz="2000" b="0" i="0" u="none" strike="noStrike">
                        <a:solidFill>
                          <a:srgbClr val="000000"/>
                        </a:solidFill>
                        <a:latin typeface="Calibri"/>
                      </a:endParaRPr>
                    </a:p>
                  </a:txBody>
                  <a:tcPr marL="9525" marR="9525" marT="9525" marB="0" anchor="b"/>
                </a:tc>
                <a:tc>
                  <a:txBody>
                    <a:bodyPr/>
                    <a:lstStyle/>
                    <a:p>
                      <a:pPr algn="l" fontAlgn="b"/>
                      <a:r>
                        <a:rPr lang="en-US" sz="2000" u="none" strike="noStrike"/>
                        <a:t> </a:t>
                      </a:r>
                      <a:endParaRPr lang="en-US" sz="2000" b="0" i="0" u="none" strike="noStrike">
                        <a:solidFill>
                          <a:srgbClr val="000000"/>
                        </a:solidFill>
                        <a:latin typeface="Calibri"/>
                      </a:endParaRPr>
                    </a:p>
                  </a:txBody>
                  <a:tcPr marL="9525" marR="9525" marT="9525" marB="0" anchor="b"/>
                </a:tc>
                <a:tc>
                  <a:txBody>
                    <a:bodyPr/>
                    <a:lstStyle/>
                    <a:p>
                      <a:pPr algn="ctr" fontAlgn="b"/>
                      <a:r>
                        <a:rPr lang="en-US" sz="2000" u="none" strike="noStrike" dirty="0"/>
                        <a:t>-</a:t>
                      </a:r>
                      <a:endParaRPr lang="en-US" sz="2000" b="0" i="0" u="none" strike="noStrike" dirty="0">
                        <a:solidFill>
                          <a:srgbClr val="000000"/>
                        </a:solidFill>
                        <a:latin typeface="Calibri"/>
                      </a:endParaRPr>
                    </a:p>
                  </a:txBody>
                  <a:tcPr marL="9525" marR="9525" marT="9525" marB="0" anchor="b"/>
                </a:tc>
                <a:tc>
                  <a:txBody>
                    <a:bodyPr/>
                    <a:lstStyle/>
                    <a:p>
                      <a:pPr algn="ctr" fontAlgn="b"/>
                      <a:r>
                        <a:rPr lang="en-US" sz="2000" u="none" strike="noStrike"/>
                        <a:t>5</a:t>
                      </a:r>
                      <a:endParaRPr lang="en-US" sz="2000" b="0" i="0" u="none" strike="noStrike">
                        <a:solidFill>
                          <a:srgbClr val="000000"/>
                        </a:solidFill>
                        <a:latin typeface="Calibri"/>
                      </a:endParaRPr>
                    </a:p>
                  </a:txBody>
                  <a:tcPr marL="9525" marR="9525" marT="9525" marB="0" anchor="b"/>
                </a:tc>
              </a:tr>
              <a:tr h="364788">
                <a:tc vMerge="1">
                  <a:txBody>
                    <a:bodyPr/>
                    <a:lstStyle/>
                    <a:p>
                      <a:endParaRPr lang="en-US"/>
                    </a:p>
                  </a:txBody>
                  <a:tcPr/>
                </a:tc>
                <a:tc>
                  <a:txBody>
                    <a:bodyPr/>
                    <a:lstStyle/>
                    <a:p>
                      <a:pPr algn="ctr" fontAlgn="b"/>
                      <a:r>
                        <a:rPr lang="en-US" sz="2000" u="none" strike="noStrike"/>
                        <a:t>4</a:t>
                      </a:r>
                      <a:endParaRPr lang="en-US" sz="2000" b="1" i="0" u="none" strike="noStrike">
                        <a:solidFill>
                          <a:srgbClr val="000000"/>
                        </a:solidFill>
                        <a:latin typeface="Calibri"/>
                      </a:endParaRPr>
                    </a:p>
                  </a:txBody>
                  <a:tcPr marL="9525" marR="9525" marT="9525" marB="0" anchor="b"/>
                </a:tc>
                <a:tc>
                  <a:txBody>
                    <a:bodyPr/>
                    <a:lstStyle/>
                    <a:p>
                      <a:pPr algn="l" fontAlgn="b"/>
                      <a:r>
                        <a:rPr lang="en-US" sz="2000" u="none" strike="noStrike"/>
                        <a:t> </a:t>
                      </a:r>
                      <a:endParaRPr lang="en-US" sz="2000" b="0" i="0" u="none" strike="noStrike">
                        <a:solidFill>
                          <a:srgbClr val="000000"/>
                        </a:solidFill>
                        <a:latin typeface="Calibri"/>
                      </a:endParaRPr>
                    </a:p>
                  </a:txBody>
                  <a:tcPr marL="9525" marR="9525" marT="9525" marB="0" anchor="b"/>
                </a:tc>
                <a:tc>
                  <a:txBody>
                    <a:bodyPr/>
                    <a:lstStyle/>
                    <a:p>
                      <a:pPr algn="l" fontAlgn="b"/>
                      <a:r>
                        <a:rPr lang="en-US" sz="2000" u="none" strike="noStrike"/>
                        <a:t> </a:t>
                      </a:r>
                      <a:endParaRPr lang="en-US" sz="2000" b="0" i="0" u="none" strike="noStrike">
                        <a:solidFill>
                          <a:srgbClr val="000000"/>
                        </a:solidFill>
                        <a:latin typeface="Calibri"/>
                      </a:endParaRPr>
                    </a:p>
                  </a:txBody>
                  <a:tcPr marL="9525" marR="9525" marT="9525" marB="0" anchor="b"/>
                </a:tc>
                <a:tc>
                  <a:txBody>
                    <a:bodyPr/>
                    <a:lstStyle/>
                    <a:p>
                      <a:pPr algn="l" fontAlgn="b"/>
                      <a:r>
                        <a:rPr lang="en-US" sz="2000" u="none" strike="noStrike"/>
                        <a:t> </a:t>
                      </a:r>
                      <a:endParaRPr lang="en-US" sz="2000" b="0" i="0" u="none" strike="noStrike">
                        <a:solidFill>
                          <a:srgbClr val="000000"/>
                        </a:solidFill>
                        <a:latin typeface="Calibri"/>
                      </a:endParaRPr>
                    </a:p>
                  </a:txBody>
                  <a:tcPr marL="9525" marR="9525" marT="9525" marB="0" anchor="b"/>
                </a:tc>
                <a:tc>
                  <a:txBody>
                    <a:bodyPr/>
                    <a:lstStyle/>
                    <a:p>
                      <a:pPr algn="ctr" fontAlgn="b"/>
                      <a:r>
                        <a:rPr lang="en-US" sz="2000" u="none" strike="noStrike" dirty="0"/>
                        <a:t>-</a:t>
                      </a:r>
                      <a:endParaRPr lang="en-US" sz="2000" b="0" i="0" u="none" strike="noStrike" dirty="0">
                        <a:solidFill>
                          <a:srgbClr val="000000"/>
                        </a:solidFill>
                        <a:latin typeface="Calibri"/>
                      </a:endParaRPr>
                    </a:p>
                  </a:txBody>
                  <a:tcPr marL="9525" marR="9525" marT="9525" marB="0" anchor="b"/>
                </a:tc>
              </a:tr>
            </a:tbl>
          </a:graphicData>
        </a:graphic>
      </p:graphicFrame>
      <p:graphicFrame>
        <p:nvGraphicFramePr>
          <p:cNvPr id="5" name="Table 4"/>
          <p:cNvGraphicFramePr>
            <a:graphicFrameLocks noGrp="1"/>
          </p:cNvGraphicFramePr>
          <p:nvPr/>
        </p:nvGraphicFramePr>
        <p:xfrm>
          <a:off x="4800600" y="2667000"/>
          <a:ext cx="4191000" cy="2038350"/>
        </p:xfrm>
        <a:graphic>
          <a:graphicData uri="http://schemas.openxmlformats.org/drawingml/2006/table">
            <a:tbl>
              <a:tblPr>
                <a:tableStyleId>{5940675A-B579-460E-94D1-54222C63F5DA}</a:tableStyleId>
              </a:tblPr>
              <a:tblGrid>
                <a:gridCol w="698500"/>
                <a:gridCol w="698500"/>
                <a:gridCol w="698500"/>
                <a:gridCol w="698500"/>
                <a:gridCol w="698500"/>
                <a:gridCol w="698500"/>
              </a:tblGrid>
              <a:tr h="328766">
                <a:tc>
                  <a:txBody>
                    <a:bodyPr/>
                    <a:lstStyle/>
                    <a:p>
                      <a:pPr algn="l" fontAlgn="b"/>
                      <a:r>
                        <a:rPr lang="en-US" sz="2000" u="none" strike="noStrike" dirty="0"/>
                        <a:t> </a:t>
                      </a:r>
                      <a:endParaRPr lang="en-US" sz="2000" b="0" i="0" u="none" strike="noStrike" dirty="0">
                        <a:solidFill>
                          <a:schemeClr val="tx1"/>
                        </a:solidFill>
                        <a:latin typeface="Calibri"/>
                      </a:endParaRPr>
                    </a:p>
                  </a:txBody>
                  <a:tcPr marL="9525" marR="9525" marT="9525" marB="0" anchor="b">
                    <a:solidFill>
                      <a:srgbClr val="FFFF00"/>
                    </a:solidFill>
                  </a:tcPr>
                </a:tc>
                <a:tc>
                  <a:txBody>
                    <a:bodyPr/>
                    <a:lstStyle/>
                    <a:p>
                      <a:pPr algn="l" fontAlgn="b"/>
                      <a:r>
                        <a:rPr lang="en-US" sz="2000" u="none" strike="noStrike" dirty="0"/>
                        <a:t> </a:t>
                      </a:r>
                      <a:endParaRPr lang="en-US" sz="2000" b="0" i="0" u="none" strike="noStrike" dirty="0">
                        <a:solidFill>
                          <a:schemeClr val="tx1"/>
                        </a:solidFill>
                        <a:latin typeface="Calibri"/>
                      </a:endParaRPr>
                    </a:p>
                  </a:txBody>
                  <a:tcPr marL="9525" marR="9525" marT="9525" marB="0" anchor="b">
                    <a:solidFill>
                      <a:srgbClr val="FFFF00"/>
                    </a:solidFill>
                  </a:tcPr>
                </a:tc>
                <a:tc gridSpan="4">
                  <a:txBody>
                    <a:bodyPr/>
                    <a:lstStyle/>
                    <a:p>
                      <a:pPr algn="ctr" fontAlgn="b"/>
                      <a:r>
                        <a:rPr lang="en-US" sz="2000" u="none" strike="noStrike" dirty="0"/>
                        <a:t>To Department</a:t>
                      </a:r>
                      <a:endParaRPr lang="en-US" sz="2000" b="0" i="0" u="none" strike="noStrike" dirty="0">
                        <a:solidFill>
                          <a:schemeClr val="tx1"/>
                        </a:solidFill>
                        <a:latin typeface="Calibri"/>
                      </a:endParaRPr>
                    </a:p>
                  </a:txBody>
                  <a:tcPr marL="9525" marR="9525" marT="9525" marB="0" anchor="b">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328766">
                <a:tc>
                  <a:txBody>
                    <a:bodyPr/>
                    <a:lstStyle/>
                    <a:p>
                      <a:pPr algn="l" fontAlgn="b"/>
                      <a:r>
                        <a:rPr lang="en-US" sz="2000" u="none" strike="noStrike" dirty="0"/>
                        <a:t> </a:t>
                      </a:r>
                      <a:endParaRPr lang="en-US" sz="2000" b="0" i="0" u="none" strike="noStrike" dirty="0">
                        <a:solidFill>
                          <a:schemeClr val="tx1"/>
                        </a:solidFill>
                        <a:latin typeface="Calibri"/>
                      </a:endParaRPr>
                    </a:p>
                  </a:txBody>
                  <a:tcPr marL="9525" marR="9525" marT="9525" marB="0" anchor="b">
                    <a:solidFill>
                      <a:srgbClr val="FFFF00"/>
                    </a:solidFill>
                  </a:tcPr>
                </a:tc>
                <a:tc>
                  <a:txBody>
                    <a:bodyPr/>
                    <a:lstStyle/>
                    <a:p>
                      <a:pPr algn="l" fontAlgn="b"/>
                      <a:r>
                        <a:rPr lang="en-US" sz="2000" u="none" strike="noStrike" dirty="0"/>
                        <a:t> </a:t>
                      </a:r>
                      <a:endParaRPr lang="en-US" sz="2000" b="0" i="0" u="none" strike="noStrike" dirty="0">
                        <a:solidFill>
                          <a:schemeClr val="tx1"/>
                        </a:solidFill>
                        <a:latin typeface="Calibri"/>
                      </a:endParaRPr>
                    </a:p>
                  </a:txBody>
                  <a:tcPr marL="9525" marR="9525" marT="9525" marB="0" anchor="b">
                    <a:solidFill>
                      <a:srgbClr val="FFFF00"/>
                    </a:solidFill>
                  </a:tcPr>
                </a:tc>
                <a:tc>
                  <a:txBody>
                    <a:bodyPr/>
                    <a:lstStyle/>
                    <a:p>
                      <a:pPr algn="ctr" fontAlgn="b"/>
                      <a:r>
                        <a:rPr lang="en-US" sz="2000" u="none" strike="noStrike" dirty="0"/>
                        <a:t>1</a:t>
                      </a:r>
                      <a:endParaRPr lang="en-US" sz="2000" b="0" i="0" u="none" strike="noStrike" dirty="0">
                        <a:solidFill>
                          <a:schemeClr val="tx1"/>
                        </a:solidFill>
                        <a:latin typeface="Calibri"/>
                      </a:endParaRPr>
                    </a:p>
                  </a:txBody>
                  <a:tcPr marL="9525" marR="9525" marT="9525" marB="0" anchor="b">
                    <a:solidFill>
                      <a:srgbClr val="FFFF00"/>
                    </a:solidFill>
                  </a:tcPr>
                </a:tc>
                <a:tc>
                  <a:txBody>
                    <a:bodyPr/>
                    <a:lstStyle/>
                    <a:p>
                      <a:pPr algn="ctr" fontAlgn="b"/>
                      <a:r>
                        <a:rPr lang="en-US" sz="2000" u="none" strike="noStrike" dirty="0"/>
                        <a:t>2</a:t>
                      </a:r>
                      <a:endParaRPr lang="en-US" sz="2000" b="0" i="0" u="none" strike="noStrike" dirty="0">
                        <a:solidFill>
                          <a:schemeClr val="tx1"/>
                        </a:solidFill>
                        <a:latin typeface="Calibri"/>
                      </a:endParaRPr>
                    </a:p>
                  </a:txBody>
                  <a:tcPr marL="9525" marR="9525" marT="9525" marB="0" anchor="b">
                    <a:solidFill>
                      <a:srgbClr val="FFFF00"/>
                    </a:solidFill>
                  </a:tcPr>
                </a:tc>
                <a:tc>
                  <a:txBody>
                    <a:bodyPr/>
                    <a:lstStyle/>
                    <a:p>
                      <a:pPr algn="ctr" fontAlgn="b"/>
                      <a:r>
                        <a:rPr lang="en-US" sz="2000" u="none" strike="noStrike"/>
                        <a:t>3</a:t>
                      </a:r>
                      <a:endParaRPr lang="en-US" sz="2000" b="0" i="0" u="none" strike="noStrike">
                        <a:solidFill>
                          <a:schemeClr val="tx1"/>
                        </a:solidFill>
                        <a:latin typeface="Calibri"/>
                      </a:endParaRPr>
                    </a:p>
                  </a:txBody>
                  <a:tcPr marL="9525" marR="9525" marT="9525" marB="0" anchor="b">
                    <a:solidFill>
                      <a:srgbClr val="FFFF00"/>
                    </a:solidFill>
                  </a:tcPr>
                </a:tc>
                <a:tc>
                  <a:txBody>
                    <a:bodyPr/>
                    <a:lstStyle/>
                    <a:p>
                      <a:pPr algn="ctr" fontAlgn="b"/>
                      <a:r>
                        <a:rPr lang="en-US" sz="2000" u="none" strike="noStrike"/>
                        <a:t>4</a:t>
                      </a:r>
                      <a:endParaRPr lang="en-US" sz="2000" b="0" i="0" u="none" strike="noStrike">
                        <a:solidFill>
                          <a:schemeClr val="tx1"/>
                        </a:solidFill>
                        <a:latin typeface="Calibri"/>
                      </a:endParaRPr>
                    </a:p>
                  </a:txBody>
                  <a:tcPr marL="9525" marR="9525" marT="9525" marB="0" anchor="b">
                    <a:solidFill>
                      <a:srgbClr val="FFFF00"/>
                    </a:solidFill>
                  </a:tcPr>
                </a:tc>
              </a:tr>
              <a:tr h="361643">
                <a:tc rowSpan="4">
                  <a:txBody>
                    <a:bodyPr/>
                    <a:lstStyle/>
                    <a:p>
                      <a:pPr algn="ctr" fontAlgn="ctr"/>
                      <a:r>
                        <a:rPr lang="en-US" sz="2000" u="none" strike="noStrike" dirty="0"/>
                        <a:t>From Department</a:t>
                      </a:r>
                      <a:endParaRPr lang="en-US" sz="2000" b="0" i="0" u="none" strike="noStrike" dirty="0">
                        <a:solidFill>
                          <a:schemeClr val="tx1"/>
                        </a:solidFill>
                        <a:latin typeface="Calibri"/>
                      </a:endParaRPr>
                    </a:p>
                  </a:txBody>
                  <a:tcPr marL="9525" marR="9525" marT="9525" marB="0" vert="vert270" anchor="ctr">
                    <a:solidFill>
                      <a:srgbClr val="FFFF00"/>
                    </a:solidFill>
                  </a:tcPr>
                </a:tc>
                <a:tc>
                  <a:txBody>
                    <a:bodyPr/>
                    <a:lstStyle/>
                    <a:p>
                      <a:pPr algn="ctr" fontAlgn="b"/>
                      <a:r>
                        <a:rPr lang="en-US" sz="2000" u="none" strike="noStrike"/>
                        <a:t>1</a:t>
                      </a:r>
                      <a:endParaRPr lang="en-US" sz="2000" b="0" i="0" u="none" strike="noStrike">
                        <a:solidFill>
                          <a:schemeClr val="tx1"/>
                        </a:solidFill>
                        <a:latin typeface="Calibri"/>
                      </a:endParaRPr>
                    </a:p>
                  </a:txBody>
                  <a:tcPr marL="9525" marR="9525" marT="9525" marB="0" anchor="b">
                    <a:solidFill>
                      <a:srgbClr val="FFFF00"/>
                    </a:solidFill>
                  </a:tcPr>
                </a:tc>
                <a:tc>
                  <a:txBody>
                    <a:bodyPr/>
                    <a:lstStyle/>
                    <a:p>
                      <a:pPr algn="ctr" fontAlgn="b"/>
                      <a:r>
                        <a:rPr lang="en-US" sz="2000" u="none" strike="noStrike"/>
                        <a:t>-</a:t>
                      </a:r>
                      <a:endParaRPr lang="en-US" sz="2000" b="0" i="0" u="none" strike="noStrike">
                        <a:solidFill>
                          <a:schemeClr val="tx1"/>
                        </a:solidFill>
                        <a:latin typeface="Calibri"/>
                      </a:endParaRPr>
                    </a:p>
                  </a:txBody>
                  <a:tcPr marL="9525" marR="9525" marT="9525" marB="0" anchor="b">
                    <a:solidFill>
                      <a:srgbClr val="FFFF00"/>
                    </a:solidFill>
                  </a:tcPr>
                </a:tc>
                <a:tc>
                  <a:txBody>
                    <a:bodyPr/>
                    <a:lstStyle/>
                    <a:p>
                      <a:pPr algn="ctr" fontAlgn="b"/>
                      <a:r>
                        <a:rPr lang="en-US" sz="2000" u="none" strike="noStrike" dirty="0"/>
                        <a:t>1</a:t>
                      </a:r>
                      <a:endParaRPr lang="en-US" sz="2000" b="0" i="0" u="none" strike="noStrike" dirty="0">
                        <a:solidFill>
                          <a:schemeClr val="tx1"/>
                        </a:solidFill>
                        <a:latin typeface="Calibri"/>
                      </a:endParaRPr>
                    </a:p>
                  </a:txBody>
                  <a:tcPr marL="9525" marR="9525" marT="9525" marB="0" anchor="b">
                    <a:solidFill>
                      <a:srgbClr val="FFFF00"/>
                    </a:solidFill>
                  </a:tcPr>
                </a:tc>
                <a:tc>
                  <a:txBody>
                    <a:bodyPr/>
                    <a:lstStyle/>
                    <a:p>
                      <a:pPr algn="ctr" fontAlgn="b"/>
                      <a:r>
                        <a:rPr lang="en-US" sz="2000" u="none" strike="noStrike" dirty="0"/>
                        <a:t>2</a:t>
                      </a:r>
                      <a:endParaRPr lang="en-US" sz="2000" b="0" i="0" u="none" strike="noStrike" dirty="0">
                        <a:solidFill>
                          <a:schemeClr val="tx1"/>
                        </a:solidFill>
                        <a:latin typeface="Calibri"/>
                      </a:endParaRPr>
                    </a:p>
                  </a:txBody>
                  <a:tcPr marL="9525" marR="9525" marT="9525" marB="0" anchor="b">
                    <a:solidFill>
                      <a:srgbClr val="FFFF00"/>
                    </a:solidFill>
                  </a:tcPr>
                </a:tc>
                <a:tc>
                  <a:txBody>
                    <a:bodyPr/>
                    <a:lstStyle/>
                    <a:p>
                      <a:pPr algn="ctr" fontAlgn="b"/>
                      <a:r>
                        <a:rPr lang="en-US" sz="2000" u="none" strike="noStrike"/>
                        <a:t>3</a:t>
                      </a:r>
                      <a:endParaRPr lang="en-US" sz="2000" b="0" i="0" u="none" strike="noStrike">
                        <a:solidFill>
                          <a:schemeClr val="tx1"/>
                        </a:solidFill>
                        <a:latin typeface="Calibri"/>
                      </a:endParaRPr>
                    </a:p>
                  </a:txBody>
                  <a:tcPr marL="9525" marR="9525" marT="9525" marB="0" anchor="b">
                    <a:solidFill>
                      <a:srgbClr val="FFFF00"/>
                    </a:solidFill>
                  </a:tcPr>
                </a:tc>
              </a:tr>
              <a:tr h="361643">
                <a:tc vMerge="1">
                  <a:txBody>
                    <a:bodyPr/>
                    <a:lstStyle/>
                    <a:p>
                      <a:endParaRPr lang="en-US"/>
                    </a:p>
                  </a:txBody>
                  <a:tcPr/>
                </a:tc>
                <a:tc>
                  <a:txBody>
                    <a:bodyPr/>
                    <a:lstStyle/>
                    <a:p>
                      <a:pPr algn="ctr" fontAlgn="b"/>
                      <a:r>
                        <a:rPr lang="en-US" sz="2000" u="none" strike="noStrike" dirty="0"/>
                        <a:t>2</a:t>
                      </a:r>
                      <a:endParaRPr lang="en-US" sz="2000" b="0" i="0" u="none" strike="noStrike" dirty="0">
                        <a:solidFill>
                          <a:schemeClr val="tx1"/>
                        </a:solidFill>
                        <a:latin typeface="Calibri"/>
                      </a:endParaRPr>
                    </a:p>
                  </a:txBody>
                  <a:tcPr marL="9525" marR="9525" marT="9525" marB="0" anchor="b">
                    <a:solidFill>
                      <a:srgbClr val="FFFF00"/>
                    </a:solidFill>
                  </a:tcPr>
                </a:tc>
                <a:tc>
                  <a:txBody>
                    <a:bodyPr/>
                    <a:lstStyle/>
                    <a:p>
                      <a:pPr algn="l" fontAlgn="b"/>
                      <a:r>
                        <a:rPr lang="en-US" sz="2000" u="none" strike="noStrike"/>
                        <a:t> </a:t>
                      </a:r>
                      <a:endParaRPr lang="en-US" sz="2000" b="0" i="0" u="none" strike="noStrike">
                        <a:solidFill>
                          <a:schemeClr val="tx1"/>
                        </a:solidFill>
                        <a:latin typeface="Calibri"/>
                      </a:endParaRPr>
                    </a:p>
                  </a:txBody>
                  <a:tcPr marL="9525" marR="9525" marT="9525" marB="0" anchor="b">
                    <a:solidFill>
                      <a:srgbClr val="FFFF00"/>
                    </a:solidFill>
                  </a:tcPr>
                </a:tc>
                <a:tc>
                  <a:txBody>
                    <a:bodyPr/>
                    <a:lstStyle/>
                    <a:p>
                      <a:pPr algn="ctr" fontAlgn="b"/>
                      <a:r>
                        <a:rPr lang="en-US" sz="2000" u="none" strike="noStrike"/>
                        <a:t>-</a:t>
                      </a:r>
                      <a:endParaRPr lang="en-US" sz="2000" b="0" i="0" u="none" strike="noStrike">
                        <a:solidFill>
                          <a:schemeClr val="tx1"/>
                        </a:solidFill>
                        <a:latin typeface="Calibri"/>
                      </a:endParaRPr>
                    </a:p>
                  </a:txBody>
                  <a:tcPr marL="9525" marR="9525" marT="9525" marB="0" anchor="b">
                    <a:solidFill>
                      <a:srgbClr val="FFFF00"/>
                    </a:solidFill>
                  </a:tcPr>
                </a:tc>
                <a:tc>
                  <a:txBody>
                    <a:bodyPr/>
                    <a:lstStyle/>
                    <a:p>
                      <a:pPr algn="ctr" fontAlgn="b"/>
                      <a:r>
                        <a:rPr lang="en-US" sz="2000" u="none" strike="noStrike" dirty="0"/>
                        <a:t>1</a:t>
                      </a:r>
                      <a:endParaRPr lang="en-US" sz="2000" b="0" i="0" u="none" strike="noStrike" dirty="0">
                        <a:solidFill>
                          <a:schemeClr val="tx1"/>
                        </a:solidFill>
                        <a:latin typeface="Calibri"/>
                      </a:endParaRPr>
                    </a:p>
                  </a:txBody>
                  <a:tcPr marL="9525" marR="9525" marT="9525" marB="0" anchor="b">
                    <a:solidFill>
                      <a:srgbClr val="FFFF00"/>
                    </a:solidFill>
                  </a:tcPr>
                </a:tc>
                <a:tc>
                  <a:txBody>
                    <a:bodyPr/>
                    <a:lstStyle/>
                    <a:p>
                      <a:pPr algn="ctr" fontAlgn="b"/>
                      <a:r>
                        <a:rPr lang="en-US" sz="2000" u="none" strike="noStrike"/>
                        <a:t>2</a:t>
                      </a:r>
                      <a:endParaRPr lang="en-US" sz="2000" b="0" i="0" u="none" strike="noStrike">
                        <a:solidFill>
                          <a:schemeClr val="tx1"/>
                        </a:solidFill>
                        <a:latin typeface="Calibri"/>
                      </a:endParaRPr>
                    </a:p>
                  </a:txBody>
                  <a:tcPr marL="9525" marR="9525" marT="9525" marB="0" anchor="b">
                    <a:solidFill>
                      <a:srgbClr val="FFFF00"/>
                    </a:solidFill>
                  </a:tcPr>
                </a:tc>
              </a:tr>
              <a:tr h="328766">
                <a:tc vMerge="1">
                  <a:txBody>
                    <a:bodyPr/>
                    <a:lstStyle/>
                    <a:p>
                      <a:endParaRPr lang="en-US"/>
                    </a:p>
                  </a:txBody>
                  <a:tcPr/>
                </a:tc>
                <a:tc>
                  <a:txBody>
                    <a:bodyPr/>
                    <a:lstStyle/>
                    <a:p>
                      <a:pPr algn="ctr" fontAlgn="b"/>
                      <a:r>
                        <a:rPr lang="en-US" sz="2000" u="none" strike="noStrike"/>
                        <a:t>3</a:t>
                      </a:r>
                      <a:endParaRPr lang="en-US" sz="2000" b="0" i="0" u="none" strike="noStrike">
                        <a:solidFill>
                          <a:schemeClr val="tx1"/>
                        </a:solidFill>
                        <a:latin typeface="Calibri"/>
                      </a:endParaRPr>
                    </a:p>
                  </a:txBody>
                  <a:tcPr marL="9525" marR="9525" marT="9525" marB="0" anchor="b">
                    <a:solidFill>
                      <a:srgbClr val="FFFF00"/>
                    </a:solidFill>
                  </a:tcPr>
                </a:tc>
                <a:tc>
                  <a:txBody>
                    <a:bodyPr/>
                    <a:lstStyle/>
                    <a:p>
                      <a:pPr algn="l" fontAlgn="b"/>
                      <a:r>
                        <a:rPr lang="en-US" sz="2000" u="none" strike="noStrike"/>
                        <a:t> </a:t>
                      </a:r>
                      <a:endParaRPr lang="en-US" sz="2000" b="0" i="0" u="none" strike="noStrike">
                        <a:solidFill>
                          <a:schemeClr val="tx1"/>
                        </a:solidFill>
                        <a:latin typeface="Calibri"/>
                      </a:endParaRPr>
                    </a:p>
                  </a:txBody>
                  <a:tcPr marL="9525" marR="9525" marT="9525" marB="0" anchor="b">
                    <a:solidFill>
                      <a:srgbClr val="FFFF00"/>
                    </a:solidFill>
                  </a:tcPr>
                </a:tc>
                <a:tc>
                  <a:txBody>
                    <a:bodyPr/>
                    <a:lstStyle/>
                    <a:p>
                      <a:pPr algn="l" fontAlgn="b"/>
                      <a:r>
                        <a:rPr lang="en-US" sz="2000" u="none" strike="noStrike"/>
                        <a:t> </a:t>
                      </a:r>
                      <a:endParaRPr lang="en-US" sz="2000" b="0" i="0" u="none" strike="noStrike">
                        <a:solidFill>
                          <a:schemeClr val="tx1"/>
                        </a:solidFill>
                        <a:latin typeface="Calibri"/>
                      </a:endParaRPr>
                    </a:p>
                  </a:txBody>
                  <a:tcPr marL="9525" marR="9525" marT="9525" marB="0" anchor="b">
                    <a:solidFill>
                      <a:srgbClr val="FFFF00"/>
                    </a:solidFill>
                  </a:tcPr>
                </a:tc>
                <a:tc>
                  <a:txBody>
                    <a:bodyPr/>
                    <a:lstStyle/>
                    <a:p>
                      <a:pPr algn="ctr" fontAlgn="b"/>
                      <a:r>
                        <a:rPr lang="en-US" sz="2000" u="none" strike="noStrike" dirty="0"/>
                        <a:t>-</a:t>
                      </a:r>
                      <a:endParaRPr lang="en-US" sz="2000" b="0" i="0" u="none" strike="noStrike" dirty="0">
                        <a:solidFill>
                          <a:schemeClr val="tx1"/>
                        </a:solidFill>
                        <a:latin typeface="Calibri"/>
                      </a:endParaRPr>
                    </a:p>
                  </a:txBody>
                  <a:tcPr marL="9525" marR="9525" marT="9525" marB="0" anchor="b">
                    <a:solidFill>
                      <a:srgbClr val="FFFF00"/>
                    </a:solidFill>
                  </a:tcPr>
                </a:tc>
                <a:tc>
                  <a:txBody>
                    <a:bodyPr/>
                    <a:lstStyle/>
                    <a:p>
                      <a:pPr algn="ctr" fontAlgn="b"/>
                      <a:r>
                        <a:rPr lang="en-US" sz="2000" u="none" strike="noStrike" dirty="0"/>
                        <a:t>1</a:t>
                      </a:r>
                      <a:endParaRPr lang="en-US" sz="2000" b="0" i="0" u="none" strike="noStrike" dirty="0">
                        <a:solidFill>
                          <a:schemeClr val="tx1"/>
                        </a:solidFill>
                        <a:latin typeface="Calibri"/>
                      </a:endParaRPr>
                    </a:p>
                  </a:txBody>
                  <a:tcPr marL="9525" marR="9525" marT="9525" marB="0" anchor="b">
                    <a:solidFill>
                      <a:srgbClr val="FFFF00"/>
                    </a:solidFill>
                  </a:tcPr>
                </a:tc>
              </a:tr>
              <a:tr h="328766">
                <a:tc vMerge="1">
                  <a:txBody>
                    <a:bodyPr/>
                    <a:lstStyle/>
                    <a:p>
                      <a:endParaRPr lang="en-US"/>
                    </a:p>
                  </a:txBody>
                  <a:tcPr/>
                </a:tc>
                <a:tc>
                  <a:txBody>
                    <a:bodyPr/>
                    <a:lstStyle/>
                    <a:p>
                      <a:pPr algn="ctr" fontAlgn="b"/>
                      <a:r>
                        <a:rPr lang="en-US" sz="2000" u="none" strike="noStrike"/>
                        <a:t>4</a:t>
                      </a:r>
                      <a:endParaRPr lang="en-US" sz="2000" b="0" i="0" u="none" strike="noStrike">
                        <a:solidFill>
                          <a:schemeClr val="tx1"/>
                        </a:solidFill>
                        <a:latin typeface="Calibri"/>
                      </a:endParaRPr>
                    </a:p>
                  </a:txBody>
                  <a:tcPr marL="9525" marR="9525" marT="9525" marB="0" anchor="b">
                    <a:solidFill>
                      <a:srgbClr val="FFFF00"/>
                    </a:solidFill>
                  </a:tcPr>
                </a:tc>
                <a:tc>
                  <a:txBody>
                    <a:bodyPr/>
                    <a:lstStyle/>
                    <a:p>
                      <a:pPr algn="l" fontAlgn="b"/>
                      <a:r>
                        <a:rPr lang="en-US" sz="2000" u="none" strike="noStrike"/>
                        <a:t> </a:t>
                      </a:r>
                      <a:endParaRPr lang="en-US" sz="2000" b="0" i="0" u="none" strike="noStrike">
                        <a:solidFill>
                          <a:schemeClr val="tx1"/>
                        </a:solidFill>
                        <a:latin typeface="Calibri"/>
                      </a:endParaRPr>
                    </a:p>
                  </a:txBody>
                  <a:tcPr marL="9525" marR="9525" marT="9525" marB="0" anchor="b">
                    <a:solidFill>
                      <a:srgbClr val="FFFF00"/>
                    </a:solidFill>
                  </a:tcPr>
                </a:tc>
                <a:tc>
                  <a:txBody>
                    <a:bodyPr/>
                    <a:lstStyle/>
                    <a:p>
                      <a:pPr algn="l" fontAlgn="b"/>
                      <a:r>
                        <a:rPr lang="en-US" sz="2000" u="none" strike="noStrike"/>
                        <a:t> </a:t>
                      </a:r>
                      <a:endParaRPr lang="en-US" sz="2000" b="0" i="0" u="none" strike="noStrike">
                        <a:solidFill>
                          <a:schemeClr val="tx1"/>
                        </a:solidFill>
                        <a:latin typeface="Calibri"/>
                      </a:endParaRPr>
                    </a:p>
                  </a:txBody>
                  <a:tcPr marL="9525" marR="9525" marT="9525" marB="0" anchor="b">
                    <a:solidFill>
                      <a:srgbClr val="FFFF00"/>
                    </a:solidFill>
                  </a:tcPr>
                </a:tc>
                <a:tc>
                  <a:txBody>
                    <a:bodyPr/>
                    <a:lstStyle/>
                    <a:p>
                      <a:pPr algn="l" fontAlgn="b"/>
                      <a:r>
                        <a:rPr lang="en-US" sz="2000" u="none" strike="noStrike"/>
                        <a:t> </a:t>
                      </a:r>
                      <a:endParaRPr lang="en-US" sz="2000" b="0" i="0" u="none" strike="noStrike">
                        <a:solidFill>
                          <a:schemeClr val="tx1"/>
                        </a:solidFill>
                        <a:latin typeface="Calibri"/>
                      </a:endParaRPr>
                    </a:p>
                  </a:txBody>
                  <a:tcPr marL="9525" marR="9525" marT="9525" marB="0" anchor="b">
                    <a:solidFill>
                      <a:srgbClr val="FFFF00"/>
                    </a:solidFill>
                  </a:tcPr>
                </a:tc>
                <a:tc>
                  <a:txBody>
                    <a:bodyPr/>
                    <a:lstStyle/>
                    <a:p>
                      <a:pPr algn="ctr" fontAlgn="b"/>
                      <a:r>
                        <a:rPr lang="en-US" sz="2000" u="none" strike="noStrike" dirty="0"/>
                        <a:t>-</a:t>
                      </a:r>
                      <a:endParaRPr lang="en-US" sz="2000" b="0" i="0" u="none" strike="noStrike" dirty="0">
                        <a:solidFill>
                          <a:schemeClr val="tx1"/>
                        </a:solidFill>
                        <a:latin typeface="Calibri"/>
                      </a:endParaRPr>
                    </a:p>
                  </a:txBody>
                  <a:tcPr marL="9525" marR="9525" marT="9525" marB="0" anchor="b">
                    <a:solidFill>
                      <a:srgbClr val="FFFF00"/>
                    </a:solidFill>
                  </a:tcPr>
                </a:tc>
              </a:tr>
            </a:tbl>
          </a:graphicData>
        </a:graphic>
      </p:graphicFrame>
      <p:sp>
        <p:nvSpPr>
          <p:cNvPr id="6" name="TextBox 5"/>
          <p:cNvSpPr txBox="1"/>
          <p:nvPr/>
        </p:nvSpPr>
        <p:spPr>
          <a:xfrm>
            <a:off x="2514600" y="1828800"/>
            <a:ext cx="1343381" cy="830997"/>
          </a:xfrm>
          <a:prstGeom prst="rect">
            <a:avLst/>
          </a:prstGeom>
          <a:noFill/>
        </p:spPr>
        <p:txBody>
          <a:bodyPr wrap="none" rtlCol="0">
            <a:spAutoFit/>
          </a:bodyPr>
          <a:lstStyle/>
          <a:p>
            <a:r>
              <a:rPr lang="en-US" sz="2400" b="1" dirty="0" smtClean="0"/>
              <a:t>Material </a:t>
            </a:r>
          </a:p>
          <a:p>
            <a:r>
              <a:rPr lang="en-US" sz="2400" b="1" dirty="0" smtClean="0"/>
              <a:t>Flow</a:t>
            </a:r>
            <a:endParaRPr lang="en-US" sz="2400" b="1" dirty="0"/>
          </a:p>
        </p:txBody>
      </p:sp>
      <p:sp>
        <p:nvSpPr>
          <p:cNvPr id="7" name="TextBox 6"/>
          <p:cNvSpPr txBox="1"/>
          <p:nvPr/>
        </p:nvSpPr>
        <p:spPr>
          <a:xfrm>
            <a:off x="5715000" y="2209800"/>
            <a:ext cx="2743200" cy="461665"/>
          </a:xfrm>
          <a:prstGeom prst="rect">
            <a:avLst/>
          </a:prstGeom>
          <a:noFill/>
        </p:spPr>
        <p:txBody>
          <a:bodyPr wrap="square" rtlCol="0">
            <a:spAutoFit/>
          </a:bodyPr>
          <a:lstStyle/>
          <a:p>
            <a:r>
              <a:rPr lang="en-US" sz="2400" b="1" dirty="0" smtClean="0"/>
              <a:t>Distance Matrix</a:t>
            </a:r>
            <a:endParaRPr lang="en-US" sz="2400" b="1" dirty="0"/>
          </a:p>
        </p:txBody>
      </p:sp>
      <p:graphicFrame>
        <p:nvGraphicFramePr>
          <p:cNvPr id="8" name="Table 7"/>
          <p:cNvGraphicFramePr>
            <a:graphicFrameLocks noGrp="1"/>
          </p:cNvGraphicFramePr>
          <p:nvPr/>
        </p:nvGraphicFramePr>
        <p:xfrm>
          <a:off x="2743200" y="5181600"/>
          <a:ext cx="3962400" cy="571500"/>
        </p:xfrm>
        <a:graphic>
          <a:graphicData uri="http://schemas.openxmlformats.org/drawingml/2006/table">
            <a:tbl>
              <a:tblPr/>
              <a:tblGrid>
                <a:gridCol w="990600"/>
                <a:gridCol w="990600"/>
                <a:gridCol w="990600"/>
                <a:gridCol w="990600"/>
              </a:tblGrid>
              <a:tr h="571500">
                <a:tc>
                  <a:txBody>
                    <a:bodyPr/>
                    <a:lstStyle/>
                    <a:p>
                      <a:pPr algn="ctr" fontAlgn="b"/>
                      <a:r>
                        <a:rPr lang="en-US" sz="3600" b="1" i="0" u="none" strike="noStrike">
                          <a:solidFill>
                            <a:srgbClr val="F2F2F2"/>
                          </a:solidFill>
                          <a:latin typeface="Calibri"/>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76091"/>
                    </a:solidFill>
                  </a:tcPr>
                </a:tc>
                <a:tc>
                  <a:txBody>
                    <a:bodyPr/>
                    <a:lstStyle/>
                    <a:p>
                      <a:pPr algn="ctr" fontAlgn="b"/>
                      <a:r>
                        <a:rPr lang="en-US" sz="3600" b="1" i="0" u="none" strike="noStrike">
                          <a:solidFill>
                            <a:srgbClr val="F2F2F2"/>
                          </a:solidFill>
                          <a:latin typeface="Calibri"/>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b"/>
                      <a:r>
                        <a:rPr lang="en-US" sz="3600" b="1" i="0" u="none" strike="noStrike" dirty="0">
                          <a:solidFill>
                            <a:srgbClr val="000000"/>
                          </a:solidFill>
                          <a:latin typeface="Calibri"/>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3600" b="1" i="0" u="none" strike="noStrike" dirty="0">
                          <a:solidFill>
                            <a:srgbClr val="F2F2F2"/>
                          </a:solidFill>
                          <a:latin typeface="Calibri"/>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sz="4400" dirty="0" smtClean="0"/>
              <a:t>TC</a:t>
            </a:r>
            <a:r>
              <a:rPr lang="en-US" sz="4400" baseline="-25000" dirty="0" smtClean="0"/>
              <a:t>1234</a:t>
            </a:r>
            <a:r>
              <a:rPr lang="en-US" sz="4400" dirty="0" smtClean="0"/>
              <a:t> = 10 (1) + 15 (2) + 20 (3) + 10 (1) + 5 (2) + 5 (1) = 125</a:t>
            </a:r>
          </a:p>
          <a:p>
            <a:r>
              <a:rPr lang="en-US" sz="4400" dirty="0" smtClean="0"/>
              <a:t>The </a:t>
            </a:r>
            <a:r>
              <a:rPr lang="en-US" sz="4400" dirty="0" err="1" smtClean="0"/>
              <a:t>pairwise</a:t>
            </a:r>
            <a:r>
              <a:rPr lang="en-US" sz="4400" dirty="0" smtClean="0"/>
              <a:t> exchange method simply states for each iteration, all feasible exchange in the locations of department pairs are evaluated and the pair that results in the largest reduction in total cost is selected</a:t>
            </a:r>
            <a:endParaRPr lang="en-US" sz="4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Exchange</a:t>
            </a:r>
            <a:endParaRPr lang="en-US" dirty="0"/>
          </a:p>
        </p:txBody>
      </p:sp>
      <p:sp>
        <p:nvSpPr>
          <p:cNvPr id="3" name="Content Placeholder 2"/>
          <p:cNvSpPr>
            <a:spLocks noGrp="1"/>
          </p:cNvSpPr>
          <p:nvPr>
            <p:ph idx="1"/>
          </p:nvPr>
        </p:nvSpPr>
        <p:spPr>
          <a:xfrm>
            <a:off x="1447800" y="1600200"/>
            <a:ext cx="7239000" cy="4525963"/>
          </a:xfrm>
        </p:spPr>
        <p:txBody>
          <a:bodyPr/>
          <a:lstStyle/>
          <a:p>
            <a:r>
              <a:rPr lang="en-US" dirty="0" smtClean="0"/>
              <a:t>1 – 2</a:t>
            </a:r>
          </a:p>
          <a:p>
            <a:r>
              <a:rPr lang="en-US" dirty="0" smtClean="0"/>
              <a:t>1 – 3</a:t>
            </a:r>
          </a:p>
          <a:p>
            <a:r>
              <a:rPr lang="en-US" dirty="0" smtClean="0"/>
              <a:t>1 – 4</a:t>
            </a:r>
          </a:p>
          <a:p>
            <a:r>
              <a:rPr lang="en-US" dirty="0" smtClean="0"/>
              <a:t>2 – 3</a:t>
            </a:r>
          </a:p>
          <a:p>
            <a:r>
              <a:rPr lang="en-US" dirty="0" smtClean="0"/>
              <a:t>2 – 4</a:t>
            </a:r>
          </a:p>
          <a:p>
            <a:r>
              <a:rPr lang="en-US" dirty="0" smtClean="0"/>
              <a:t>3 – 4</a:t>
            </a:r>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Exchange : 1 - 2</a:t>
            </a:r>
            <a:endParaRPr lang="en-US" dirty="0"/>
          </a:p>
        </p:txBody>
      </p:sp>
      <p:graphicFrame>
        <p:nvGraphicFramePr>
          <p:cNvPr id="4" name="Content Placeholder 3"/>
          <p:cNvGraphicFramePr>
            <a:graphicFrameLocks noGrp="1"/>
          </p:cNvGraphicFramePr>
          <p:nvPr>
            <p:ph idx="1"/>
          </p:nvPr>
        </p:nvGraphicFramePr>
        <p:xfrm>
          <a:off x="76200" y="2009952"/>
          <a:ext cx="4572000" cy="2105820"/>
        </p:xfrm>
        <a:graphic>
          <a:graphicData uri="http://schemas.openxmlformats.org/drawingml/2006/table">
            <a:tbl>
              <a:tblPr>
                <a:tableStyleId>{3C2FFA5D-87B4-456A-9821-1D502468CF0F}</a:tableStyleId>
              </a:tblPr>
              <a:tblGrid>
                <a:gridCol w="762000"/>
                <a:gridCol w="762000"/>
                <a:gridCol w="762000"/>
                <a:gridCol w="762000"/>
                <a:gridCol w="762000"/>
                <a:gridCol w="762000"/>
              </a:tblGrid>
              <a:tr h="331625">
                <a:tc>
                  <a:txBody>
                    <a:bodyPr/>
                    <a:lstStyle/>
                    <a:p>
                      <a:pPr algn="l" fontAlgn="b"/>
                      <a:endParaRPr lang="en-US" sz="2000" b="0" i="0" u="none" strike="noStrike" dirty="0">
                        <a:solidFill>
                          <a:srgbClr val="000000"/>
                        </a:solidFill>
                        <a:latin typeface="Calibri"/>
                      </a:endParaRPr>
                    </a:p>
                  </a:txBody>
                  <a:tcPr marL="9525" marR="9525" marT="9525" marB="0" anchor="b"/>
                </a:tc>
                <a:tc>
                  <a:txBody>
                    <a:bodyPr/>
                    <a:lstStyle/>
                    <a:p>
                      <a:pPr algn="l" fontAlgn="b"/>
                      <a:endParaRPr lang="en-US" sz="2000" b="0" i="0" u="none" strike="noStrike">
                        <a:solidFill>
                          <a:srgbClr val="000000"/>
                        </a:solidFill>
                        <a:latin typeface="Calibri"/>
                      </a:endParaRPr>
                    </a:p>
                  </a:txBody>
                  <a:tcPr marL="9525" marR="9525" marT="9525" marB="0" anchor="b"/>
                </a:tc>
                <a:tc gridSpan="4">
                  <a:txBody>
                    <a:bodyPr/>
                    <a:lstStyle/>
                    <a:p>
                      <a:pPr algn="ctr" fontAlgn="b"/>
                      <a:r>
                        <a:rPr lang="en-US" sz="2000" u="none" strike="noStrike"/>
                        <a:t>To Department</a:t>
                      </a:r>
                      <a:endParaRPr lang="en-US" sz="2000" b="0" i="0" u="none" strike="noStrike">
                        <a:solidFill>
                          <a:srgbClr val="000000"/>
                        </a:solidFill>
                        <a:latin typeface="Calibri"/>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r>
              <a:tr h="331625">
                <a:tc>
                  <a:txBody>
                    <a:bodyPr/>
                    <a:lstStyle/>
                    <a:p>
                      <a:pPr algn="l" fontAlgn="b"/>
                      <a:endParaRPr lang="en-US" sz="2000" b="0" i="0" u="none" strike="noStrike">
                        <a:solidFill>
                          <a:srgbClr val="000000"/>
                        </a:solidFill>
                        <a:latin typeface="Calibri"/>
                      </a:endParaRPr>
                    </a:p>
                  </a:txBody>
                  <a:tcPr marL="9525" marR="9525" marT="9525" marB="0" anchor="b"/>
                </a:tc>
                <a:tc>
                  <a:txBody>
                    <a:bodyPr/>
                    <a:lstStyle/>
                    <a:p>
                      <a:pPr algn="l" fontAlgn="b"/>
                      <a:endParaRPr lang="en-US" sz="2000" b="0" i="0" u="none" strike="noStrike">
                        <a:solidFill>
                          <a:srgbClr val="000000"/>
                        </a:solidFill>
                        <a:latin typeface="Calibri"/>
                      </a:endParaRPr>
                    </a:p>
                  </a:txBody>
                  <a:tcPr marL="9525" marR="9525" marT="9525" marB="0" anchor="b"/>
                </a:tc>
                <a:tc>
                  <a:txBody>
                    <a:bodyPr/>
                    <a:lstStyle/>
                    <a:p>
                      <a:pPr algn="ctr" fontAlgn="b"/>
                      <a:r>
                        <a:rPr lang="en-US" sz="2000" u="none" strike="noStrike"/>
                        <a:t>1</a:t>
                      </a:r>
                      <a:endParaRPr lang="en-US" sz="2000" b="1" i="0" u="none" strike="noStrike">
                        <a:solidFill>
                          <a:srgbClr val="000000"/>
                        </a:solidFill>
                        <a:latin typeface="Calibri"/>
                      </a:endParaRPr>
                    </a:p>
                  </a:txBody>
                  <a:tcPr marL="9525" marR="9525" marT="9525" marB="0" anchor="b"/>
                </a:tc>
                <a:tc>
                  <a:txBody>
                    <a:bodyPr/>
                    <a:lstStyle/>
                    <a:p>
                      <a:pPr algn="ctr" fontAlgn="b"/>
                      <a:r>
                        <a:rPr lang="en-US" sz="2000" u="none" strike="noStrike"/>
                        <a:t>2</a:t>
                      </a:r>
                      <a:endParaRPr lang="en-US" sz="2000" b="1" i="0" u="none" strike="noStrike">
                        <a:solidFill>
                          <a:srgbClr val="000000"/>
                        </a:solidFill>
                        <a:latin typeface="Calibri"/>
                      </a:endParaRPr>
                    </a:p>
                  </a:txBody>
                  <a:tcPr marL="9525" marR="9525" marT="9525" marB="0" anchor="b"/>
                </a:tc>
                <a:tc>
                  <a:txBody>
                    <a:bodyPr/>
                    <a:lstStyle/>
                    <a:p>
                      <a:pPr algn="ctr" fontAlgn="b"/>
                      <a:r>
                        <a:rPr lang="en-US" sz="2000" u="none" strike="noStrike" dirty="0"/>
                        <a:t>3</a:t>
                      </a:r>
                      <a:endParaRPr lang="en-US" sz="2000" b="1" i="0" u="none" strike="noStrike" dirty="0">
                        <a:solidFill>
                          <a:srgbClr val="000000"/>
                        </a:solidFill>
                        <a:latin typeface="Calibri"/>
                      </a:endParaRPr>
                    </a:p>
                  </a:txBody>
                  <a:tcPr marL="9525" marR="9525" marT="9525" marB="0" anchor="b"/>
                </a:tc>
                <a:tc>
                  <a:txBody>
                    <a:bodyPr/>
                    <a:lstStyle/>
                    <a:p>
                      <a:pPr algn="ctr" fontAlgn="b"/>
                      <a:r>
                        <a:rPr lang="en-US" sz="2000" u="none" strike="noStrike"/>
                        <a:t>4</a:t>
                      </a:r>
                      <a:endParaRPr lang="en-US" sz="2000" b="1" i="0" u="none" strike="noStrike">
                        <a:solidFill>
                          <a:srgbClr val="000000"/>
                        </a:solidFill>
                        <a:latin typeface="Calibri"/>
                      </a:endParaRPr>
                    </a:p>
                  </a:txBody>
                  <a:tcPr marL="9525" marR="9525" marT="9525" marB="0" anchor="b"/>
                </a:tc>
              </a:tr>
              <a:tr h="348206">
                <a:tc rowSpan="4">
                  <a:txBody>
                    <a:bodyPr/>
                    <a:lstStyle/>
                    <a:p>
                      <a:pPr algn="ctr" fontAlgn="ctr"/>
                      <a:r>
                        <a:rPr lang="en-US" sz="2000" u="none" strike="noStrike"/>
                        <a:t>From Department</a:t>
                      </a:r>
                      <a:endParaRPr lang="en-US" sz="2000" b="0" i="0" u="none" strike="noStrike">
                        <a:solidFill>
                          <a:srgbClr val="000000"/>
                        </a:solidFill>
                        <a:latin typeface="Calibri"/>
                      </a:endParaRPr>
                    </a:p>
                  </a:txBody>
                  <a:tcPr marL="9525" marR="9525" marT="9525" marB="0" vert="vert270" anchor="ctr"/>
                </a:tc>
                <a:tc>
                  <a:txBody>
                    <a:bodyPr/>
                    <a:lstStyle/>
                    <a:p>
                      <a:pPr algn="ctr" fontAlgn="b"/>
                      <a:r>
                        <a:rPr lang="en-US" sz="2000" u="none" strike="noStrike" dirty="0"/>
                        <a:t>1</a:t>
                      </a:r>
                      <a:endParaRPr lang="en-US" sz="2000" b="1" i="0" u="none" strike="noStrike" dirty="0">
                        <a:solidFill>
                          <a:srgbClr val="000000"/>
                        </a:solidFill>
                        <a:latin typeface="Calibri"/>
                      </a:endParaRPr>
                    </a:p>
                  </a:txBody>
                  <a:tcPr marL="9525" marR="9525" marT="9525" marB="0" anchor="b"/>
                </a:tc>
                <a:tc>
                  <a:txBody>
                    <a:bodyPr/>
                    <a:lstStyle/>
                    <a:p>
                      <a:pPr algn="ctr" fontAlgn="b"/>
                      <a:r>
                        <a:rPr lang="en-US" sz="2000" u="none" strike="noStrike"/>
                        <a:t>-</a:t>
                      </a:r>
                      <a:endParaRPr lang="en-US" sz="2000" b="0" i="0" u="none" strike="noStrike">
                        <a:solidFill>
                          <a:srgbClr val="000000"/>
                        </a:solidFill>
                        <a:latin typeface="Calibri"/>
                      </a:endParaRPr>
                    </a:p>
                  </a:txBody>
                  <a:tcPr marL="9525" marR="9525" marT="9525" marB="0" anchor="b"/>
                </a:tc>
                <a:tc>
                  <a:txBody>
                    <a:bodyPr/>
                    <a:lstStyle/>
                    <a:p>
                      <a:pPr algn="ctr" fontAlgn="b"/>
                      <a:r>
                        <a:rPr lang="en-US" sz="2000" u="none" strike="noStrike"/>
                        <a:t>10</a:t>
                      </a:r>
                      <a:endParaRPr lang="en-US" sz="2000" b="0" i="0" u="none" strike="noStrike">
                        <a:solidFill>
                          <a:srgbClr val="000000"/>
                        </a:solidFill>
                        <a:latin typeface="Calibri"/>
                      </a:endParaRPr>
                    </a:p>
                  </a:txBody>
                  <a:tcPr marL="9525" marR="9525" marT="9525" marB="0" anchor="b"/>
                </a:tc>
                <a:tc>
                  <a:txBody>
                    <a:bodyPr/>
                    <a:lstStyle/>
                    <a:p>
                      <a:pPr algn="ctr" fontAlgn="b"/>
                      <a:r>
                        <a:rPr lang="en-US" sz="2000" u="none" strike="noStrike"/>
                        <a:t>15</a:t>
                      </a:r>
                      <a:endParaRPr lang="en-US" sz="2000" b="0" i="0" u="none" strike="noStrike">
                        <a:solidFill>
                          <a:srgbClr val="000000"/>
                        </a:solidFill>
                        <a:latin typeface="Calibri"/>
                      </a:endParaRPr>
                    </a:p>
                  </a:txBody>
                  <a:tcPr marL="9525" marR="9525" marT="9525" marB="0" anchor="b"/>
                </a:tc>
                <a:tc>
                  <a:txBody>
                    <a:bodyPr/>
                    <a:lstStyle/>
                    <a:p>
                      <a:pPr algn="ctr" fontAlgn="b"/>
                      <a:r>
                        <a:rPr lang="en-US" sz="2000" u="none" strike="noStrike"/>
                        <a:t>20</a:t>
                      </a:r>
                      <a:endParaRPr lang="en-US" sz="2000" b="0" i="0" u="none" strike="noStrike">
                        <a:solidFill>
                          <a:srgbClr val="000000"/>
                        </a:solidFill>
                        <a:latin typeface="Calibri"/>
                      </a:endParaRPr>
                    </a:p>
                  </a:txBody>
                  <a:tcPr marL="9525" marR="9525" marT="9525" marB="0" anchor="b"/>
                </a:tc>
              </a:tr>
              <a:tr h="364788">
                <a:tc vMerge="1">
                  <a:txBody>
                    <a:bodyPr/>
                    <a:lstStyle/>
                    <a:p>
                      <a:endParaRPr lang="en-US"/>
                    </a:p>
                  </a:txBody>
                  <a:tcPr/>
                </a:tc>
                <a:tc>
                  <a:txBody>
                    <a:bodyPr/>
                    <a:lstStyle/>
                    <a:p>
                      <a:pPr algn="ctr" fontAlgn="b"/>
                      <a:r>
                        <a:rPr lang="en-US" sz="2000" u="none" strike="noStrike"/>
                        <a:t>2</a:t>
                      </a:r>
                      <a:endParaRPr lang="en-US" sz="2000" b="1" i="0" u="none" strike="noStrike">
                        <a:solidFill>
                          <a:srgbClr val="000000"/>
                        </a:solidFill>
                        <a:latin typeface="Calibri"/>
                      </a:endParaRPr>
                    </a:p>
                  </a:txBody>
                  <a:tcPr marL="9525" marR="9525" marT="9525" marB="0" anchor="b"/>
                </a:tc>
                <a:tc>
                  <a:txBody>
                    <a:bodyPr/>
                    <a:lstStyle/>
                    <a:p>
                      <a:pPr algn="l" fontAlgn="b"/>
                      <a:r>
                        <a:rPr lang="en-US" sz="2000" u="none" strike="noStrike"/>
                        <a:t> </a:t>
                      </a:r>
                      <a:endParaRPr lang="en-US" sz="2000" b="0" i="0" u="none" strike="noStrike">
                        <a:solidFill>
                          <a:srgbClr val="000000"/>
                        </a:solidFill>
                        <a:latin typeface="Calibri"/>
                      </a:endParaRPr>
                    </a:p>
                  </a:txBody>
                  <a:tcPr marL="9525" marR="9525" marT="9525" marB="0" anchor="b"/>
                </a:tc>
                <a:tc>
                  <a:txBody>
                    <a:bodyPr/>
                    <a:lstStyle/>
                    <a:p>
                      <a:pPr algn="ctr" fontAlgn="b"/>
                      <a:r>
                        <a:rPr lang="en-US" sz="2000" u="none" strike="noStrike"/>
                        <a:t>-</a:t>
                      </a:r>
                      <a:endParaRPr lang="en-US" sz="2000" b="0" i="0" u="none" strike="noStrike">
                        <a:solidFill>
                          <a:srgbClr val="000000"/>
                        </a:solidFill>
                        <a:latin typeface="Calibri"/>
                      </a:endParaRPr>
                    </a:p>
                  </a:txBody>
                  <a:tcPr marL="9525" marR="9525" marT="9525" marB="0" anchor="b"/>
                </a:tc>
                <a:tc>
                  <a:txBody>
                    <a:bodyPr/>
                    <a:lstStyle/>
                    <a:p>
                      <a:pPr algn="ctr" fontAlgn="b"/>
                      <a:r>
                        <a:rPr lang="en-US" sz="2000" u="none" strike="noStrike"/>
                        <a:t>10</a:t>
                      </a:r>
                      <a:endParaRPr lang="en-US" sz="2000" b="0" i="0" u="none" strike="noStrike">
                        <a:solidFill>
                          <a:srgbClr val="000000"/>
                        </a:solidFill>
                        <a:latin typeface="Calibri"/>
                      </a:endParaRPr>
                    </a:p>
                  </a:txBody>
                  <a:tcPr marL="9525" marR="9525" marT="9525" marB="0" anchor="b"/>
                </a:tc>
                <a:tc>
                  <a:txBody>
                    <a:bodyPr/>
                    <a:lstStyle/>
                    <a:p>
                      <a:pPr algn="ctr" fontAlgn="b"/>
                      <a:r>
                        <a:rPr lang="en-US" sz="2000" u="none" strike="noStrike"/>
                        <a:t>5</a:t>
                      </a:r>
                      <a:endParaRPr lang="en-US" sz="2000" b="0" i="0" u="none" strike="noStrike">
                        <a:solidFill>
                          <a:srgbClr val="000000"/>
                        </a:solidFill>
                        <a:latin typeface="Calibri"/>
                      </a:endParaRPr>
                    </a:p>
                  </a:txBody>
                  <a:tcPr marL="9525" marR="9525" marT="9525" marB="0" anchor="b"/>
                </a:tc>
              </a:tr>
              <a:tr h="364788">
                <a:tc vMerge="1">
                  <a:txBody>
                    <a:bodyPr/>
                    <a:lstStyle/>
                    <a:p>
                      <a:endParaRPr lang="en-US"/>
                    </a:p>
                  </a:txBody>
                  <a:tcPr/>
                </a:tc>
                <a:tc>
                  <a:txBody>
                    <a:bodyPr/>
                    <a:lstStyle/>
                    <a:p>
                      <a:pPr algn="ctr" fontAlgn="b"/>
                      <a:r>
                        <a:rPr lang="en-US" sz="2000" u="none" strike="noStrike"/>
                        <a:t>3</a:t>
                      </a:r>
                      <a:endParaRPr lang="en-US" sz="2000" b="1" i="0" u="none" strike="noStrike">
                        <a:solidFill>
                          <a:srgbClr val="000000"/>
                        </a:solidFill>
                        <a:latin typeface="Calibri"/>
                      </a:endParaRPr>
                    </a:p>
                  </a:txBody>
                  <a:tcPr marL="9525" marR="9525" marT="9525" marB="0" anchor="b"/>
                </a:tc>
                <a:tc>
                  <a:txBody>
                    <a:bodyPr/>
                    <a:lstStyle/>
                    <a:p>
                      <a:pPr algn="l" fontAlgn="b"/>
                      <a:r>
                        <a:rPr lang="en-US" sz="2000" u="none" strike="noStrike"/>
                        <a:t> </a:t>
                      </a:r>
                      <a:endParaRPr lang="en-US" sz="2000" b="0" i="0" u="none" strike="noStrike">
                        <a:solidFill>
                          <a:srgbClr val="000000"/>
                        </a:solidFill>
                        <a:latin typeface="Calibri"/>
                      </a:endParaRPr>
                    </a:p>
                  </a:txBody>
                  <a:tcPr marL="9525" marR="9525" marT="9525" marB="0" anchor="b"/>
                </a:tc>
                <a:tc>
                  <a:txBody>
                    <a:bodyPr/>
                    <a:lstStyle/>
                    <a:p>
                      <a:pPr algn="l" fontAlgn="b"/>
                      <a:r>
                        <a:rPr lang="en-US" sz="2000" u="none" strike="noStrike"/>
                        <a:t> </a:t>
                      </a:r>
                      <a:endParaRPr lang="en-US" sz="2000" b="0" i="0" u="none" strike="noStrike">
                        <a:solidFill>
                          <a:srgbClr val="000000"/>
                        </a:solidFill>
                        <a:latin typeface="Calibri"/>
                      </a:endParaRPr>
                    </a:p>
                  </a:txBody>
                  <a:tcPr marL="9525" marR="9525" marT="9525" marB="0" anchor="b"/>
                </a:tc>
                <a:tc>
                  <a:txBody>
                    <a:bodyPr/>
                    <a:lstStyle/>
                    <a:p>
                      <a:pPr algn="ctr" fontAlgn="b"/>
                      <a:r>
                        <a:rPr lang="en-US" sz="2000" u="none" strike="noStrike"/>
                        <a:t>-</a:t>
                      </a:r>
                      <a:endParaRPr lang="en-US" sz="2000" b="0" i="0" u="none" strike="noStrike">
                        <a:solidFill>
                          <a:srgbClr val="000000"/>
                        </a:solidFill>
                        <a:latin typeface="Calibri"/>
                      </a:endParaRPr>
                    </a:p>
                  </a:txBody>
                  <a:tcPr marL="9525" marR="9525" marT="9525" marB="0" anchor="b"/>
                </a:tc>
                <a:tc>
                  <a:txBody>
                    <a:bodyPr/>
                    <a:lstStyle/>
                    <a:p>
                      <a:pPr algn="ctr" fontAlgn="b"/>
                      <a:r>
                        <a:rPr lang="en-US" sz="2000" u="none" strike="noStrike"/>
                        <a:t>5</a:t>
                      </a:r>
                      <a:endParaRPr lang="en-US" sz="2000" b="0" i="0" u="none" strike="noStrike">
                        <a:solidFill>
                          <a:srgbClr val="000000"/>
                        </a:solidFill>
                        <a:latin typeface="Calibri"/>
                      </a:endParaRPr>
                    </a:p>
                  </a:txBody>
                  <a:tcPr marL="9525" marR="9525" marT="9525" marB="0" anchor="b"/>
                </a:tc>
              </a:tr>
              <a:tr h="364788">
                <a:tc vMerge="1">
                  <a:txBody>
                    <a:bodyPr/>
                    <a:lstStyle/>
                    <a:p>
                      <a:endParaRPr lang="en-US"/>
                    </a:p>
                  </a:txBody>
                  <a:tcPr/>
                </a:tc>
                <a:tc>
                  <a:txBody>
                    <a:bodyPr/>
                    <a:lstStyle/>
                    <a:p>
                      <a:pPr algn="ctr" fontAlgn="b"/>
                      <a:r>
                        <a:rPr lang="en-US" sz="2000" u="none" strike="noStrike"/>
                        <a:t>4</a:t>
                      </a:r>
                      <a:endParaRPr lang="en-US" sz="2000" b="1" i="0" u="none" strike="noStrike">
                        <a:solidFill>
                          <a:srgbClr val="000000"/>
                        </a:solidFill>
                        <a:latin typeface="Calibri"/>
                      </a:endParaRPr>
                    </a:p>
                  </a:txBody>
                  <a:tcPr marL="9525" marR="9525" marT="9525" marB="0" anchor="b"/>
                </a:tc>
                <a:tc>
                  <a:txBody>
                    <a:bodyPr/>
                    <a:lstStyle/>
                    <a:p>
                      <a:pPr algn="l" fontAlgn="b"/>
                      <a:r>
                        <a:rPr lang="en-US" sz="2000" u="none" strike="noStrike"/>
                        <a:t> </a:t>
                      </a:r>
                      <a:endParaRPr lang="en-US" sz="2000" b="0" i="0" u="none" strike="noStrike">
                        <a:solidFill>
                          <a:srgbClr val="000000"/>
                        </a:solidFill>
                        <a:latin typeface="Calibri"/>
                      </a:endParaRPr>
                    </a:p>
                  </a:txBody>
                  <a:tcPr marL="9525" marR="9525" marT="9525" marB="0" anchor="b"/>
                </a:tc>
                <a:tc>
                  <a:txBody>
                    <a:bodyPr/>
                    <a:lstStyle/>
                    <a:p>
                      <a:pPr algn="l" fontAlgn="b"/>
                      <a:r>
                        <a:rPr lang="en-US" sz="2000" u="none" strike="noStrike"/>
                        <a:t> </a:t>
                      </a:r>
                      <a:endParaRPr lang="en-US" sz="2000" b="0" i="0" u="none" strike="noStrike">
                        <a:solidFill>
                          <a:srgbClr val="000000"/>
                        </a:solidFill>
                        <a:latin typeface="Calibri"/>
                      </a:endParaRPr>
                    </a:p>
                  </a:txBody>
                  <a:tcPr marL="9525" marR="9525" marT="9525" marB="0" anchor="b"/>
                </a:tc>
                <a:tc>
                  <a:txBody>
                    <a:bodyPr/>
                    <a:lstStyle/>
                    <a:p>
                      <a:pPr algn="l" fontAlgn="b"/>
                      <a:r>
                        <a:rPr lang="en-US" sz="2000" u="none" strike="noStrike"/>
                        <a:t> </a:t>
                      </a:r>
                      <a:endParaRPr lang="en-US" sz="2000" b="0" i="0" u="none" strike="noStrike">
                        <a:solidFill>
                          <a:srgbClr val="000000"/>
                        </a:solidFill>
                        <a:latin typeface="Calibri"/>
                      </a:endParaRPr>
                    </a:p>
                  </a:txBody>
                  <a:tcPr marL="9525" marR="9525" marT="9525" marB="0" anchor="b"/>
                </a:tc>
                <a:tc>
                  <a:txBody>
                    <a:bodyPr/>
                    <a:lstStyle/>
                    <a:p>
                      <a:pPr algn="ctr" fontAlgn="b"/>
                      <a:r>
                        <a:rPr lang="en-US" sz="2000" u="none" strike="noStrike" dirty="0"/>
                        <a:t>-</a:t>
                      </a:r>
                      <a:endParaRPr lang="en-US" sz="2000" b="0" i="0" u="none" strike="noStrike" dirty="0">
                        <a:solidFill>
                          <a:srgbClr val="000000"/>
                        </a:solidFill>
                        <a:latin typeface="Calibri"/>
                      </a:endParaRPr>
                    </a:p>
                  </a:txBody>
                  <a:tcPr marL="9525" marR="9525" marT="9525" marB="0" anchor="b"/>
                </a:tc>
              </a:tr>
            </a:tbl>
          </a:graphicData>
        </a:graphic>
      </p:graphicFrame>
      <p:graphicFrame>
        <p:nvGraphicFramePr>
          <p:cNvPr id="5" name="Table 4"/>
          <p:cNvGraphicFramePr>
            <a:graphicFrameLocks noGrp="1"/>
          </p:cNvGraphicFramePr>
          <p:nvPr/>
        </p:nvGraphicFramePr>
        <p:xfrm>
          <a:off x="4800600" y="2058372"/>
          <a:ext cx="4191000" cy="2038350"/>
        </p:xfrm>
        <a:graphic>
          <a:graphicData uri="http://schemas.openxmlformats.org/drawingml/2006/table">
            <a:tbl>
              <a:tblPr>
                <a:tableStyleId>{18603FDC-E32A-4AB5-989C-0864C3EAD2B8}</a:tableStyleId>
              </a:tblPr>
              <a:tblGrid>
                <a:gridCol w="698500"/>
                <a:gridCol w="698500"/>
                <a:gridCol w="698500"/>
                <a:gridCol w="698500"/>
                <a:gridCol w="698500"/>
                <a:gridCol w="698500"/>
              </a:tblGrid>
              <a:tr h="328766">
                <a:tc>
                  <a:txBody>
                    <a:bodyPr/>
                    <a:lstStyle/>
                    <a:p>
                      <a:pPr algn="l" fontAlgn="b"/>
                      <a:r>
                        <a:rPr lang="en-US" sz="2000" u="none" strike="noStrike" dirty="0">
                          <a:solidFill>
                            <a:schemeClr val="tx1"/>
                          </a:solidFill>
                        </a:rPr>
                        <a:t> </a:t>
                      </a:r>
                      <a:endParaRPr lang="en-US" sz="2000" b="0" i="0" u="none" strike="noStrike" dirty="0">
                        <a:solidFill>
                          <a:schemeClr val="tx1"/>
                        </a:solidFill>
                        <a:latin typeface="Calibri"/>
                      </a:endParaRPr>
                    </a:p>
                  </a:txBody>
                  <a:tcPr marL="9525" marR="9525" marT="9525" marB="0" anchor="b">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l" fontAlgn="b"/>
                      <a:r>
                        <a:rPr lang="en-US" sz="2000" u="none" strike="noStrike" dirty="0">
                          <a:solidFill>
                            <a:schemeClr val="tx1"/>
                          </a:solidFill>
                        </a:rPr>
                        <a:t> </a:t>
                      </a:r>
                      <a:endParaRPr lang="en-US" sz="2000" b="0" i="0" u="none" strike="noStrike" dirty="0">
                        <a:solidFill>
                          <a:schemeClr val="tx1"/>
                        </a:solidFill>
                        <a:latin typeface="Calibri"/>
                      </a:endParaRPr>
                    </a:p>
                  </a:txBody>
                  <a:tcPr marL="9525" marR="9525" marT="9525" marB="0" anchor="b">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gridSpan="4">
                  <a:txBody>
                    <a:bodyPr/>
                    <a:lstStyle/>
                    <a:p>
                      <a:pPr algn="ctr" fontAlgn="b"/>
                      <a:r>
                        <a:rPr lang="en-US" sz="2000" u="none" strike="noStrike" dirty="0">
                          <a:solidFill>
                            <a:schemeClr val="tx1"/>
                          </a:solidFill>
                        </a:rPr>
                        <a:t>To Department</a:t>
                      </a:r>
                      <a:endParaRPr lang="en-US" sz="2000" b="0" i="0" u="none" strike="noStrike" dirty="0">
                        <a:solidFill>
                          <a:schemeClr val="tx1"/>
                        </a:solidFill>
                        <a:latin typeface="Calibri"/>
                      </a:endParaRPr>
                    </a:p>
                  </a:txBody>
                  <a:tcPr marL="9525" marR="9525" marT="9525" marB="0" anchor="b">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328766">
                <a:tc>
                  <a:txBody>
                    <a:bodyPr/>
                    <a:lstStyle/>
                    <a:p>
                      <a:pPr algn="l" fontAlgn="b"/>
                      <a:r>
                        <a:rPr lang="en-US" sz="2000" u="none" strike="noStrike" dirty="0">
                          <a:solidFill>
                            <a:schemeClr val="tx1"/>
                          </a:solidFill>
                        </a:rPr>
                        <a:t> </a:t>
                      </a:r>
                      <a:endParaRPr lang="en-US" sz="2000" b="0" i="0" u="none" strike="noStrike" dirty="0">
                        <a:solidFill>
                          <a:schemeClr val="tx1"/>
                        </a:solidFill>
                        <a:latin typeface="Calibri"/>
                      </a:endParaRPr>
                    </a:p>
                  </a:txBody>
                  <a:tcPr marL="9525" marR="9525" marT="9525" marB="0" anchor="b">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l" fontAlgn="b"/>
                      <a:r>
                        <a:rPr lang="en-US" sz="2000" u="none" strike="noStrike" dirty="0">
                          <a:solidFill>
                            <a:schemeClr val="tx1"/>
                          </a:solidFill>
                        </a:rPr>
                        <a:t> </a:t>
                      </a:r>
                      <a:endParaRPr lang="en-US" sz="2000" b="0" i="0" u="none" strike="noStrike" dirty="0">
                        <a:solidFill>
                          <a:schemeClr val="tx1"/>
                        </a:solidFill>
                        <a:latin typeface="Calibri"/>
                      </a:endParaRPr>
                    </a:p>
                  </a:txBody>
                  <a:tcPr marL="9525" marR="9525" marT="9525" marB="0" anchor="b">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fontAlgn="b"/>
                      <a:r>
                        <a:rPr lang="en-US" sz="2000" u="none" strike="noStrike" dirty="0">
                          <a:solidFill>
                            <a:schemeClr val="tx1"/>
                          </a:solidFill>
                        </a:rPr>
                        <a:t>1</a:t>
                      </a:r>
                      <a:endParaRPr lang="en-US" sz="2000" b="0" i="0" u="none" strike="noStrike" dirty="0">
                        <a:solidFill>
                          <a:schemeClr val="tx1"/>
                        </a:solidFill>
                        <a:latin typeface="Calibri"/>
                      </a:endParaRPr>
                    </a:p>
                  </a:txBody>
                  <a:tcPr marL="9525" marR="9525" marT="9525" marB="0" anchor="b">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solidFill>
                      <a:srgbClr val="FFFF00"/>
                    </a:solidFill>
                  </a:tcPr>
                </a:tc>
                <a:tc>
                  <a:txBody>
                    <a:bodyPr/>
                    <a:lstStyle/>
                    <a:p>
                      <a:pPr algn="ctr" fontAlgn="b"/>
                      <a:r>
                        <a:rPr lang="en-US" sz="2000" u="none" strike="noStrike" dirty="0">
                          <a:solidFill>
                            <a:schemeClr val="tx1"/>
                          </a:solidFill>
                        </a:rPr>
                        <a:t>2</a:t>
                      </a:r>
                      <a:endParaRPr lang="en-US" sz="2000" b="0" i="0" u="none" strike="noStrike" dirty="0">
                        <a:solidFill>
                          <a:schemeClr val="tx1"/>
                        </a:solidFill>
                        <a:latin typeface="Calibri"/>
                      </a:endParaRPr>
                    </a:p>
                  </a:txBody>
                  <a:tcPr marL="9525" marR="9525" marT="9525" marB="0" anchor="b">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solidFill>
                      <a:srgbClr val="FFFF00"/>
                    </a:solidFill>
                  </a:tcPr>
                </a:tc>
                <a:tc>
                  <a:txBody>
                    <a:bodyPr/>
                    <a:lstStyle/>
                    <a:p>
                      <a:pPr algn="ctr" fontAlgn="b"/>
                      <a:r>
                        <a:rPr lang="en-US" sz="2000" u="none" strike="noStrike">
                          <a:solidFill>
                            <a:schemeClr val="tx1"/>
                          </a:solidFill>
                        </a:rPr>
                        <a:t>3</a:t>
                      </a:r>
                      <a:endParaRPr lang="en-US" sz="2000" b="0" i="0" u="none" strike="noStrike">
                        <a:solidFill>
                          <a:schemeClr val="tx1"/>
                        </a:solidFill>
                        <a:latin typeface="Calibri"/>
                      </a:endParaRPr>
                    </a:p>
                  </a:txBody>
                  <a:tcPr marL="9525" marR="9525" marT="9525" marB="0" anchor="b">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solidFill>
                      <a:srgbClr val="FFFF00"/>
                    </a:solidFill>
                  </a:tcPr>
                </a:tc>
                <a:tc>
                  <a:txBody>
                    <a:bodyPr/>
                    <a:lstStyle/>
                    <a:p>
                      <a:pPr algn="ctr" fontAlgn="b"/>
                      <a:r>
                        <a:rPr lang="en-US" sz="2000" u="none" strike="noStrike">
                          <a:solidFill>
                            <a:schemeClr val="tx1"/>
                          </a:solidFill>
                        </a:rPr>
                        <a:t>4</a:t>
                      </a:r>
                      <a:endParaRPr lang="en-US" sz="2000" b="0" i="0" u="none" strike="noStrike">
                        <a:solidFill>
                          <a:schemeClr val="tx1"/>
                        </a:solidFill>
                        <a:latin typeface="Calibri"/>
                      </a:endParaRPr>
                    </a:p>
                  </a:txBody>
                  <a:tcPr marL="9525" marR="9525" marT="9525" marB="0" anchor="b">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solidFill>
                      <a:srgbClr val="FFFF00"/>
                    </a:solidFill>
                  </a:tcPr>
                </a:tc>
              </a:tr>
              <a:tr h="361643">
                <a:tc rowSpan="4">
                  <a:txBody>
                    <a:bodyPr/>
                    <a:lstStyle/>
                    <a:p>
                      <a:pPr algn="ctr" fontAlgn="ctr"/>
                      <a:r>
                        <a:rPr lang="en-US" sz="2000" u="none" strike="noStrike" dirty="0">
                          <a:solidFill>
                            <a:schemeClr val="tx1"/>
                          </a:solidFill>
                        </a:rPr>
                        <a:t>From Department</a:t>
                      </a:r>
                      <a:endParaRPr lang="en-US" sz="2000" b="0" i="0" u="none" strike="noStrike" dirty="0">
                        <a:solidFill>
                          <a:schemeClr val="tx1"/>
                        </a:solidFill>
                        <a:latin typeface="Calibri"/>
                      </a:endParaRPr>
                    </a:p>
                  </a:txBody>
                  <a:tcPr marL="9525" marR="9525" marT="9525" marB="0" vert="vert270" anchor="ctr">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solidFill>
                      <a:srgbClr val="FFFF00"/>
                    </a:solidFill>
                  </a:tcPr>
                </a:tc>
                <a:tc>
                  <a:txBody>
                    <a:bodyPr/>
                    <a:lstStyle/>
                    <a:p>
                      <a:pPr algn="ctr" fontAlgn="b"/>
                      <a:r>
                        <a:rPr lang="en-US" sz="2000" u="none" strike="noStrike">
                          <a:solidFill>
                            <a:schemeClr val="tx1"/>
                          </a:solidFill>
                        </a:rPr>
                        <a:t>1</a:t>
                      </a:r>
                      <a:endParaRPr lang="en-US" sz="2000" b="0" i="0" u="none" strike="noStrike">
                        <a:solidFill>
                          <a:schemeClr val="tx1"/>
                        </a:solidFill>
                        <a:latin typeface="Calibri"/>
                      </a:endParaRPr>
                    </a:p>
                  </a:txBody>
                  <a:tcPr marL="9525" marR="9525" marT="9525" marB="0" anchor="b">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solidFill>
                      <a:srgbClr val="FFFF00"/>
                    </a:solidFill>
                  </a:tcPr>
                </a:tc>
                <a:tc>
                  <a:txBody>
                    <a:bodyPr/>
                    <a:lstStyle/>
                    <a:p>
                      <a:pPr algn="ctr" fontAlgn="b"/>
                      <a:r>
                        <a:rPr lang="en-US" sz="2000" u="none" strike="noStrike">
                          <a:solidFill>
                            <a:schemeClr val="tx1"/>
                          </a:solidFill>
                        </a:rPr>
                        <a:t>-</a:t>
                      </a:r>
                      <a:endParaRPr lang="en-US" sz="2000" b="0" i="0" u="none" strike="noStrike">
                        <a:solidFill>
                          <a:schemeClr val="tx1"/>
                        </a:solidFill>
                        <a:latin typeface="Calibri"/>
                      </a:endParaRPr>
                    </a:p>
                  </a:txBody>
                  <a:tcPr marL="9525" marR="9525" marT="9525" marB="0" anchor="b">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solidFill>
                      <a:srgbClr val="FFFF00"/>
                    </a:solidFill>
                  </a:tcPr>
                </a:tc>
                <a:tc>
                  <a:txBody>
                    <a:bodyPr/>
                    <a:lstStyle/>
                    <a:p>
                      <a:pPr algn="ctr" fontAlgn="b"/>
                      <a:r>
                        <a:rPr lang="en-US" sz="2000" u="none" strike="noStrike" dirty="0">
                          <a:solidFill>
                            <a:schemeClr val="tx1"/>
                          </a:solidFill>
                        </a:rPr>
                        <a:t>1</a:t>
                      </a:r>
                      <a:endParaRPr lang="en-US" sz="2000" b="0" i="0" u="none" strike="noStrike" dirty="0">
                        <a:solidFill>
                          <a:schemeClr val="tx1"/>
                        </a:solidFill>
                        <a:latin typeface="Calibri"/>
                      </a:endParaRPr>
                    </a:p>
                  </a:txBody>
                  <a:tcPr marL="9525" marR="9525" marT="9525" marB="0" anchor="b">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solidFill>
                      <a:srgbClr val="FFFF00"/>
                    </a:solidFill>
                  </a:tcPr>
                </a:tc>
                <a:tc>
                  <a:txBody>
                    <a:bodyPr/>
                    <a:lstStyle/>
                    <a:p>
                      <a:pPr algn="ctr" fontAlgn="b"/>
                      <a:r>
                        <a:rPr lang="en-US" sz="2000" u="none" strike="noStrike" dirty="0" smtClean="0">
                          <a:solidFill>
                            <a:schemeClr val="tx1"/>
                          </a:solidFill>
                        </a:rPr>
                        <a:t>1</a:t>
                      </a:r>
                      <a:endParaRPr lang="en-US" sz="2000" b="0" i="0" u="none" strike="noStrike" dirty="0">
                        <a:solidFill>
                          <a:schemeClr val="tx1"/>
                        </a:solidFill>
                        <a:latin typeface="Calibri"/>
                      </a:endParaRPr>
                    </a:p>
                  </a:txBody>
                  <a:tcPr marL="9525" marR="9525" marT="9525" marB="0" anchor="b">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solidFill>
                      <a:srgbClr val="FFFF00"/>
                    </a:solidFill>
                  </a:tcPr>
                </a:tc>
                <a:tc>
                  <a:txBody>
                    <a:bodyPr/>
                    <a:lstStyle/>
                    <a:p>
                      <a:pPr algn="ctr" fontAlgn="b"/>
                      <a:r>
                        <a:rPr lang="en-US" sz="2000" u="none" strike="noStrike" dirty="0" smtClean="0">
                          <a:solidFill>
                            <a:schemeClr val="tx1"/>
                          </a:solidFill>
                        </a:rPr>
                        <a:t>2</a:t>
                      </a:r>
                      <a:endParaRPr lang="en-US" sz="2000" b="0" i="0" u="none" strike="noStrike" dirty="0">
                        <a:solidFill>
                          <a:schemeClr val="tx1"/>
                        </a:solidFill>
                        <a:latin typeface="Calibri"/>
                      </a:endParaRPr>
                    </a:p>
                  </a:txBody>
                  <a:tcPr marL="9525" marR="9525" marT="9525" marB="0" anchor="b">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solidFill>
                      <a:srgbClr val="FFFF00"/>
                    </a:solidFill>
                  </a:tcPr>
                </a:tc>
              </a:tr>
              <a:tr h="361643">
                <a:tc vMerge="1">
                  <a:txBody>
                    <a:bodyPr/>
                    <a:lstStyle/>
                    <a:p>
                      <a:endParaRPr lang="en-US"/>
                    </a:p>
                  </a:txBody>
                  <a:tcPr/>
                </a:tc>
                <a:tc>
                  <a:txBody>
                    <a:bodyPr/>
                    <a:lstStyle/>
                    <a:p>
                      <a:pPr algn="ctr" fontAlgn="b"/>
                      <a:r>
                        <a:rPr lang="en-US" sz="2000" u="none" strike="noStrike" dirty="0">
                          <a:solidFill>
                            <a:schemeClr val="tx1"/>
                          </a:solidFill>
                        </a:rPr>
                        <a:t>2</a:t>
                      </a:r>
                      <a:endParaRPr lang="en-US" sz="2000" b="0" i="0" u="none" strike="noStrike" dirty="0">
                        <a:solidFill>
                          <a:schemeClr val="tx1"/>
                        </a:solidFill>
                        <a:latin typeface="Calibri"/>
                      </a:endParaRPr>
                    </a:p>
                  </a:txBody>
                  <a:tcPr marL="9525" marR="9525" marT="9525" marB="0" anchor="b">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solidFill>
                      <a:srgbClr val="FFFF00"/>
                    </a:solidFill>
                  </a:tcPr>
                </a:tc>
                <a:tc>
                  <a:txBody>
                    <a:bodyPr/>
                    <a:lstStyle/>
                    <a:p>
                      <a:pPr algn="l" fontAlgn="b"/>
                      <a:r>
                        <a:rPr lang="en-US" sz="2000" u="none" strike="noStrike">
                          <a:solidFill>
                            <a:schemeClr val="tx1"/>
                          </a:solidFill>
                        </a:rPr>
                        <a:t> </a:t>
                      </a:r>
                      <a:endParaRPr lang="en-US" sz="2000" b="0" i="0" u="none" strike="noStrike">
                        <a:solidFill>
                          <a:schemeClr val="tx1"/>
                        </a:solidFill>
                        <a:latin typeface="Calibri"/>
                      </a:endParaRPr>
                    </a:p>
                  </a:txBody>
                  <a:tcPr marL="9525" marR="9525" marT="9525" marB="0" anchor="b">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solidFill>
                      <a:srgbClr val="FFFF00"/>
                    </a:solidFill>
                  </a:tcPr>
                </a:tc>
                <a:tc>
                  <a:txBody>
                    <a:bodyPr/>
                    <a:lstStyle/>
                    <a:p>
                      <a:pPr algn="ctr" fontAlgn="b"/>
                      <a:r>
                        <a:rPr lang="en-US" sz="2000" u="none" strike="noStrike">
                          <a:solidFill>
                            <a:schemeClr val="tx1"/>
                          </a:solidFill>
                        </a:rPr>
                        <a:t>-</a:t>
                      </a:r>
                      <a:endParaRPr lang="en-US" sz="2000" b="0" i="0" u="none" strike="noStrike">
                        <a:solidFill>
                          <a:schemeClr val="tx1"/>
                        </a:solidFill>
                        <a:latin typeface="Calibri"/>
                      </a:endParaRPr>
                    </a:p>
                  </a:txBody>
                  <a:tcPr marL="9525" marR="9525" marT="9525" marB="0" anchor="b">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solidFill>
                      <a:srgbClr val="FFFF00"/>
                    </a:solidFill>
                  </a:tcPr>
                </a:tc>
                <a:tc>
                  <a:txBody>
                    <a:bodyPr/>
                    <a:lstStyle/>
                    <a:p>
                      <a:pPr algn="ctr" fontAlgn="b"/>
                      <a:r>
                        <a:rPr lang="en-US" sz="2000" u="none" strike="noStrike" dirty="0" smtClean="0">
                          <a:solidFill>
                            <a:schemeClr val="tx1"/>
                          </a:solidFill>
                        </a:rPr>
                        <a:t>2</a:t>
                      </a:r>
                      <a:endParaRPr lang="en-US" sz="2000" b="0" i="0" u="none" strike="noStrike" dirty="0">
                        <a:solidFill>
                          <a:schemeClr val="tx1"/>
                        </a:solidFill>
                        <a:latin typeface="Calibri"/>
                      </a:endParaRPr>
                    </a:p>
                  </a:txBody>
                  <a:tcPr marL="9525" marR="9525" marT="9525" marB="0" anchor="b">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solidFill>
                      <a:srgbClr val="FFFF00"/>
                    </a:solidFill>
                  </a:tcPr>
                </a:tc>
                <a:tc>
                  <a:txBody>
                    <a:bodyPr/>
                    <a:lstStyle/>
                    <a:p>
                      <a:pPr algn="ctr" fontAlgn="b"/>
                      <a:r>
                        <a:rPr lang="en-US" sz="2000" u="none" strike="noStrike" dirty="0" smtClean="0">
                          <a:solidFill>
                            <a:schemeClr val="tx1"/>
                          </a:solidFill>
                        </a:rPr>
                        <a:t>3</a:t>
                      </a:r>
                      <a:endParaRPr lang="en-US" sz="2000" b="0" i="0" u="none" strike="noStrike" dirty="0">
                        <a:solidFill>
                          <a:schemeClr val="tx1"/>
                        </a:solidFill>
                        <a:latin typeface="Calibri"/>
                      </a:endParaRPr>
                    </a:p>
                  </a:txBody>
                  <a:tcPr marL="9525" marR="9525" marT="9525" marB="0" anchor="b">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solidFill>
                      <a:srgbClr val="FFFF00"/>
                    </a:solidFill>
                  </a:tcPr>
                </a:tc>
              </a:tr>
              <a:tr h="328766">
                <a:tc vMerge="1">
                  <a:txBody>
                    <a:bodyPr/>
                    <a:lstStyle/>
                    <a:p>
                      <a:endParaRPr lang="en-US"/>
                    </a:p>
                  </a:txBody>
                  <a:tcPr/>
                </a:tc>
                <a:tc>
                  <a:txBody>
                    <a:bodyPr/>
                    <a:lstStyle/>
                    <a:p>
                      <a:pPr algn="ctr" fontAlgn="b"/>
                      <a:r>
                        <a:rPr lang="en-US" sz="2000" u="none" strike="noStrike">
                          <a:solidFill>
                            <a:schemeClr val="tx1"/>
                          </a:solidFill>
                        </a:rPr>
                        <a:t>3</a:t>
                      </a:r>
                      <a:endParaRPr lang="en-US" sz="2000" b="0" i="0" u="none" strike="noStrike">
                        <a:solidFill>
                          <a:schemeClr val="tx1"/>
                        </a:solidFill>
                        <a:latin typeface="Calibri"/>
                      </a:endParaRPr>
                    </a:p>
                  </a:txBody>
                  <a:tcPr marL="9525" marR="9525" marT="9525" marB="0" anchor="b">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solidFill>
                      <a:srgbClr val="FFFF00"/>
                    </a:solidFill>
                  </a:tcPr>
                </a:tc>
                <a:tc>
                  <a:txBody>
                    <a:bodyPr/>
                    <a:lstStyle/>
                    <a:p>
                      <a:pPr algn="l" fontAlgn="b"/>
                      <a:r>
                        <a:rPr lang="en-US" sz="2000" u="none" strike="noStrike">
                          <a:solidFill>
                            <a:schemeClr val="tx1"/>
                          </a:solidFill>
                        </a:rPr>
                        <a:t> </a:t>
                      </a:r>
                      <a:endParaRPr lang="en-US" sz="2000" b="0" i="0" u="none" strike="noStrike">
                        <a:solidFill>
                          <a:schemeClr val="tx1"/>
                        </a:solidFill>
                        <a:latin typeface="Calibri"/>
                      </a:endParaRPr>
                    </a:p>
                  </a:txBody>
                  <a:tcPr marL="9525" marR="9525" marT="9525" marB="0" anchor="b">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solidFill>
                      <a:srgbClr val="FFFF00"/>
                    </a:solidFill>
                  </a:tcPr>
                </a:tc>
                <a:tc>
                  <a:txBody>
                    <a:bodyPr/>
                    <a:lstStyle/>
                    <a:p>
                      <a:pPr algn="l" fontAlgn="b"/>
                      <a:r>
                        <a:rPr lang="en-US" sz="2000" u="none" strike="noStrike">
                          <a:solidFill>
                            <a:schemeClr val="tx1"/>
                          </a:solidFill>
                        </a:rPr>
                        <a:t> </a:t>
                      </a:r>
                      <a:endParaRPr lang="en-US" sz="2000" b="0" i="0" u="none" strike="noStrike">
                        <a:solidFill>
                          <a:schemeClr val="tx1"/>
                        </a:solidFill>
                        <a:latin typeface="Calibri"/>
                      </a:endParaRPr>
                    </a:p>
                  </a:txBody>
                  <a:tcPr marL="9525" marR="9525" marT="9525" marB="0" anchor="b">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solidFill>
                      <a:srgbClr val="FFFF00"/>
                    </a:solidFill>
                  </a:tcPr>
                </a:tc>
                <a:tc>
                  <a:txBody>
                    <a:bodyPr/>
                    <a:lstStyle/>
                    <a:p>
                      <a:pPr algn="ctr" fontAlgn="b"/>
                      <a:r>
                        <a:rPr lang="en-US" sz="2000" u="none" strike="noStrike" dirty="0">
                          <a:solidFill>
                            <a:schemeClr val="tx1"/>
                          </a:solidFill>
                        </a:rPr>
                        <a:t>-</a:t>
                      </a:r>
                      <a:endParaRPr lang="en-US" sz="2000" b="0" i="0" u="none" strike="noStrike" dirty="0">
                        <a:solidFill>
                          <a:schemeClr val="tx1"/>
                        </a:solidFill>
                        <a:latin typeface="Calibri"/>
                      </a:endParaRPr>
                    </a:p>
                  </a:txBody>
                  <a:tcPr marL="9525" marR="9525" marT="9525" marB="0" anchor="b">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solidFill>
                      <a:srgbClr val="FFFF00"/>
                    </a:solidFill>
                  </a:tcPr>
                </a:tc>
                <a:tc>
                  <a:txBody>
                    <a:bodyPr/>
                    <a:lstStyle/>
                    <a:p>
                      <a:pPr algn="ctr" fontAlgn="b"/>
                      <a:r>
                        <a:rPr lang="en-US" sz="2000" u="none" strike="noStrike" dirty="0">
                          <a:solidFill>
                            <a:schemeClr val="tx1"/>
                          </a:solidFill>
                        </a:rPr>
                        <a:t>1</a:t>
                      </a:r>
                      <a:endParaRPr lang="en-US" sz="2000" b="0" i="0" u="none" strike="noStrike" dirty="0">
                        <a:solidFill>
                          <a:schemeClr val="tx1"/>
                        </a:solidFill>
                        <a:latin typeface="Calibri"/>
                      </a:endParaRPr>
                    </a:p>
                  </a:txBody>
                  <a:tcPr marL="9525" marR="9525" marT="9525" marB="0" anchor="b">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solidFill>
                      <a:srgbClr val="FFFF00"/>
                    </a:solidFill>
                  </a:tcPr>
                </a:tc>
              </a:tr>
              <a:tr h="328766">
                <a:tc vMerge="1">
                  <a:txBody>
                    <a:bodyPr/>
                    <a:lstStyle/>
                    <a:p>
                      <a:endParaRPr lang="en-US"/>
                    </a:p>
                  </a:txBody>
                  <a:tcPr/>
                </a:tc>
                <a:tc>
                  <a:txBody>
                    <a:bodyPr/>
                    <a:lstStyle/>
                    <a:p>
                      <a:pPr algn="ctr" fontAlgn="b"/>
                      <a:r>
                        <a:rPr lang="en-US" sz="2000" u="none" strike="noStrike">
                          <a:solidFill>
                            <a:schemeClr val="tx1"/>
                          </a:solidFill>
                        </a:rPr>
                        <a:t>4</a:t>
                      </a:r>
                      <a:endParaRPr lang="en-US" sz="2000" b="0" i="0" u="none" strike="noStrike">
                        <a:solidFill>
                          <a:schemeClr val="tx1"/>
                        </a:solidFill>
                        <a:latin typeface="Calibri"/>
                      </a:endParaRPr>
                    </a:p>
                  </a:txBody>
                  <a:tcPr marL="9525" marR="9525" marT="9525" marB="0" anchor="b">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solidFill>
                      <a:srgbClr val="FFFF00"/>
                    </a:solidFill>
                  </a:tcPr>
                </a:tc>
                <a:tc>
                  <a:txBody>
                    <a:bodyPr/>
                    <a:lstStyle/>
                    <a:p>
                      <a:pPr algn="l" fontAlgn="b"/>
                      <a:r>
                        <a:rPr lang="en-US" sz="2000" u="none" strike="noStrike">
                          <a:solidFill>
                            <a:schemeClr val="tx1"/>
                          </a:solidFill>
                        </a:rPr>
                        <a:t> </a:t>
                      </a:r>
                      <a:endParaRPr lang="en-US" sz="2000" b="0" i="0" u="none" strike="noStrike">
                        <a:solidFill>
                          <a:schemeClr val="tx1"/>
                        </a:solidFill>
                        <a:latin typeface="Calibri"/>
                      </a:endParaRPr>
                    </a:p>
                  </a:txBody>
                  <a:tcPr marL="9525" marR="9525" marT="9525" marB="0" anchor="b">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solidFill>
                      <a:srgbClr val="FFFF00"/>
                    </a:solidFill>
                  </a:tcPr>
                </a:tc>
                <a:tc>
                  <a:txBody>
                    <a:bodyPr/>
                    <a:lstStyle/>
                    <a:p>
                      <a:pPr algn="l" fontAlgn="b"/>
                      <a:r>
                        <a:rPr lang="en-US" sz="2000" u="none" strike="noStrike" dirty="0">
                          <a:solidFill>
                            <a:schemeClr val="tx1"/>
                          </a:solidFill>
                        </a:rPr>
                        <a:t> </a:t>
                      </a:r>
                      <a:endParaRPr lang="en-US" sz="2000" b="0" i="0" u="none" strike="noStrike" dirty="0">
                        <a:solidFill>
                          <a:schemeClr val="tx1"/>
                        </a:solidFill>
                        <a:latin typeface="Calibri"/>
                      </a:endParaRPr>
                    </a:p>
                  </a:txBody>
                  <a:tcPr marL="9525" marR="9525" marT="9525" marB="0" anchor="b">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solidFill>
                      <a:srgbClr val="FFFF00"/>
                    </a:solidFill>
                  </a:tcPr>
                </a:tc>
                <a:tc>
                  <a:txBody>
                    <a:bodyPr/>
                    <a:lstStyle/>
                    <a:p>
                      <a:pPr algn="l" fontAlgn="b"/>
                      <a:r>
                        <a:rPr lang="en-US" sz="2000" u="none" strike="noStrike">
                          <a:solidFill>
                            <a:schemeClr val="tx1"/>
                          </a:solidFill>
                        </a:rPr>
                        <a:t> </a:t>
                      </a:r>
                      <a:endParaRPr lang="en-US" sz="2000" b="0" i="0" u="none" strike="noStrike">
                        <a:solidFill>
                          <a:schemeClr val="tx1"/>
                        </a:solidFill>
                        <a:latin typeface="Calibri"/>
                      </a:endParaRPr>
                    </a:p>
                  </a:txBody>
                  <a:tcPr marL="9525" marR="9525" marT="9525" marB="0" anchor="b">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solidFill>
                      <a:srgbClr val="FFFF00"/>
                    </a:solidFill>
                  </a:tcPr>
                </a:tc>
                <a:tc>
                  <a:txBody>
                    <a:bodyPr/>
                    <a:lstStyle/>
                    <a:p>
                      <a:pPr algn="ctr" fontAlgn="b"/>
                      <a:r>
                        <a:rPr lang="en-US" sz="2000" u="none" strike="noStrike" dirty="0">
                          <a:solidFill>
                            <a:schemeClr val="tx1"/>
                          </a:solidFill>
                        </a:rPr>
                        <a:t>-</a:t>
                      </a:r>
                      <a:endParaRPr lang="en-US" sz="2000" b="0" i="0" u="none" strike="noStrike" dirty="0">
                        <a:solidFill>
                          <a:schemeClr val="tx1"/>
                        </a:solidFill>
                        <a:latin typeface="Calibri"/>
                      </a:endParaRPr>
                    </a:p>
                  </a:txBody>
                  <a:tcPr marL="9525" marR="9525" marT="9525" marB="0" anchor="b">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solidFill>
                      <a:srgbClr val="FFFF00"/>
                    </a:solidFill>
                  </a:tcPr>
                </a:tc>
              </a:tr>
            </a:tbl>
          </a:graphicData>
        </a:graphic>
      </p:graphicFrame>
      <p:sp>
        <p:nvSpPr>
          <p:cNvPr id="6" name="TextBox 5"/>
          <p:cNvSpPr txBox="1"/>
          <p:nvPr/>
        </p:nvSpPr>
        <p:spPr>
          <a:xfrm>
            <a:off x="838200" y="1524000"/>
            <a:ext cx="3276600" cy="461665"/>
          </a:xfrm>
          <a:prstGeom prst="rect">
            <a:avLst/>
          </a:prstGeom>
          <a:noFill/>
        </p:spPr>
        <p:txBody>
          <a:bodyPr wrap="square" rtlCol="0">
            <a:spAutoFit/>
          </a:bodyPr>
          <a:lstStyle/>
          <a:p>
            <a:r>
              <a:rPr lang="en-US"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Material </a:t>
            </a:r>
            <a:r>
              <a:rPr lang="en-US"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Flow</a:t>
            </a:r>
            <a:endPar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7" name="TextBox 6"/>
          <p:cNvSpPr txBox="1"/>
          <p:nvPr/>
        </p:nvSpPr>
        <p:spPr>
          <a:xfrm>
            <a:off x="5715000" y="1601172"/>
            <a:ext cx="3429000" cy="461665"/>
          </a:xfrm>
          <a:prstGeom prst="rect">
            <a:avLst/>
          </a:prstGeom>
          <a:noFill/>
        </p:spPr>
        <p:txBody>
          <a:bodyPr wrap="square" rtlCol="0">
            <a:spAutoFit/>
          </a:bodyPr>
          <a:lstStyle/>
          <a:p>
            <a:r>
              <a:rPr lang="en-US"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Distance Matrix</a:t>
            </a:r>
            <a:endPar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graphicFrame>
        <p:nvGraphicFramePr>
          <p:cNvPr id="8" name="Table 7"/>
          <p:cNvGraphicFramePr>
            <a:graphicFrameLocks noGrp="1"/>
          </p:cNvGraphicFramePr>
          <p:nvPr/>
        </p:nvGraphicFramePr>
        <p:xfrm>
          <a:off x="304800" y="4801572"/>
          <a:ext cx="3962400" cy="571500"/>
        </p:xfrm>
        <a:graphic>
          <a:graphicData uri="http://schemas.openxmlformats.org/drawingml/2006/table">
            <a:tbl>
              <a:tblPr/>
              <a:tblGrid>
                <a:gridCol w="990600"/>
                <a:gridCol w="990600"/>
                <a:gridCol w="990600"/>
                <a:gridCol w="990600"/>
              </a:tblGrid>
              <a:tr h="571500">
                <a:tc>
                  <a:txBody>
                    <a:bodyPr/>
                    <a:lstStyle/>
                    <a:p>
                      <a:pPr algn="ctr" fontAlgn="b"/>
                      <a:r>
                        <a:rPr lang="en-US" sz="3600" b="1" i="0" u="none" strike="noStrike" dirty="0">
                          <a:solidFill>
                            <a:srgbClr val="F2F2F2"/>
                          </a:solidFill>
                          <a:latin typeface="Calibri"/>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76091"/>
                    </a:solidFill>
                  </a:tcPr>
                </a:tc>
                <a:tc>
                  <a:txBody>
                    <a:bodyPr/>
                    <a:lstStyle/>
                    <a:p>
                      <a:pPr algn="ctr" fontAlgn="b"/>
                      <a:r>
                        <a:rPr lang="en-US" sz="3600" b="1" i="0" u="none" strike="noStrike">
                          <a:solidFill>
                            <a:srgbClr val="F2F2F2"/>
                          </a:solidFill>
                          <a:latin typeface="Calibri"/>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b"/>
                      <a:r>
                        <a:rPr lang="en-US" sz="3600" b="1" i="0" u="none" strike="noStrike" dirty="0">
                          <a:solidFill>
                            <a:srgbClr val="000000"/>
                          </a:solidFill>
                          <a:latin typeface="Calibri"/>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3600" b="1" i="0" u="none" strike="noStrike" dirty="0">
                          <a:solidFill>
                            <a:srgbClr val="F2F2F2"/>
                          </a:solidFill>
                          <a:latin typeface="Calibri"/>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bl>
          </a:graphicData>
        </a:graphic>
      </p:graphicFrame>
      <p:graphicFrame>
        <p:nvGraphicFramePr>
          <p:cNvPr id="9" name="Table 8"/>
          <p:cNvGraphicFramePr>
            <a:graphicFrameLocks noGrp="1"/>
          </p:cNvGraphicFramePr>
          <p:nvPr/>
        </p:nvGraphicFramePr>
        <p:xfrm>
          <a:off x="5105400" y="4801572"/>
          <a:ext cx="3810000" cy="609600"/>
        </p:xfrm>
        <a:graphic>
          <a:graphicData uri="http://schemas.openxmlformats.org/drawingml/2006/table">
            <a:tbl>
              <a:tblPr/>
              <a:tblGrid>
                <a:gridCol w="952500"/>
                <a:gridCol w="952500"/>
                <a:gridCol w="952500"/>
                <a:gridCol w="952500"/>
              </a:tblGrid>
              <a:tr h="609600">
                <a:tc>
                  <a:txBody>
                    <a:bodyPr/>
                    <a:lstStyle/>
                    <a:p>
                      <a:pPr algn="ctr" fontAlgn="b"/>
                      <a:r>
                        <a:rPr lang="en-US" sz="3600" b="1" i="0" u="none" strike="noStrike" dirty="0">
                          <a:solidFill>
                            <a:srgbClr val="F2F2F2"/>
                          </a:solidFill>
                          <a:latin typeface="Calibri"/>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b"/>
                      <a:r>
                        <a:rPr lang="en-US" sz="3600" b="1" i="0" u="none" strike="noStrike" dirty="0">
                          <a:solidFill>
                            <a:srgbClr val="F2F2F2"/>
                          </a:solidFill>
                          <a:latin typeface="Calibri"/>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76091"/>
                    </a:solidFill>
                  </a:tcPr>
                </a:tc>
                <a:tc>
                  <a:txBody>
                    <a:bodyPr/>
                    <a:lstStyle/>
                    <a:p>
                      <a:pPr algn="ctr" fontAlgn="b"/>
                      <a:r>
                        <a:rPr lang="en-US" sz="3600" b="1" i="0" u="none" strike="noStrike">
                          <a:solidFill>
                            <a:srgbClr val="000000"/>
                          </a:solidFill>
                          <a:latin typeface="Calibri"/>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3600" b="1" i="0" u="none" strike="noStrike" dirty="0">
                          <a:solidFill>
                            <a:srgbClr val="F2F2F2"/>
                          </a:solidFill>
                          <a:latin typeface="Calibri"/>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bl>
          </a:graphicData>
        </a:graphic>
      </p:graphicFrame>
      <p:cxnSp>
        <p:nvCxnSpPr>
          <p:cNvPr id="11" name="Straight Arrow Connector 10"/>
          <p:cNvCxnSpPr/>
          <p:nvPr/>
        </p:nvCxnSpPr>
        <p:spPr>
          <a:xfrm>
            <a:off x="4419600" y="5106372"/>
            <a:ext cx="533400"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5" name="Freeform 14"/>
          <p:cNvSpPr/>
          <p:nvPr/>
        </p:nvSpPr>
        <p:spPr>
          <a:xfrm>
            <a:off x="682388" y="4379629"/>
            <a:ext cx="928048" cy="266131"/>
          </a:xfrm>
          <a:custGeom>
            <a:avLst/>
            <a:gdLst>
              <a:gd name="connsiteX0" fmla="*/ 0 w 928048"/>
              <a:gd name="connsiteY0" fmla="*/ 225188 h 266131"/>
              <a:gd name="connsiteX1" fmla="*/ 300251 w 928048"/>
              <a:gd name="connsiteY1" fmla="*/ 6824 h 266131"/>
              <a:gd name="connsiteX2" fmla="*/ 928048 w 928048"/>
              <a:gd name="connsiteY2" fmla="*/ 266131 h 266131"/>
              <a:gd name="connsiteX3" fmla="*/ 928048 w 928048"/>
              <a:gd name="connsiteY3" fmla="*/ 266131 h 266131"/>
            </a:gdLst>
            <a:ahLst/>
            <a:cxnLst>
              <a:cxn ang="0">
                <a:pos x="connsiteX0" y="connsiteY0"/>
              </a:cxn>
              <a:cxn ang="0">
                <a:pos x="connsiteX1" y="connsiteY1"/>
              </a:cxn>
              <a:cxn ang="0">
                <a:pos x="connsiteX2" y="connsiteY2"/>
              </a:cxn>
              <a:cxn ang="0">
                <a:pos x="connsiteX3" y="connsiteY3"/>
              </a:cxn>
            </a:cxnLst>
            <a:rect l="l" t="t" r="r" b="b"/>
            <a:pathLst>
              <a:path w="928048" h="266131">
                <a:moveTo>
                  <a:pt x="0" y="225188"/>
                </a:moveTo>
                <a:cubicBezTo>
                  <a:pt x="72788" y="112594"/>
                  <a:pt x="145576" y="0"/>
                  <a:pt x="300251" y="6824"/>
                </a:cubicBezTo>
                <a:cubicBezTo>
                  <a:pt x="454926" y="13648"/>
                  <a:pt x="928048" y="266131"/>
                  <a:pt x="928048" y="266131"/>
                </a:cubicBezTo>
                <a:lnTo>
                  <a:pt x="928048" y="266131"/>
                </a:lnTo>
              </a:path>
            </a:pathLst>
          </a:custGeom>
          <a:ln>
            <a:tailEnd type="triangle"/>
          </a:ln>
        </p:spPr>
        <p:style>
          <a:lnRef idx="3">
            <a:schemeClr val="dk1"/>
          </a:lnRef>
          <a:fillRef idx="0">
            <a:schemeClr val="dk1"/>
          </a:fillRef>
          <a:effectRef idx="2">
            <a:schemeClr val="dk1"/>
          </a:effectRef>
          <a:fontRef idx="minor">
            <a:schemeClr val="tx1"/>
          </a:fontRef>
        </p:style>
        <p:txBody>
          <a:bodyPr rtlCol="0" anchor="ctr"/>
          <a:lstStyle/>
          <a:p>
            <a:pPr algn="ctr"/>
            <a:endParaRPr lang="en-US">
              <a:ln>
                <a:solidFill>
                  <a:schemeClr val="tx1"/>
                </a:solidFill>
              </a:ln>
            </a:endParaRPr>
          </a:p>
        </p:txBody>
      </p:sp>
      <p:sp>
        <p:nvSpPr>
          <p:cNvPr id="16" name="Freeform 15"/>
          <p:cNvSpPr/>
          <p:nvPr/>
        </p:nvSpPr>
        <p:spPr>
          <a:xfrm rot="10226318">
            <a:off x="834788" y="5602241"/>
            <a:ext cx="928048" cy="266131"/>
          </a:xfrm>
          <a:custGeom>
            <a:avLst/>
            <a:gdLst>
              <a:gd name="connsiteX0" fmla="*/ 0 w 928048"/>
              <a:gd name="connsiteY0" fmla="*/ 225188 h 266131"/>
              <a:gd name="connsiteX1" fmla="*/ 300251 w 928048"/>
              <a:gd name="connsiteY1" fmla="*/ 6824 h 266131"/>
              <a:gd name="connsiteX2" fmla="*/ 928048 w 928048"/>
              <a:gd name="connsiteY2" fmla="*/ 266131 h 266131"/>
              <a:gd name="connsiteX3" fmla="*/ 928048 w 928048"/>
              <a:gd name="connsiteY3" fmla="*/ 266131 h 266131"/>
            </a:gdLst>
            <a:ahLst/>
            <a:cxnLst>
              <a:cxn ang="0">
                <a:pos x="connsiteX0" y="connsiteY0"/>
              </a:cxn>
              <a:cxn ang="0">
                <a:pos x="connsiteX1" y="connsiteY1"/>
              </a:cxn>
              <a:cxn ang="0">
                <a:pos x="connsiteX2" y="connsiteY2"/>
              </a:cxn>
              <a:cxn ang="0">
                <a:pos x="connsiteX3" y="connsiteY3"/>
              </a:cxn>
            </a:cxnLst>
            <a:rect l="l" t="t" r="r" b="b"/>
            <a:pathLst>
              <a:path w="928048" h="266131">
                <a:moveTo>
                  <a:pt x="0" y="225188"/>
                </a:moveTo>
                <a:cubicBezTo>
                  <a:pt x="72788" y="112594"/>
                  <a:pt x="145576" y="0"/>
                  <a:pt x="300251" y="6824"/>
                </a:cubicBezTo>
                <a:cubicBezTo>
                  <a:pt x="454926" y="13648"/>
                  <a:pt x="928048" y="266131"/>
                  <a:pt x="928048" y="266131"/>
                </a:cubicBezTo>
                <a:lnTo>
                  <a:pt x="928048" y="266131"/>
                </a:lnTo>
              </a:path>
            </a:pathLst>
          </a:custGeom>
          <a:ln>
            <a:tailEnd type="triangle"/>
          </a:ln>
        </p:spPr>
        <p:style>
          <a:lnRef idx="3">
            <a:schemeClr val="dk1"/>
          </a:lnRef>
          <a:fillRef idx="0">
            <a:schemeClr val="dk1"/>
          </a:fillRef>
          <a:effectRef idx="2">
            <a:schemeClr val="dk1"/>
          </a:effectRef>
          <a:fontRef idx="minor">
            <a:schemeClr val="tx1"/>
          </a:fontRef>
        </p:style>
        <p:txBody>
          <a:bodyPr rtlCol="0" anchor="ctr"/>
          <a:lstStyle/>
          <a:p>
            <a:pPr algn="ctr"/>
            <a:endParaRPr lang="en-US">
              <a:ln>
                <a:solidFill>
                  <a:schemeClr val="tx1"/>
                </a:solidFill>
              </a:ln>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dirty="0" smtClean="0"/>
              <a:t>Exchange : 1 - 2</a:t>
            </a:r>
            <a:endParaRPr lang="en-US" dirty="0"/>
          </a:p>
        </p:txBody>
      </p:sp>
      <p:sp>
        <p:nvSpPr>
          <p:cNvPr id="3" name="Content Placeholder 2"/>
          <p:cNvSpPr>
            <a:spLocks noGrp="1"/>
          </p:cNvSpPr>
          <p:nvPr>
            <p:ph idx="1"/>
          </p:nvPr>
        </p:nvSpPr>
        <p:spPr>
          <a:xfrm>
            <a:off x="1219200" y="1600200"/>
            <a:ext cx="7467600" cy="4525963"/>
          </a:xfrm>
        </p:spPr>
        <p:txBody>
          <a:bodyPr>
            <a:normAutofit/>
          </a:bodyPr>
          <a:lstStyle/>
          <a:p>
            <a:r>
              <a:rPr lang="en-US" sz="4800" dirty="0" smtClean="0"/>
              <a:t>TC</a:t>
            </a:r>
            <a:r>
              <a:rPr lang="en-US" sz="4800" baseline="-25000" dirty="0" smtClean="0"/>
              <a:t>2134</a:t>
            </a:r>
            <a:r>
              <a:rPr lang="en-US" sz="4800" dirty="0" smtClean="0"/>
              <a:t>(1-2) = 10(1</a:t>
            </a:r>
            <a:r>
              <a:rPr lang="en-US" sz="4800" dirty="0" smtClean="0"/>
              <a:t>)</a:t>
            </a:r>
            <a:r>
              <a:rPr lang="id-ID" sz="4800" dirty="0" smtClean="0"/>
              <a:t> </a:t>
            </a:r>
            <a:r>
              <a:rPr lang="en-US" sz="4800" dirty="0" smtClean="0"/>
              <a:t>+</a:t>
            </a:r>
            <a:r>
              <a:rPr lang="en-US" sz="4800" dirty="0" smtClean="0"/>
              <a:t>15(1</a:t>
            </a:r>
            <a:r>
              <a:rPr lang="en-US" sz="4800" dirty="0" smtClean="0"/>
              <a:t>)</a:t>
            </a:r>
            <a:r>
              <a:rPr lang="id-ID" sz="4800" dirty="0" smtClean="0"/>
              <a:t> </a:t>
            </a:r>
            <a:r>
              <a:rPr lang="en-US" sz="4800" dirty="0" smtClean="0"/>
              <a:t>+</a:t>
            </a:r>
            <a:r>
              <a:rPr lang="id-ID" sz="4800" dirty="0" smtClean="0"/>
              <a:t> </a:t>
            </a:r>
            <a:r>
              <a:rPr lang="en-US" sz="4800" dirty="0" smtClean="0"/>
              <a:t>20(2)</a:t>
            </a:r>
            <a:r>
              <a:rPr lang="id-ID" sz="4800" dirty="0" smtClean="0"/>
              <a:t> </a:t>
            </a:r>
            <a:r>
              <a:rPr lang="en-US" sz="4800" dirty="0" smtClean="0"/>
              <a:t>+</a:t>
            </a:r>
            <a:r>
              <a:rPr lang="en-US" sz="4800" dirty="0" smtClean="0"/>
              <a:t>10(2</a:t>
            </a:r>
            <a:r>
              <a:rPr lang="en-US" sz="4800" dirty="0" smtClean="0"/>
              <a:t>)</a:t>
            </a:r>
            <a:r>
              <a:rPr lang="id-ID" sz="4800" dirty="0" smtClean="0"/>
              <a:t> </a:t>
            </a:r>
            <a:r>
              <a:rPr lang="en-US" sz="4800" dirty="0" smtClean="0"/>
              <a:t>+</a:t>
            </a:r>
            <a:r>
              <a:rPr lang="en-US" sz="4800" dirty="0" smtClean="0"/>
              <a:t>5(3</a:t>
            </a:r>
            <a:r>
              <a:rPr lang="en-US" sz="4800" dirty="0" smtClean="0"/>
              <a:t>)</a:t>
            </a:r>
            <a:r>
              <a:rPr lang="id-ID" sz="4800" dirty="0" smtClean="0"/>
              <a:t> </a:t>
            </a:r>
            <a:r>
              <a:rPr lang="en-US" sz="4800" dirty="0" smtClean="0"/>
              <a:t>+</a:t>
            </a:r>
            <a:r>
              <a:rPr lang="en-US" sz="4800" dirty="0" smtClean="0"/>
              <a:t>5(1) = 105</a:t>
            </a:r>
          </a:p>
          <a:p>
            <a:endParaRPr lang="en-US" sz="4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228600"/>
            <a:ext cx="8229600" cy="4525963"/>
          </a:xfrm>
        </p:spPr>
        <p:txBody>
          <a:bodyPr>
            <a:noAutofit/>
          </a:bodyPr>
          <a:lstStyle/>
          <a:p>
            <a:r>
              <a:rPr lang="en-US" sz="2800" dirty="0" smtClean="0"/>
              <a:t>TC</a:t>
            </a:r>
            <a:r>
              <a:rPr lang="en-US" sz="2800" baseline="-25000" dirty="0" smtClean="0"/>
              <a:t>2134</a:t>
            </a:r>
            <a:r>
              <a:rPr lang="en-US" sz="2800" dirty="0" smtClean="0"/>
              <a:t>(1-2) = 10(1)+15(1)+20(2)+10(2)+5(3)+5(1) = 105</a:t>
            </a:r>
          </a:p>
          <a:p>
            <a:r>
              <a:rPr lang="en-US" sz="2800" b="1" dirty="0" smtClean="0">
                <a:solidFill>
                  <a:srgbClr val="7030A0"/>
                </a:solidFill>
              </a:rPr>
              <a:t>TC</a:t>
            </a:r>
            <a:r>
              <a:rPr lang="en-US" sz="2800" b="1" baseline="-25000" dirty="0" smtClean="0">
                <a:solidFill>
                  <a:srgbClr val="7030A0"/>
                </a:solidFill>
              </a:rPr>
              <a:t>3214</a:t>
            </a:r>
            <a:r>
              <a:rPr lang="en-US" sz="2800" b="1" dirty="0" smtClean="0">
                <a:solidFill>
                  <a:srgbClr val="7030A0"/>
                </a:solidFill>
              </a:rPr>
              <a:t>(1-3) = 10(1)+15(2)+20(1)+10(1)+5(2)+5(3) = </a:t>
            </a:r>
          </a:p>
          <a:p>
            <a:pPr>
              <a:buNone/>
            </a:pPr>
            <a:r>
              <a:rPr lang="en-US" sz="2800" b="1" dirty="0" smtClean="0">
                <a:solidFill>
                  <a:srgbClr val="7030A0"/>
                </a:solidFill>
              </a:rPr>
              <a:t>	95</a:t>
            </a:r>
          </a:p>
          <a:p>
            <a:r>
              <a:rPr lang="en-US" sz="2800" dirty="0" smtClean="0"/>
              <a:t>TC</a:t>
            </a:r>
            <a:r>
              <a:rPr lang="en-US" sz="2800" baseline="-25000" dirty="0" smtClean="0"/>
              <a:t>4231</a:t>
            </a:r>
            <a:r>
              <a:rPr lang="en-US" sz="2800" dirty="0" smtClean="0"/>
              <a:t>(1-4) = 10(2)+15(1)+20(3)+10(1)+5(1)+5(2) = 120</a:t>
            </a:r>
          </a:p>
          <a:p>
            <a:r>
              <a:rPr lang="en-US" sz="2800" dirty="0" smtClean="0"/>
              <a:t>TC</a:t>
            </a:r>
            <a:r>
              <a:rPr lang="en-US" sz="2800" baseline="-25000" dirty="0" smtClean="0"/>
              <a:t>1324</a:t>
            </a:r>
            <a:r>
              <a:rPr lang="en-US" sz="2800" dirty="0" smtClean="0"/>
              <a:t>(2-3) = 10(2)+15(1)+20(3)+10(1)+5(1)+5(2) = 120</a:t>
            </a:r>
          </a:p>
          <a:p>
            <a:r>
              <a:rPr lang="en-US" sz="2800" dirty="0" smtClean="0"/>
              <a:t>TC</a:t>
            </a:r>
            <a:r>
              <a:rPr lang="en-US" sz="2800" baseline="-25000" dirty="0" smtClean="0"/>
              <a:t>1432</a:t>
            </a:r>
            <a:r>
              <a:rPr lang="en-US" sz="2800" dirty="0" smtClean="0"/>
              <a:t>(2-4) = 10(3)+15(2)+20(1)+10(1)+5(2)+5(1) = 105</a:t>
            </a:r>
          </a:p>
          <a:p>
            <a:r>
              <a:rPr lang="en-US" sz="2800" dirty="0" smtClean="0"/>
              <a:t>TC</a:t>
            </a:r>
            <a:r>
              <a:rPr lang="en-US" sz="2800" baseline="-25000" dirty="0" smtClean="0"/>
              <a:t>1243</a:t>
            </a:r>
            <a:r>
              <a:rPr lang="en-US" sz="2800" dirty="0" smtClean="0"/>
              <a:t>(3-4) = 10(1)+15(3)+20(2)+10(2)+5(1)+5(1) = 125</a:t>
            </a:r>
          </a:p>
          <a:p>
            <a:endParaRPr lang="en-US" sz="2800" dirty="0" smtClean="0"/>
          </a:p>
          <a:p>
            <a:endParaRPr lang="en-US" sz="2800" dirty="0" smtClean="0"/>
          </a:p>
          <a:p>
            <a:endParaRPr lang="en-US" sz="2800" dirty="0" smtClean="0"/>
          </a:p>
          <a:p>
            <a:endParaRPr lang="en-US" sz="2800" dirty="0" smtClean="0"/>
          </a:p>
          <a:p>
            <a:endParaRPr lang="en-US" sz="2800" dirty="0"/>
          </a:p>
        </p:txBody>
      </p:sp>
      <p:sp>
        <p:nvSpPr>
          <p:cNvPr id="4" name="Rectangle 3"/>
          <p:cNvSpPr/>
          <p:nvPr/>
        </p:nvSpPr>
        <p:spPr>
          <a:xfrm>
            <a:off x="990600" y="1143000"/>
            <a:ext cx="7086600" cy="1371600"/>
          </a:xfrm>
          <a:prstGeom prst="rect">
            <a:avLst/>
          </a:prstGeom>
          <a:solidFill>
            <a:srgbClr val="FFFF00">
              <a:alpha val="2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Iteration 1</a:t>
            </a:r>
            <a:endParaRPr lang="en-US" dirty="0"/>
          </a:p>
        </p:txBody>
      </p:sp>
      <p:graphicFrame>
        <p:nvGraphicFramePr>
          <p:cNvPr id="4" name="Content Placeholder 3"/>
          <p:cNvGraphicFramePr>
            <a:graphicFrameLocks noGrp="1"/>
          </p:cNvGraphicFramePr>
          <p:nvPr>
            <p:ph idx="1"/>
          </p:nvPr>
        </p:nvGraphicFramePr>
        <p:xfrm>
          <a:off x="2362200" y="3048000"/>
          <a:ext cx="4572000" cy="910431"/>
        </p:xfrm>
        <a:graphic>
          <a:graphicData uri="http://schemas.openxmlformats.org/drawingml/2006/table">
            <a:tbl>
              <a:tblPr/>
              <a:tblGrid>
                <a:gridCol w="1143000"/>
                <a:gridCol w="1143000"/>
                <a:gridCol w="1143000"/>
                <a:gridCol w="1143000"/>
              </a:tblGrid>
              <a:tr h="910431">
                <a:tc>
                  <a:txBody>
                    <a:bodyPr/>
                    <a:lstStyle/>
                    <a:p>
                      <a:pPr algn="ctr" fontAlgn="b"/>
                      <a:r>
                        <a:rPr lang="en-US" sz="4800" b="1" i="0" u="none" strike="noStrike" dirty="0">
                          <a:solidFill>
                            <a:srgbClr val="000000"/>
                          </a:solidFill>
                          <a:latin typeface="Calibri"/>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4800" b="1" i="0" u="none" strike="noStrike">
                          <a:solidFill>
                            <a:srgbClr val="F2F2F2"/>
                          </a:solidFill>
                          <a:latin typeface="Calibri"/>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b"/>
                      <a:r>
                        <a:rPr lang="en-US" sz="4800" b="1" i="0" u="none" strike="noStrike">
                          <a:solidFill>
                            <a:srgbClr val="F2F2F2"/>
                          </a:solidFill>
                          <a:latin typeface="Calibri"/>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76091"/>
                    </a:solidFill>
                  </a:tcPr>
                </a:tc>
                <a:tc>
                  <a:txBody>
                    <a:bodyPr/>
                    <a:lstStyle/>
                    <a:p>
                      <a:pPr algn="ctr" fontAlgn="b"/>
                      <a:r>
                        <a:rPr lang="en-US" sz="4800" b="1" i="0" u="none" strike="noStrike" dirty="0">
                          <a:solidFill>
                            <a:srgbClr val="F2F2F2"/>
                          </a:solidFill>
                          <a:latin typeface="Calibri"/>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Exchange</a:t>
            </a:r>
            <a:endParaRPr lang="en-US" dirty="0"/>
          </a:p>
        </p:txBody>
      </p:sp>
      <p:sp>
        <p:nvSpPr>
          <p:cNvPr id="3" name="Content Placeholder 2"/>
          <p:cNvSpPr>
            <a:spLocks noGrp="1"/>
          </p:cNvSpPr>
          <p:nvPr>
            <p:ph idx="1"/>
          </p:nvPr>
        </p:nvSpPr>
        <p:spPr>
          <a:xfrm>
            <a:off x="3657600" y="1600200"/>
            <a:ext cx="1524000" cy="4525963"/>
          </a:xfrm>
        </p:spPr>
        <p:txBody>
          <a:bodyPr/>
          <a:lstStyle/>
          <a:p>
            <a:r>
              <a:rPr lang="en-US" dirty="0" smtClean="0"/>
              <a:t>1 – 2</a:t>
            </a:r>
          </a:p>
          <a:p>
            <a:r>
              <a:rPr lang="en-US" dirty="0" smtClean="0"/>
              <a:t>1 – 3</a:t>
            </a:r>
          </a:p>
          <a:p>
            <a:r>
              <a:rPr lang="en-US" dirty="0" smtClean="0"/>
              <a:t>1 – 4</a:t>
            </a:r>
          </a:p>
          <a:p>
            <a:r>
              <a:rPr lang="en-US" dirty="0" smtClean="0"/>
              <a:t>2 – 3</a:t>
            </a:r>
          </a:p>
          <a:p>
            <a:r>
              <a:rPr lang="en-US" dirty="0" smtClean="0"/>
              <a:t>2 – 4</a:t>
            </a:r>
          </a:p>
          <a:p>
            <a:r>
              <a:rPr lang="en-US" dirty="0" smtClean="0"/>
              <a:t>3 – 4</a:t>
            </a:r>
          </a:p>
          <a:p>
            <a:pPr>
              <a:buNone/>
            </a:pP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olor">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color</Template>
  <TotalTime>841</TotalTime>
  <Words>437</Words>
  <Application>Microsoft Office PowerPoint</Application>
  <PresentationFormat>On-screen Show (4:3)</PresentationFormat>
  <Paragraphs>211</Paragraphs>
  <Slides>13</Slides>
  <Notes>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color</vt:lpstr>
      <vt:lpstr>Design Algorithms : Pairwise Exchange</vt:lpstr>
      <vt:lpstr>Slide 2</vt:lpstr>
      <vt:lpstr>Slide 3</vt:lpstr>
      <vt:lpstr>Exchange</vt:lpstr>
      <vt:lpstr>Exchange : 1 - 2</vt:lpstr>
      <vt:lpstr>Exchange : 1 - 2</vt:lpstr>
      <vt:lpstr>Slide 7</vt:lpstr>
      <vt:lpstr>Iteration 1</vt:lpstr>
      <vt:lpstr>Exchange</vt:lpstr>
      <vt:lpstr>Iteration 2</vt:lpstr>
      <vt:lpstr>Iteration 2</vt:lpstr>
      <vt:lpstr>Iteration 3</vt:lpstr>
      <vt:lpstr>Final Layout</vt:lpstr>
    </vt:vector>
  </TitlesOfParts>
  <Company>ITT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 Algorithms : Pairwise Exchange</dc:title>
  <dc:creator>Iqbal</dc:creator>
  <cp:lastModifiedBy>Lenovo</cp:lastModifiedBy>
  <cp:revision>6</cp:revision>
  <dcterms:created xsi:type="dcterms:W3CDTF">2009-10-05T19:46:09Z</dcterms:created>
  <dcterms:modified xsi:type="dcterms:W3CDTF">2011-10-12T14:55:59Z</dcterms:modified>
</cp:coreProperties>
</file>