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52"/>
  </p:notesMasterIdLst>
  <p:sldIdLst>
    <p:sldId id="256" r:id="rId2"/>
    <p:sldId id="271" r:id="rId3"/>
    <p:sldId id="332" r:id="rId4"/>
    <p:sldId id="333" r:id="rId5"/>
    <p:sldId id="335" r:id="rId6"/>
    <p:sldId id="337" r:id="rId7"/>
    <p:sldId id="338" r:id="rId8"/>
    <p:sldId id="261" r:id="rId9"/>
    <p:sldId id="339" r:id="rId10"/>
    <p:sldId id="264" r:id="rId11"/>
    <p:sldId id="273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319" r:id="rId42"/>
    <p:sldId id="320" r:id="rId43"/>
    <p:sldId id="321" r:id="rId44"/>
    <p:sldId id="322" r:id="rId45"/>
    <p:sldId id="323" r:id="rId46"/>
    <p:sldId id="324" r:id="rId47"/>
    <p:sldId id="325" r:id="rId48"/>
    <p:sldId id="326" r:id="rId49"/>
    <p:sldId id="327" r:id="rId50"/>
    <p:sldId id="330" r:id="rId5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525"/>
    <a:srgbClr val="822626"/>
    <a:srgbClr val="69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5928"/>
  </p:normalViewPr>
  <p:slideViewPr>
    <p:cSldViewPr snapToGrid="0">
      <p:cViewPr varScale="1">
        <p:scale>
          <a:sx n="68" d="100"/>
          <a:sy n="68" d="100"/>
        </p:scale>
        <p:origin x="60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1CD8B-38AB-6049-AEA7-381808A09658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68A65-CE78-8E45-AE11-2D89E1A7B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61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AEAEE61-DE1A-4F2F-B2A6-3533272A96FC}" type="slidenum">
              <a:rPr lang="en-US" sz="1200">
                <a:latin typeface="Arial" panose="020B0604020202020204" pitchFamily="34" charset="0"/>
              </a:rPr>
              <a:pPr/>
              <a:t>32</a:t>
            </a:fld>
            <a:endParaRPr lang="en-US" sz="1200">
              <a:latin typeface="Arial" panose="020B0604020202020204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1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96F22E6-CD6C-4B88-A593-A79BB6E0A1A7}" type="datetimeFigureOut">
              <a:rPr lang="id-ID" smtClean="0"/>
              <a:t>18/08/2018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6BAD416-5991-45B5-A5E4-54CA3AC5A1DC}" type="slidenum">
              <a:rPr lang="id-ID" smtClean="0"/>
              <a:t>‹#›</a:t>
            </a:fld>
            <a:endParaRPr lang="id-ID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94697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22E6-CD6C-4B88-A593-A79BB6E0A1A7}" type="datetimeFigureOut">
              <a:rPr lang="id-ID" smtClean="0"/>
              <a:t>18/08/2018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D416-5991-45B5-A5E4-54CA3AC5A1D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3958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22E6-CD6C-4B88-A593-A79BB6E0A1A7}" type="datetimeFigureOut">
              <a:rPr lang="id-ID" smtClean="0"/>
              <a:t>18/08/2018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D416-5991-45B5-A5E4-54CA3AC5A1D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3860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22E6-CD6C-4B88-A593-A79BB6E0A1A7}" type="datetimeFigureOut">
              <a:rPr lang="id-ID" smtClean="0"/>
              <a:t>18/08/2018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D416-5991-45B5-A5E4-54CA3AC5A1D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5020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6F22E6-CD6C-4B88-A593-A79BB6E0A1A7}" type="datetimeFigureOut">
              <a:rPr lang="id-ID" smtClean="0"/>
              <a:t>18/08/2018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BAD416-5991-45B5-A5E4-54CA3AC5A1DC}" type="slidenum">
              <a:rPr lang="id-ID" smtClean="0"/>
              <a:t>‹#›</a:t>
            </a:fld>
            <a:endParaRPr lang="id-ID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7915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22E6-CD6C-4B88-A593-A79BB6E0A1A7}" type="datetimeFigureOut">
              <a:rPr lang="id-ID" smtClean="0"/>
              <a:t>18/08/2018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D416-5991-45B5-A5E4-54CA3AC5A1D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4777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22E6-CD6C-4B88-A593-A79BB6E0A1A7}" type="datetimeFigureOut">
              <a:rPr lang="id-ID" smtClean="0"/>
              <a:t>18/08/2018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D416-5991-45B5-A5E4-54CA3AC5A1D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6463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22E6-CD6C-4B88-A593-A79BB6E0A1A7}" type="datetimeFigureOut">
              <a:rPr lang="id-ID" smtClean="0"/>
              <a:t>18/08/2018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D416-5991-45B5-A5E4-54CA3AC5A1D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212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22E6-CD6C-4B88-A593-A79BB6E0A1A7}" type="datetimeFigureOut">
              <a:rPr lang="id-ID" smtClean="0"/>
              <a:t>18/08/2018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AD416-5991-45B5-A5E4-54CA3AC5A1D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2698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6F22E6-CD6C-4B88-A593-A79BB6E0A1A7}" type="datetimeFigureOut">
              <a:rPr lang="id-ID" smtClean="0"/>
              <a:t>18/08/2018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BAD416-5991-45B5-A5E4-54CA3AC5A1DC}" type="slidenum">
              <a:rPr lang="id-ID" smtClean="0"/>
              <a:t>‹#›</a:t>
            </a:fld>
            <a:endParaRPr lang="id-ID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051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6F22E6-CD6C-4B88-A593-A79BB6E0A1A7}" type="datetimeFigureOut">
              <a:rPr lang="id-ID" smtClean="0"/>
              <a:t>18/08/2018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BAD416-5991-45B5-A5E4-54CA3AC5A1DC}" type="slidenum">
              <a:rPr lang="id-ID" smtClean="0"/>
              <a:t>‹#›</a:t>
            </a:fld>
            <a:endParaRPr lang="id-ID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768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96F22E6-CD6C-4B88-A593-A79BB6E0A1A7}" type="datetimeFigureOut">
              <a:rPr lang="id-ID" smtClean="0"/>
              <a:t>18/08/2018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6BAD416-5991-45B5-A5E4-54CA3AC5A1DC}" type="slidenum">
              <a:rPr lang="id-ID" smtClean="0"/>
              <a:t>‹#›</a:t>
            </a:fld>
            <a:endParaRPr lang="id-ID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3236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7288" y="1122363"/>
            <a:ext cx="9886950" cy="1674625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rgbClr val="690202"/>
                </a:solidFill>
              </a:rPr>
              <a:t>IEH4E2 Academic PROPOSAL writing c</a:t>
            </a:r>
            <a:br>
              <a:rPr lang="en-US" sz="4800" b="1" dirty="0">
                <a:solidFill>
                  <a:srgbClr val="690202"/>
                </a:solidFill>
              </a:rPr>
            </a:br>
            <a:r>
              <a:rPr lang="en-US" sz="4800" b="1" dirty="0">
                <a:solidFill>
                  <a:srgbClr val="690202"/>
                </a:solidFill>
              </a:rPr>
              <a:t>(2 CREDITS)</a:t>
            </a:r>
            <a:endParaRPr lang="id-ID" sz="4800" b="1" dirty="0">
              <a:solidFill>
                <a:srgbClr val="69020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7289" y="4337542"/>
            <a:ext cx="9886949" cy="137745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262525"/>
                </a:solidFill>
              </a:rPr>
              <a:t>Week 1: </a:t>
            </a:r>
            <a:r>
              <a:rPr lang="en-US" sz="3600" b="1" dirty="0">
                <a:solidFill>
                  <a:srgbClr val="262525"/>
                </a:solidFill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718879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Assignment </a:t>
            </a:r>
            <a:br>
              <a:rPr lang="en-US" b="1" dirty="0"/>
            </a:br>
            <a:r>
              <a:rPr lang="en-US" b="1" dirty="0"/>
              <a:t>(Paper Review)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037" y="2171700"/>
            <a:ext cx="8915400" cy="4337916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262525"/>
                </a:solidFill>
              </a:rPr>
              <a:t>Choose one paper </a:t>
            </a:r>
            <a:r>
              <a:rPr lang="en-US" sz="2400" dirty="0">
                <a:solidFill>
                  <a:srgbClr val="262525"/>
                </a:solidFill>
              </a:rPr>
              <a:t>from International journal/proceeding based on your final project topic</a:t>
            </a:r>
          </a:p>
          <a:p>
            <a:r>
              <a:rPr lang="en-US" sz="2400" b="1" dirty="0">
                <a:solidFill>
                  <a:srgbClr val="262525"/>
                </a:solidFill>
              </a:rPr>
              <a:t>Grading :</a:t>
            </a:r>
          </a:p>
          <a:p>
            <a:pPr lvl="1"/>
            <a:r>
              <a:rPr lang="en-US" sz="2400" i="0" dirty="0">
                <a:solidFill>
                  <a:srgbClr val="262525"/>
                </a:solidFill>
              </a:rPr>
              <a:t>Problems and aim of paper</a:t>
            </a:r>
          </a:p>
          <a:p>
            <a:pPr lvl="1"/>
            <a:r>
              <a:rPr lang="en-US" sz="2400" i="0" dirty="0">
                <a:solidFill>
                  <a:srgbClr val="262525"/>
                </a:solidFill>
              </a:rPr>
              <a:t>Problem solving method</a:t>
            </a:r>
          </a:p>
          <a:p>
            <a:pPr lvl="1"/>
            <a:r>
              <a:rPr lang="en-US" sz="2400" i="0" dirty="0">
                <a:solidFill>
                  <a:srgbClr val="262525"/>
                </a:solidFill>
              </a:rPr>
              <a:t>Analysis</a:t>
            </a:r>
          </a:p>
          <a:p>
            <a:pPr lvl="1"/>
            <a:r>
              <a:rPr lang="en-US" sz="2400" i="0" dirty="0">
                <a:solidFill>
                  <a:srgbClr val="262525"/>
                </a:solidFill>
              </a:rPr>
              <a:t>Research Result</a:t>
            </a:r>
          </a:p>
          <a:p>
            <a:r>
              <a:rPr lang="en-US" sz="2400" dirty="0">
                <a:solidFill>
                  <a:srgbClr val="262525"/>
                </a:solidFill>
              </a:rPr>
              <a:t>Submission deadline: </a:t>
            </a:r>
            <a:r>
              <a:rPr lang="en-US" sz="2400" b="1" dirty="0">
                <a:solidFill>
                  <a:srgbClr val="262525"/>
                </a:solidFill>
              </a:rPr>
              <a:t>Week 3  </a:t>
            </a:r>
            <a:r>
              <a:rPr lang="en-US" sz="2400" b="1" dirty="0">
                <a:solidFill>
                  <a:srgbClr val="262525"/>
                </a:solidFill>
                <a:highlight>
                  <a:srgbClr val="FFFF00"/>
                </a:highlight>
              </a:rPr>
              <a:t>(Luciana@telkomuniversity.ac.id)</a:t>
            </a:r>
          </a:p>
          <a:p>
            <a:pPr marL="0" indent="0">
              <a:buNone/>
            </a:pPr>
            <a:endParaRPr lang="id-ID" dirty="0">
              <a:solidFill>
                <a:srgbClr val="2625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62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663" y="685800"/>
            <a:ext cx="11463337" cy="1485900"/>
          </a:xfrm>
        </p:spPr>
        <p:txBody>
          <a:bodyPr/>
          <a:lstStyle/>
          <a:p>
            <a:pPr algn="ctr"/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Assignment </a:t>
            </a:r>
            <a:br>
              <a:rPr lang="en-US" b="1" dirty="0"/>
            </a:br>
            <a:r>
              <a:rPr lang="en-US" b="1" dirty="0"/>
              <a:t>(Chapter 1 and 2 Framework)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4501" y="2171700"/>
            <a:ext cx="9224399" cy="4337916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262525"/>
                </a:solidFill>
              </a:rPr>
              <a:t>Create</a:t>
            </a:r>
            <a:r>
              <a:rPr lang="en-US" sz="2400" dirty="0">
                <a:solidFill>
                  <a:srgbClr val="262525"/>
                </a:solidFill>
              </a:rPr>
              <a:t> your </a:t>
            </a:r>
            <a:r>
              <a:rPr lang="en-US" sz="2400" b="1" dirty="0">
                <a:solidFill>
                  <a:srgbClr val="262525"/>
                </a:solidFill>
              </a:rPr>
              <a:t>chapter 1 and 2 framework </a:t>
            </a:r>
            <a:r>
              <a:rPr lang="en-US" sz="2400" dirty="0">
                <a:solidFill>
                  <a:srgbClr val="262525"/>
                </a:solidFill>
              </a:rPr>
              <a:t>with: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i="0" dirty="0">
                <a:solidFill>
                  <a:srgbClr val="262525"/>
                </a:solidFill>
              </a:rPr>
              <a:t>Write you chapter and sub-chapter plan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i="0" dirty="0">
                <a:solidFill>
                  <a:srgbClr val="262525"/>
                </a:solidFill>
              </a:rPr>
              <a:t>Write the points that will be explained in every sub-chapter</a:t>
            </a:r>
          </a:p>
          <a:p>
            <a:r>
              <a:rPr lang="en-US" sz="2400" b="1" dirty="0">
                <a:solidFill>
                  <a:srgbClr val="262525"/>
                </a:solidFill>
              </a:rPr>
              <a:t>Grading: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i="0" dirty="0">
                <a:solidFill>
                  <a:srgbClr val="262525"/>
                </a:solidFill>
              </a:rPr>
              <a:t>The completeness of sub-chapter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i="0" dirty="0">
                <a:solidFill>
                  <a:srgbClr val="262525"/>
                </a:solidFill>
              </a:rPr>
              <a:t>The conformity with writing system in Final Project Proposal</a:t>
            </a:r>
          </a:p>
          <a:p>
            <a:r>
              <a:rPr lang="en-US" sz="2400" dirty="0">
                <a:solidFill>
                  <a:srgbClr val="262525"/>
                </a:solidFill>
              </a:rPr>
              <a:t>Submission deadline: </a:t>
            </a:r>
            <a:r>
              <a:rPr lang="en-US" sz="2400" b="1" dirty="0">
                <a:solidFill>
                  <a:srgbClr val="262525"/>
                </a:solidFill>
              </a:rPr>
              <a:t>Week 5</a:t>
            </a:r>
          </a:p>
          <a:p>
            <a:pPr marL="0" indent="0">
              <a:buNone/>
            </a:pPr>
            <a:endParaRPr lang="id-ID" dirty="0">
              <a:solidFill>
                <a:srgbClr val="2625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50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Research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What is it?</a:t>
            </a:r>
          </a:p>
        </p:txBody>
      </p:sp>
    </p:spTree>
    <p:extLst>
      <p:ext uri="{BB962C8B-B14F-4D97-AF65-F5344CB8AC3E}">
        <p14:creationId xmlns:p14="http://schemas.microsoft.com/office/powerpoint/2010/main" val="1996638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822626"/>
                </a:solidFill>
              </a:rPr>
              <a:t>Definition of Research</a:t>
            </a:r>
            <a:endParaRPr lang="en-US" dirty="0">
              <a:solidFill>
                <a:srgbClr val="82262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  <a:defRPr/>
            </a:pPr>
            <a:r>
              <a:rPr lang="en-US" b="1" dirty="0">
                <a:solidFill>
                  <a:srgbClr val="262525"/>
                </a:solidFill>
              </a:rPr>
              <a:t>A Systematic and Organized Effort to Investigate a Specific Problem or Phenomena That Needs a Solution or Explanation</a:t>
            </a:r>
            <a:endParaRPr lang="en-US" dirty="0">
              <a:solidFill>
                <a:srgbClr val="262525"/>
              </a:solidFill>
            </a:endParaRPr>
          </a:p>
          <a:p>
            <a:pPr>
              <a:lnSpc>
                <a:spcPct val="150000"/>
              </a:lnSpc>
              <a:defRPr/>
            </a:pPr>
            <a:endParaRPr lang="en-US" dirty="0">
              <a:solidFill>
                <a:srgbClr val="262525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solidFill>
                <a:srgbClr val="2625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347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67050" y="1257300"/>
            <a:ext cx="5657850" cy="4000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rgbClr val="822626"/>
                </a:solidFill>
              </a:rPr>
              <a:t>Science</a:t>
            </a:r>
            <a:endParaRPr lang="en-US" dirty="0">
              <a:solidFill>
                <a:srgbClr val="822626"/>
              </a:solidFill>
            </a:endParaRP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>
          <a:xfrm>
            <a:off x="3181350" y="1936661"/>
            <a:ext cx="5772150" cy="4444667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rgbClr val="822626"/>
                </a:solidFill>
              </a:rPr>
              <a:t>Prime objective: increase knowledge of natural system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b="1" dirty="0">
              <a:solidFill>
                <a:srgbClr val="FFCC00"/>
              </a:solidFill>
            </a:endParaRPr>
          </a:p>
          <a:p>
            <a:pPr algn="ctr" eaLnBrk="1" hangingPunct="1">
              <a:lnSpc>
                <a:spcPct val="70000"/>
              </a:lnSpc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rgbClr val="822626"/>
                </a:solidFill>
              </a:rPr>
              <a:t>Research</a:t>
            </a:r>
          </a:p>
          <a:p>
            <a:pPr algn="ctr" eaLnBrk="1" hangingPunct="1">
              <a:lnSpc>
                <a:spcPct val="70000"/>
              </a:lnSpc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rgbClr val="822626"/>
                </a:solidFill>
              </a:rPr>
              <a:t>(Scientific Method)</a:t>
            </a:r>
          </a:p>
          <a:p>
            <a:pPr algn="ctr" eaLnBrk="1" hangingPunct="1">
              <a:defRPr/>
            </a:pPr>
            <a:r>
              <a:rPr lang="en-US" b="1" dirty="0">
                <a:solidFill>
                  <a:srgbClr val="262525"/>
                </a:solidFill>
              </a:rPr>
              <a:t>Formulate Hypothesis</a:t>
            </a:r>
          </a:p>
          <a:p>
            <a:pPr algn="ctr" eaLnBrk="1" hangingPunct="1">
              <a:defRPr/>
            </a:pPr>
            <a:r>
              <a:rPr lang="en-US" b="1" dirty="0">
                <a:solidFill>
                  <a:srgbClr val="262525"/>
                </a:solidFill>
              </a:rPr>
              <a:t>Execute Experiment</a:t>
            </a:r>
          </a:p>
          <a:p>
            <a:pPr algn="ctr" eaLnBrk="1" hangingPunct="1">
              <a:defRPr/>
            </a:pPr>
            <a:r>
              <a:rPr lang="en-US" b="1" dirty="0">
                <a:solidFill>
                  <a:srgbClr val="262525"/>
                </a:solidFill>
              </a:rPr>
              <a:t>Analyze Test Result</a:t>
            </a:r>
          </a:p>
          <a:p>
            <a:pPr algn="ctr" eaLnBrk="1" hangingPunct="1">
              <a:defRPr/>
            </a:pPr>
            <a:r>
              <a:rPr lang="en-US" b="1" dirty="0">
                <a:solidFill>
                  <a:srgbClr val="262525"/>
                </a:solidFill>
              </a:rPr>
              <a:t>Generalize Hypothesis             Theory/Law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rgbClr val="262525"/>
                </a:solidFill>
              </a:rPr>
              <a:t> (New Knowledge)</a:t>
            </a:r>
          </a:p>
          <a:p>
            <a:pPr algn="ctr" eaLnBrk="1" hangingPunct="1">
              <a:defRPr/>
            </a:pPr>
            <a:r>
              <a:rPr lang="en-US" b="1" dirty="0">
                <a:solidFill>
                  <a:srgbClr val="262525"/>
                </a:solidFill>
              </a:rPr>
              <a:t>Publish the New Knowledge</a:t>
            </a:r>
            <a:endParaRPr lang="en-US" dirty="0">
              <a:solidFill>
                <a:srgbClr val="262525"/>
              </a:solidFill>
            </a:endParaRP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5895975" y="2551187"/>
            <a:ext cx="342900" cy="400050"/>
          </a:xfrm>
          <a:prstGeom prst="downArrow">
            <a:avLst>
              <a:gd name="adj1" fmla="val 50000"/>
              <a:gd name="adj2" fmla="val 29167"/>
            </a:avLst>
          </a:prstGeom>
          <a:solidFill>
            <a:srgbClr val="262525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d-ID" sz="1800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6672064" y="5085184"/>
            <a:ext cx="285750" cy="0"/>
          </a:xfrm>
          <a:prstGeom prst="line">
            <a:avLst/>
          </a:prstGeom>
          <a:noFill/>
          <a:ln w="57150">
            <a:solidFill>
              <a:srgbClr val="82262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644892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822626"/>
                </a:solidFill>
              </a:rPr>
              <a:t>Scientific Attitude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en-US" b="1" dirty="0">
                <a:solidFill>
                  <a:srgbClr val="262525"/>
                </a:solidFill>
              </a:rPr>
              <a:t>“…scientific attitude is a way of looking at the world. It is an attitude that values craftsmanship, with pride in creativity, high quality standards, and hard work.” (</a:t>
            </a:r>
            <a:r>
              <a:rPr lang="en-US" b="1" dirty="0" err="1">
                <a:solidFill>
                  <a:srgbClr val="262525"/>
                </a:solidFill>
              </a:rPr>
              <a:t>Neuman</a:t>
            </a:r>
            <a:r>
              <a:rPr lang="en-US" b="1" dirty="0">
                <a:solidFill>
                  <a:srgbClr val="262525"/>
                </a:solidFill>
              </a:rPr>
              <a:t>, 1994, p. 8).</a:t>
            </a:r>
          </a:p>
          <a:p>
            <a:pPr>
              <a:buNone/>
              <a:defRPr/>
            </a:pPr>
            <a:endParaRPr lang="en-US" b="1" dirty="0">
              <a:solidFill>
                <a:srgbClr val="262525"/>
              </a:solidFill>
            </a:endParaRPr>
          </a:p>
          <a:p>
            <a:pPr>
              <a:buNone/>
              <a:defRPr/>
            </a:pPr>
            <a:r>
              <a:rPr lang="en-US" b="1" dirty="0">
                <a:solidFill>
                  <a:srgbClr val="FF3300"/>
                </a:solidFill>
              </a:rPr>
              <a:t>Grinnell (1987, p. 125</a:t>
            </a:r>
            <a:r>
              <a:rPr lang="en-US" b="1" dirty="0">
                <a:solidFill>
                  <a:srgbClr val="262525"/>
                </a:solidFill>
              </a:rPr>
              <a:t>):”Many people learns about the “scientific method” rather than about the scientific attitude. While the “scientific method” </a:t>
            </a:r>
            <a:r>
              <a:rPr lang="en-US" b="1" dirty="0">
                <a:solidFill>
                  <a:srgbClr val="FF0000"/>
                </a:solidFill>
              </a:rPr>
              <a:t>is </a:t>
            </a:r>
            <a:r>
              <a:rPr lang="en-US" b="1" i="1" dirty="0">
                <a:solidFill>
                  <a:srgbClr val="FF0000"/>
                </a:solidFill>
              </a:rPr>
              <a:t>an ideal construct</a:t>
            </a:r>
            <a:r>
              <a:rPr lang="en-US" b="1" dirty="0">
                <a:solidFill>
                  <a:srgbClr val="262525"/>
                </a:solidFill>
              </a:rPr>
              <a:t>, the scientific attitude is </a:t>
            </a:r>
            <a:r>
              <a:rPr lang="en-US" b="1" i="1" dirty="0">
                <a:solidFill>
                  <a:srgbClr val="FF0000"/>
                </a:solidFill>
              </a:rPr>
              <a:t>the way people have of looking at the world</a:t>
            </a:r>
            <a:r>
              <a:rPr lang="en-US" b="1" dirty="0">
                <a:solidFill>
                  <a:srgbClr val="262525"/>
                </a:solidFill>
              </a:rPr>
              <a:t>. Doing science includes many methods; what makes them scientific is their acceptance by the scientific collective.” (</a:t>
            </a:r>
            <a:r>
              <a:rPr lang="en-US" b="1" dirty="0" err="1">
                <a:solidFill>
                  <a:srgbClr val="262525"/>
                </a:solidFill>
              </a:rPr>
              <a:t>Neuman</a:t>
            </a:r>
            <a:r>
              <a:rPr lang="en-US" b="1" dirty="0">
                <a:solidFill>
                  <a:srgbClr val="262525"/>
                </a:solidFill>
              </a:rPr>
              <a:t>, 1994, p. 8)</a:t>
            </a:r>
          </a:p>
        </p:txBody>
      </p:sp>
    </p:spTree>
    <p:extLst>
      <p:ext uri="{BB962C8B-B14F-4D97-AF65-F5344CB8AC3E}">
        <p14:creationId xmlns:p14="http://schemas.microsoft.com/office/powerpoint/2010/main" val="1142957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114676" y="654845"/>
            <a:ext cx="7377113" cy="4572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rgbClr val="822626"/>
                </a:solidFill>
              </a:rPr>
              <a:t>Building Block of Science</a:t>
            </a:r>
            <a:endParaRPr lang="en-US" dirty="0">
              <a:solidFill>
                <a:srgbClr val="822626"/>
              </a:solidFill>
            </a:endParaRP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3638551" y="2171701"/>
            <a:ext cx="5292329" cy="3239691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d-ID" sz="1800"/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3114676" y="4000501"/>
            <a:ext cx="1323975" cy="671513"/>
          </a:xfrm>
          <a:prstGeom prst="ellipse">
            <a:avLst/>
          </a:prstGeom>
          <a:solidFill>
            <a:srgbClr val="F2D8F8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1350" b="1"/>
              <a:t>Interpretation</a:t>
            </a:r>
          </a:p>
          <a:p>
            <a:pPr algn="ctr" eaLnBrk="1" hangingPunct="1"/>
            <a:r>
              <a:rPr lang="en-US" sz="1350" b="1"/>
              <a:t>of Data</a:t>
            </a:r>
            <a:endParaRPr lang="en-US" sz="1350"/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6324602" y="4972050"/>
            <a:ext cx="1041797" cy="571500"/>
          </a:xfrm>
          <a:prstGeom prst="ellipse">
            <a:avLst/>
          </a:prstGeom>
          <a:solidFill>
            <a:srgbClr val="A9F5C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1350" b="1"/>
              <a:t>Research </a:t>
            </a:r>
          </a:p>
          <a:p>
            <a:pPr algn="ctr" eaLnBrk="1" hangingPunct="1"/>
            <a:r>
              <a:rPr lang="en-US" sz="1350" b="1"/>
              <a:t>design</a:t>
            </a:r>
            <a:endParaRPr lang="en-US" sz="1350"/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8310565" y="4195763"/>
            <a:ext cx="1026319" cy="486966"/>
          </a:xfrm>
          <a:prstGeom prst="ellipse">
            <a:avLst/>
          </a:prstGeom>
          <a:solidFill>
            <a:srgbClr val="FFCCCC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1350" b="1"/>
              <a:t>Hypotheses</a:t>
            </a:r>
            <a:endParaRPr lang="en-US" sz="1350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5181601" y="5086351"/>
            <a:ext cx="809625" cy="485775"/>
          </a:xfrm>
          <a:prstGeom prst="rect">
            <a:avLst/>
          </a:prstGeom>
          <a:solidFill>
            <a:srgbClr val="DDC98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1350" b="1"/>
              <a:t>Data</a:t>
            </a:r>
          </a:p>
          <a:p>
            <a:pPr algn="ctr" eaLnBrk="1" hangingPunct="1"/>
            <a:r>
              <a:rPr lang="en-US" sz="1350" b="1"/>
              <a:t>Collection</a:t>
            </a:r>
            <a:endParaRPr lang="en-US" sz="1350"/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4838701" y="2000251"/>
            <a:ext cx="1188244" cy="648891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1350" b="1"/>
              <a:t>Observation</a:t>
            </a:r>
            <a:endParaRPr lang="en-US" sz="1350"/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6496051" y="1943101"/>
            <a:ext cx="1296591" cy="648891"/>
          </a:xfrm>
          <a:prstGeom prst="ellipse">
            <a:avLst/>
          </a:prstGeom>
          <a:solidFill>
            <a:srgbClr val="A1F6F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1200" b="1" dirty="0"/>
              <a:t>Identification</a:t>
            </a:r>
          </a:p>
          <a:p>
            <a:pPr algn="ctr" eaLnBrk="1" hangingPunct="1"/>
            <a:r>
              <a:rPr lang="en-US" sz="1200" b="1" dirty="0"/>
              <a:t>of Problem Area</a:t>
            </a:r>
            <a:endParaRPr lang="en-US" sz="1350" dirty="0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882505" y="2845595"/>
            <a:ext cx="1857995" cy="972741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n-US" sz="1350" b="1" dirty="0"/>
              <a:t>Refinement of theory</a:t>
            </a:r>
          </a:p>
          <a:p>
            <a:pPr algn="ctr" eaLnBrk="1" hangingPunct="1">
              <a:lnSpc>
                <a:spcPct val="70000"/>
              </a:lnSpc>
            </a:pPr>
            <a:r>
              <a:rPr lang="en-US" sz="1350" b="1" dirty="0"/>
              <a:t>(pure research)</a:t>
            </a:r>
          </a:p>
          <a:p>
            <a:pPr algn="ctr" eaLnBrk="1" hangingPunct="1">
              <a:lnSpc>
                <a:spcPct val="70000"/>
              </a:lnSpc>
            </a:pPr>
            <a:r>
              <a:rPr lang="en-US" sz="1350" b="1" dirty="0"/>
              <a:t>or</a:t>
            </a:r>
          </a:p>
          <a:p>
            <a:pPr algn="ctr" eaLnBrk="1" hangingPunct="1">
              <a:lnSpc>
                <a:spcPct val="70000"/>
              </a:lnSpc>
            </a:pPr>
            <a:r>
              <a:rPr lang="en-US" sz="1350" b="1" dirty="0"/>
              <a:t>Implementation</a:t>
            </a:r>
          </a:p>
          <a:p>
            <a:pPr algn="ctr" eaLnBrk="1" hangingPunct="1">
              <a:lnSpc>
                <a:spcPct val="70000"/>
              </a:lnSpc>
            </a:pPr>
            <a:r>
              <a:rPr lang="en-US" sz="1350" b="1" dirty="0"/>
              <a:t>(applied research</a:t>
            </a:r>
            <a:r>
              <a:rPr lang="en-US" sz="1350" dirty="0"/>
              <a:t>)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267202" y="4686300"/>
            <a:ext cx="702469" cy="647700"/>
          </a:xfrm>
          <a:prstGeom prst="rect">
            <a:avLst/>
          </a:prstGeom>
          <a:solidFill>
            <a:srgbClr val="F5A7F7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1350" b="1"/>
              <a:t>Analysis</a:t>
            </a:r>
          </a:p>
          <a:p>
            <a:pPr algn="ctr" eaLnBrk="1" hangingPunct="1"/>
            <a:r>
              <a:rPr lang="en-US" sz="1350" b="1"/>
              <a:t>of data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7581902" y="4857751"/>
            <a:ext cx="1674019" cy="627460"/>
          </a:xfrm>
          <a:prstGeom prst="rect">
            <a:avLst/>
          </a:prstGeom>
          <a:solidFill>
            <a:srgbClr val="FBECAB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1200" b="1"/>
              <a:t>Constructs Concepts</a:t>
            </a:r>
          </a:p>
          <a:p>
            <a:pPr algn="ctr" eaLnBrk="1" hangingPunct="1"/>
            <a:r>
              <a:rPr lang="en-US" sz="1200" b="1"/>
              <a:t>Operational definitions</a:t>
            </a:r>
            <a:endParaRPr lang="en-US" sz="135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7296150" y="2914651"/>
            <a:ext cx="1877616" cy="850106"/>
          </a:xfrm>
          <a:prstGeom prst="rect">
            <a:avLst/>
          </a:prstGeom>
          <a:solidFill>
            <a:srgbClr val="79C1C7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1200" b="1" dirty="0"/>
              <a:t>Theoretical Framework</a:t>
            </a:r>
          </a:p>
          <a:p>
            <a:pPr algn="ctr" eaLnBrk="1" hangingPunct="1"/>
            <a:r>
              <a:rPr lang="en-US" sz="1200" b="1" dirty="0"/>
              <a:t>or</a:t>
            </a:r>
          </a:p>
          <a:p>
            <a:pPr algn="ctr" eaLnBrk="1" hangingPunct="1"/>
            <a:r>
              <a:rPr lang="en-US" sz="1200" b="1" dirty="0"/>
              <a:t>Network of Associations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437261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822626"/>
                </a:solidFill>
              </a:rPr>
              <a:t>Research Characteristics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262525"/>
                </a:solidFill>
              </a:rPr>
              <a:t>Purposiveness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262525"/>
                </a:solidFill>
              </a:rPr>
              <a:t>Start With A Definite Aim Or Purposes For The Research</a:t>
            </a:r>
          </a:p>
          <a:p>
            <a:pPr marL="0" indent="0">
              <a:buNone/>
            </a:pPr>
            <a:r>
              <a:rPr lang="en-US" b="1" dirty="0">
                <a:solidFill>
                  <a:srgbClr val="262525"/>
                </a:solidFill>
              </a:rPr>
              <a:t>Rigor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262525"/>
                </a:solidFill>
              </a:rPr>
              <a:t>Carefulness, Scrupulousness, And The Degree Of Exactitude In Research Investigation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262525"/>
                </a:solidFill>
              </a:rPr>
              <a:t>Required A Good Theoretical Base And Sound Methodological Design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262525"/>
                </a:solidFill>
              </a:rPr>
              <a:t>Testability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262525"/>
                </a:solidFill>
              </a:rPr>
              <a:t>Hypotheses Can Be Tested By Applying Certain Statistical Test To The Data Collected For The Purpose</a:t>
            </a:r>
          </a:p>
          <a:p>
            <a:pPr marL="0" indent="0">
              <a:buNone/>
            </a:pPr>
            <a:endParaRPr lang="en-US" dirty="0">
              <a:solidFill>
                <a:srgbClr val="2625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51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22626"/>
                </a:solidFill>
              </a:rPr>
              <a:t>Research Characteristics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262525"/>
                </a:solidFill>
              </a:rPr>
              <a:t>Replicability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262525"/>
                </a:solidFill>
              </a:rPr>
              <a:t>To Have Confidence, The Research Is Repeated In Other Similar Circumstances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262525"/>
                </a:solidFill>
              </a:rPr>
              <a:t>Precision And Confidence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262525"/>
                </a:solidFill>
              </a:rPr>
              <a:t>Precision Reflects The Degree Of Exactitude Of The Result Base On The Sample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262525"/>
                </a:solidFill>
              </a:rPr>
              <a:t>Precision Reflect To How Close The Finding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262525"/>
                </a:solidFill>
              </a:rPr>
              <a:t>Confidence Refers To The Probability That Our Estimations Or Testing Hypothesis Are Correct</a:t>
            </a:r>
          </a:p>
          <a:p>
            <a:pPr marL="0" indent="0">
              <a:buNone/>
            </a:pPr>
            <a:endParaRPr lang="en-US" dirty="0">
              <a:solidFill>
                <a:srgbClr val="2625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8250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822626"/>
                </a:solidFill>
              </a:rPr>
              <a:t>Research Characteristics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262525"/>
                </a:solidFill>
              </a:rPr>
              <a:t>Objectivity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262525"/>
                </a:solidFill>
              </a:rPr>
              <a:t>Results Should Be Based On The Facts Resulting From The Actual Data Not On Our Subjective Or Emotional Value</a:t>
            </a:r>
            <a:endParaRPr lang="en-US" b="1" dirty="0">
              <a:solidFill>
                <a:srgbClr val="262525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262525"/>
                </a:solidFill>
              </a:rPr>
              <a:t>Generalizability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262525"/>
                </a:solidFill>
              </a:rPr>
              <a:t>Refers To The Scope Of Applicability Of The Research Finding In One Organizational Setting To Another Setting</a:t>
            </a:r>
          </a:p>
          <a:p>
            <a:pPr marL="0" indent="0">
              <a:buNone/>
            </a:pPr>
            <a:r>
              <a:rPr lang="en-US" b="1" dirty="0">
                <a:solidFill>
                  <a:srgbClr val="262525"/>
                </a:solidFill>
              </a:rPr>
              <a:t>Parsimony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262525"/>
                </a:solidFill>
              </a:rPr>
              <a:t>Simple</a:t>
            </a:r>
          </a:p>
          <a:p>
            <a:pPr marL="0" indent="0">
              <a:buNone/>
            </a:pPr>
            <a:endParaRPr lang="en-US" dirty="0">
              <a:solidFill>
                <a:srgbClr val="2625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450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822626"/>
                </a:solidFill>
              </a:rPr>
              <a:t>Course Description</a:t>
            </a:r>
            <a:endParaRPr lang="id-ID" dirty="0">
              <a:solidFill>
                <a:srgbClr val="82262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2400" dirty="0">
                <a:solidFill>
                  <a:srgbClr val="262525"/>
                </a:solidFill>
              </a:rPr>
              <a:t>Discuss about </a:t>
            </a:r>
            <a:r>
              <a:rPr lang="en-US" sz="2400" b="1" dirty="0">
                <a:solidFill>
                  <a:srgbClr val="262525"/>
                </a:solidFill>
              </a:rPr>
              <a:t>Research Method</a:t>
            </a:r>
            <a:r>
              <a:rPr lang="en-US" sz="2400" dirty="0">
                <a:solidFill>
                  <a:srgbClr val="262525"/>
                </a:solidFill>
              </a:rPr>
              <a:t>, </a:t>
            </a:r>
            <a:r>
              <a:rPr lang="en-US" sz="2400" b="1" dirty="0">
                <a:solidFill>
                  <a:srgbClr val="262525"/>
                </a:solidFill>
              </a:rPr>
              <a:t>Citation</a:t>
            </a:r>
            <a:r>
              <a:rPr lang="en-US" sz="2400" dirty="0">
                <a:solidFill>
                  <a:srgbClr val="262525"/>
                </a:solidFill>
              </a:rPr>
              <a:t> and how to write a </a:t>
            </a:r>
            <a:r>
              <a:rPr lang="en-US" sz="2400" b="1" dirty="0">
                <a:solidFill>
                  <a:srgbClr val="262525"/>
                </a:solidFill>
              </a:rPr>
              <a:t>Bibliography</a:t>
            </a:r>
            <a:r>
              <a:rPr lang="en-US" sz="2400" dirty="0">
                <a:solidFill>
                  <a:srgbClr val="262525"/>
                </a:solidFill>
              </a:rPr>
              <a:t>, and also academic </a:t>
            </a:r>
            <a:r>
              <a:rPr lang="en-US" sz="2400" b="1" dirty="0">
                <a:solidFill>
                  <a:srgbClr val="262525"/>
                </a:solidFill>
              </a:rPr>
              <a:t>writing  </a:t>
            </a:r>
            <a:r>
              <a:rPr lang="en-US" sz="2400" dirty="0">
                <a:solidFill>
                  <a:srgbClr val="262525"/>
                </a:solidFill>
              </a:rPr>
              <a:t>in </a:t>
            </a:r>
            <a:r>
              <a:rPr lang="en-US" sz="2400" b="1" dirty="0">
                <a:solidFill>
                  <a:srgbClr val="262525"/>
                </a:solidFill>
              </a:rPr>
              <a:t>Final Project Proposal</a:t>
            </a:r>
            <a:endParaRPr lang="en-US" sz="2400" dirty="0">
              <a:solidFill>
                <a:srgbClr val="262525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en-US" sz="2400" dirty="0">
                <a:solidFill>
                  <a:srgbClr val="262525"/>
                </a:solidFill>
              </a:rPr>
              <a:t>Students choose their </a:t>
            </a:r>
            <a:r>
              <a:rPr lang="en-US" sz="2400" b="1" dirty="0">
                <a:solidFill>
                  <a:srgbClr val="262525"/>
                </a:solidFill>
              </a:rPr>
              <a:t>research topic</a:t>
            </a:r>
            <a:r>
              <a:rPr lang="en-US" sz="2400" dirty="0">
                <a:solidFill>
                  <a:srgbClr val="262525"/>
                </a:solidFill>
              </a:rPr>
              <a:t> and </a:t>
            </a:r>
            <a:r>
              <a:rPr lang="en-US" sz="2400" b="1" dirty="0">
                <a:solidFill>
                  <a:srgbClr val="262525"/>
                </a:solidFill>
              </a:rPr>
              <a:t>supervisor</a:t>
            </a:r>
            <a:endParaRPr lang="en-US" sz="2400" dirty="0">
              <a:solidFill>
                <a:srgbClr val="262525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en-US" sz="2400" dirty="0">
                <a:solidFill>
                  <a:srgbClr val="262525"/>
                </a:solidFill>
              </a:rPr>
              <a:t>Students do </a:t>
            </a:r>
            <a:r>
              <a:rPr lang="en-US" sz="2400" b="1" dirty="0">
                <a:solidFill>
                  <a:srgbClr val="262525"/>
                </a:solidFill>
              </a:rPr>
              <a:t>consultation sessions </a:t>
            </a:r>
            <a:r>
              <a:rPr lang="en-US" sz="2400" dirty="0">
                <a:solidFill>
                  <a:srgbClr val="262525"/>
                </a:solidFill>
              </a:rPr>
              <a:t>with their supervisor to discuss about Final Project Proposal </a:t>
            </a:r>
            <a:r>
              <a:rPr lang="en-US" sz="2400" b="1" dirty="0">
                <a:solidFill>
                  <a:srgbClr val="262525"/>
                </a:solidFill>
              </a:rPr>
              <a:t>in 6 sessions at minimum</a:t>
            </a:r>
            <a:endParaRPr lang="en-US" sz="2400" dirty="0">
              <a:solidFill>
                <a:srgbClr val="262525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en-US" sz="2400" dirty="0">
                <a:solidFill>
                  <a:srgbClr val="262525"/>
                </a:solidFill>
              </a:rPr>
              <a:t>At the end of the course, students have to </a:t>
            </a:r>
            <a:r>
              <a:rPr lang="en-US" sz="2400" b="1" dirty="0">
                <a:solidFill>
                  <a:srgbClr val="262525"/>
                </a:solidFill>
              </a:rPr>
              <a:t>submit heir Final Project Proposal</a:t>
            </a:r>
            <a:r>
              <a:rPr lang="en-US" sz="2400" dirty="0">
                <a:solidFill>
                  <a:srgbClr val="262525"/>
                </a:solidFill>
              </a:rPr>
              <a:t> that will be </a:t>
            </a:r>
            <a:r>
              <a:rPr lang="en-US" sz="2400" b="1" dirty="0">
                <a:solidFill>
                  <a:srgbClr val="262525"/>
                </a:solidFill>
              </a:rPr>
              <a:t>reviewed by </a:t>
            </a:r>
            <a:r>
              <a:rPr lang="en-US" sz="2400" dirty="0">
                <a:solidFill>
                  <a:srgbClr val="262525"/>
                </a:solidFill>
              </a:rPr>
              <a:t>their </a:t>
            </a:r>
            <a:r>
              <a:rPr lang="en-US" sz="2400" b="1" dirty="0">
                <a:solidFill>
                  <a:srgbClr val="262525"/>
                </a:solidFill>
              </a:rPr>
              <a:t>supervisor</a:t>
            </a:r>
            <a:r>
              <a:rPr lang="en-US" sz="2400" dirty="0">
                <a:solidFill>
                  <a:srgbClr val="262525"/>
                </a:solidFill>
              </a:rPr>
              <a:t> with another </a:t>
            </a:r>
            <a:r>
              <a:rPr lang="en-US" sz="2400" b="1" dirty="0">
                <a:solidFill>
                  <a:srgbClr val="262525"/>
                </a:solidFill>
              </a:rPr>
              <a:t>reviewer (lecturer)</a:t>
            </a:r>
            <a:endParaRPr lang="id-ID" sz="2400" dirty="0">
              <a:solidFill>
                <a:srgbClr val="262525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id-ID" dirty="0">
              <a:solidFill>
                <a:srgbClr val="2625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506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90202"/>
                </a:solidFill>
              </a:rPr>
              <a:t>Type of Research(1)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Basic Research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3600" b="1" dirty="0"/>
              <a:t>Curiosity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3600" b="1" dirty="0"/>
              <a:t>Theory/Explanation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3600" b="1" dirty="0"/>
              <a:t>Neutral                                     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3600" b="1" dirty="0"/>
              <a:t>Public Domain  </a:t>
            </a:r>
          </a:p>
          <a:p>
            <a:pPr marL="0" indent="0" algn="ctr">
              <a:buNone/>
              <a:defRPr/>
            </a:pPr>
            <a:endParaRPr lang="en-US" sz="2000" b="1" dirty="0"/>
          </a:p>
          <a:p>
            <a:pPr marL="0" indent="0" algn="just">
              <a:buNone/>
              <a:defRPr/>
            </a:pPr>
            <a:endParaRPr lang="en-US" sz="2000" b="1" dirty="0">
              <a:solidFill>
                <a:srgbClr val="FF3300"/>
              </a:solidFill>
            </a:endParaRPr>
          </a:p>
          <a:p>
            <a:pPr marL="0" indent="0" algn="just">
              <a:buNone/>
              <a:defRPr/>
            </a:pPr>
            <a:r>
              <a:rPr lang="en-US" sz="2000" b="1" dirty="0">
                <a:solidFill>
                  <a:srgbClr val="FF3300"/>
                </a:solidFill>
              </a:rPr>
              <a:t>     </a:t>
            </a:r>
          </a:p>
          <a:p>
            <a:pPr marL="0" indent="0" algn="just">
              <a:buNone/>
              <a:defRPr/>
            </a:pPr>
            <a:r>
              <a:rPr lang="en-US" sz="5700" b="1" dirty="0">
                <a:solidFill>
                  <a:srgbClr val="FF3300"/>
                </a:solidFill>
              </a:rPr>
              <a:t>  	Discovery</a:t>
            </a:r>
            <a:r>
              <a:rPr lang="en-US" sz="5700" b="1" dirty="0"/>
              <a:t>                         </a:t>
            </a:r>
            <a:endParaRPr lang="en-US" sz="57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/>
              <a:t>Applied Research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Need/Problem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Product/Services/Method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b="1" dirty="0"/>
              <a:t>Purposive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b="1" dirty="0"/>
              <a:t>Private Domain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4700" b="1" dirty="0">
                <a:solidFill>
                  <a:srgbClr val="FF3300"/>
                </a:solidFill>
              </a:rPr>
              <a:t>      Invention</a:t>
            </a:r>
            <a:r>
              <a:rPr lang="en-US" sz="4700" b="1" dirty="0"/>
              <a:t>                        </a:t>
            </a:r>
            <a:endParaRPr lang="en-US" sz="4700" dirty="0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557800" y="4531047"/>
            <a:ext cx="381000" cy="576064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d-ID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8100325" y="4581128"/>
            <a:ext cx="381000" cy="576064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67995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990600"/>
            <a:ext cx="8534400" cy="5181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b="1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b="1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b="1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b="1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b="1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b="1" dirty="0"/>
              <a:t>Basic Research         			Applied Research</a:t>
            </a:r>
            <a:endParaRPr lang="en-US" sz="28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     		 </a:t>
            </a:r>
            <a:r>
              <a:rPr lang="en-US" sz="2000" dirty="0"/>
              <a:t>- </a:t>
            </a:r>
            <a:r>
              <a:rPr lang="en-US" sz="2400" b="1" dirty="0"/>
              <a:t>Curiosity                                      - Need/Problem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dirty="0"/>
              <a:t>       	 - Theory/Explanation        	   - Product/Services/Method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z="2400" b="1" dirty="0"/>
              <a:t> 	 - Neutral                                        - Purposive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z="2400" b="1" dirty="0"/>
              <a:t> 	 - Public Domain                            - Private Domain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sz="2400" b="1" dirty="0"/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z="3200" dirty="0">
                <a:solidFill>
                  <a:srgbClr val="FF3300"/>
                </a:solidFill>
              </a:rPr>
              <a:t>     </a:t>
            </a:r>
            <a:r>
              <a:rPr lang="en-US" sz="3200" b="1" dirty="0">
                <a:solidFill>
                  <a:srgbClr val="FF3300"/>
                </a:solidFill>
              </a:rPr>
              <a:t>Discovery                         Invention</a:t>
            </a:r>
            <a:endParaRPr lang="en-US" sz="3200" dirty="0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6362700" y="1881511"/>
            <a:ext cx="2057400" cy="1295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4295800" y="1881511"/>
            <a:ext cx="2133600" cy="1295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3262309" y="5305490"/>
            <a:ext cx="3810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d-ID"/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7400922" y="5305490"/>
            <a:ext cx="3810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d-ID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695700" y="764373"/>
            <a:ext cx="645795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solidFill>
                  <a:srgbClr val="822626"/>
                </a:solidFill>
              </a:rPr>
              <a:t>Type of Research(1)</a:t>
            </a:r>
          </a:p>
        </p:txBody>
      </p:sp>
    </p:spTree>
    <p:extLst>
      <p:ext uri="{BB962C8B-B14F-4D97-AF65-F5344CB8AC3E}">
        <p14:creationId xmlns:p14="http://schemas.microsoft.com/office/powerpoint/2010/main" val="293230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22626"/>
                </a:solidFill>
              </a:rPr>
              <a:t>Types of Research(2)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defRPr/>
            </a:pPr>
            <a:r>
              <a:rPr lang="en-US" sz="2800" b="1" dirty="0">
                <a:solidFill>
                  <a:srgbClr val="262525"/>
                </a:solidFill>
              </a:rPr>
              <a:t>Basic Research</a:t>
            </a:r>
            <a:endParaRPr lang="en-US" dirty="0">
              <a:solidFill>
                <a:srgbClr val="262525"/>
              </a:solidFill>
            </a:endParaRPr>
          </a:p>
          <a:p>
            <a:pPr marL="990600" lvl="1" indent="-533400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262525"/>
                </a:solidFill>
              </a:rPr>
              <a:t>Add or Contribute to The Body of Knowledge In A Particular Area</a:t>
            </a:r>
          </a:p>
          <a:p>
            <a:pPr marL="990600" lvl="1" indent="-533400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262525"/>
                </a:solidFill>
              </a:rPr>
              <a:t>Generate More Knowledge And Understanding of The Phenomena That Occur And to Build Theory</a:t>
            </a:r>
          </a:p>
          <a:p>
            <a:pPr marL="457200" lvl="1" indent="0">
              <a:buClr>
                <a:schemeClr val="tx1"/>
              </a:buClr>
              <a:buNone/>
              <a:defRPr/>
            </a:pPr>
            <a:endParaRPr lang="en-US" sz="2400" b="1" dirty="0">
              <a:solidFill>
                <a:srgbClr val="262525"/>
              </a:solidFill>
            </a:endParaRPr>
          </a:p>
          <a:p>
            <a:pPr marL="609600" indent="-609600">
              <a:buClr>
                <a:schemeClr val="tx1"/>
              </a:buClr>
              <a:defRPr/>
            </a:pPr>
            <a:r>
              <a:rPr lang="en-US" sz="2800" b="1" dirty="0">
                <a:solidFill>
                  <a:srgbClr val="262525"/>
                </a:solidFill>
              </a:rPr>
              <a:t>Applied Research</a:t>
            </a:r>
            <a:endParaRPr lang="en-US" sz="2800" dirty="0">
              <a:solidFill>
                <a:srgbClr val="262525"/>
              </a:solidFill>
            </a:endParaRPr>
          </a:p>
          <a:p>
            <a:pPr marL="990600" lvl="1" indent="-533400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262525"/>
                </a:solidFill>
              </a:rPr>
              <a:t>Solve A Problem In The Work Setting</a:t>
            </a:r>
          </a:p>
          <a:p>
            <a:pPr marL="990600" lvl="1" indent="-533400"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262525"/>
                </a:solidFill>
              </a:rPr>
              <a:t>Take The Decision And Action Properly And Effectively</a:t>
            </a:r>
            <a:endParaRPr lang="en-US" sz="3200" dirty="0">
              <a:solidFill>
                <a:srgbClr val="262525"/>
              </a:solidFill>
            </a:endParaRPr>
          </a:p>
          <a:p>
            <a:endParaRPr lang="en-US" dirty="0">
              <a:solidFill>
                <a:srgbClr val="2625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779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Types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526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22626"/>
                </a:solidFill>
              </a:rPr>
              <a:t>Research Types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z="2800" b="1" dirty="0">
                <a:solidFill>
                  <a:srgbClr val="262525"/>
                </a:solidFill>
              </a:rPr>
              <a:t>Qualitative</a:t>
            </a:r>
          </a:p>
          <a:p>
            <a:pPr lvl="1">
              <a:defRPr/>
            </a:pPr>
            <a:r>
              <a:rPr lang="en-US" sz="2400" dirty="0">
                <a:solidFill>
                  <a:srgbClr val="262525"/>
                </a:solidFill>
              </a:rPr>
              <a:t>Natural setting</a:t>
            </a:r>
          </a:p>
          <a:p>
            <a:pPr lvl="1">
              <a:defRPr/>
            </a:pPr>
            <a:r>
              <a:rPr lang="en-US" sz="2400" dirty="0">
                <a:solidFill>
                  <a:srgbClr val="262525"/>
                </a:solidFill>
              </a:rPr>
              <a:t>Descriptive</a:t>
            </a:r>
          </a:p>
          <a:p>
            <a:pPr lvl="1">
              <a:defRPr/>
            </a:pPr>
            <a:r>
              <a:rPr lang="en-US" sz="2400" dirty="0">
                <a:solidFill>
                  <a:srgbClr val="262525"/>
                </a:solidFill>
              </a:rPr>
              <a:t>Concern with process rather then outcomes</a:t>
            </a:r>
          </a:p>
          <a:p>
            <a:pPr lvl="1">
              <a:defRPr/>
            </a:pPr>
            <a:r>
              <a:rPr lang="en-US" sz="2400" dirty="0">
                <a:solidFill>
                  <a:srgbClr val="262525"/>
                </a:solidFill>
              </a:rPr>
              <a:t>Inductive</a:t>
            </a:r>
          </a:p>
          <a:p>
            <a:pPr lvl="1">
              <a:defRPr/>
            </a:pPr>
            <a:r>
              <a:rPr lang="en-US" sz="2400" dirty="0">
                <a:solidFill>
                  <a:srgbClr val="262525"/>
                </a:solidFill>
              </a:rPr>
              <a:t>Meaning is essential</a:t>
            </a:r>
          </a:p>
          <a:p>
            <a:pPr>
              <a:defRPr/>
            </a:pPr>
            <a:r>
              <a:rPr lang="en-US" sz="2800" b="1" dirty="0">
                <a:solidFill>
                  <a:srgbClr val="262525"/>
                </a:solidFill>
              </a:rPr>
              <a:t>Quantitative :</a:t>
            </a:r>
          </a:p>
          <a:p>
            <a:pPr lvl="1">
              <a:defRPr/>
            </a:pPr>
            <a:r>
              <a:rPr lang="en-US" sz="2400" dirty="0">
                <a:solidFill>
                  <a:srgbClr val="262525"/>
                </a:solidFill>
              </a:rPr>
              <a:t>Concrete/empiric</a:t>
            </a:r>
          </a:p>
          <a:p>
            <a:pPr lvl="1">
              <a:defRPr/>
            </a:pPr>
            <a:r>
              <a:rPr lang="en-US" sz="2400" dirty="0">
                <a:solidFill>
                  <a:srgbClr val="262525"/>
                </a:solidFill>
              </a:rPr>
              <a:t>Objective</a:t>
            </a:r>
          </a:p>
          <a:p>
            <a:pPr lvl="1">
              <a:defRPr/>
            </a:pPr>
            <a:r>
              <a:rPr lang="en-US" sz="2400" dirty="0">
                <a:solidFill>
                  <a:srgbClr val="262525"/>
                </a:solidFill>
              </a:rPr>
              <a:t>Systematic</a:t>
            </a:r>
          </a:p>
          <a:p>
            <a:pPr lvl="1">
              <a:defRPr/>
            </a:pPr>
            <a:r>
              <a:rPr lang="en-US" sz="2400" dirty="0">
                <a:solidFill>
                  <a:srgbClr val="262525"/>
                </a:solidFill>
              </a:rPr>
              <a:t>Measured and rational</a:t>
            </a:r>
          </a:p>
          <a:p>
            <a:endParaRPr lang="en-US" dirty="0">
              <a:solidFill>
                <a:srgbClr val="2625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3180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690202"/>
                </a:solidFill>
              </a:rPr>
              <a:t>Research Types (2)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2024943"/>
            <a:ext cx="8229600" cy="160439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b="1" dirty="0">
                <a:solidFill>
                  <a:srgbClr val="262525"/>
                </a:solidFill>
              </a:rPr>
              <a:t>Based on the aim: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262525"/>
                </a:solidFill>
              </a:rPr>
              <a:t>Basic research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262525"/>
                </a:solidFill>
              </a:rPr>
              <a:t>Research and development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262525"/>
                </a:solidFill>
              </a:rPr>
              <a:t>Applied research</a:t>
            </a:r>
          </a:p>
        </p:txBody>
      </p:sp>
      <p:grpSp>
        <p:nvGrpSpPr>
          <p:cNvPr id="31748" name="Group 7"/>
          <p:cNvGrpSpPr>
            <a:grpSpLocks/>
          </p:cNvGrpSpPr>
          <p:nvPr/>
        </p:nvGrpSpPr>
        <p:grpSpPr bwMode="auto">
          <a:xfrm>
            <a:off x="2286000" y="4800600"/>
            <a:ext cx="7696200" cy="152400"/>
            <a:chOff x="480" y="2784"/>
            <a:chExt cx="4848" cy="96"/>
          </a:xfrm>
        </p:grpSpPr>
        <p:sp>
          <p:nvSpPr>
            <p:cNvPr id="31755" name="Line 4"/>
            <p:cNvSpPr>
              <a:spLocks noChangeShapeType="1"/>
            </p:cNvSpPr>
            <p:nvPr/>
          </p:nvSpPr>
          <p:spPr bwMode="auto">
            <a:xfrm>
              <a:off x="480" y="2832"/>
              <a:ext cx="48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262525"/>
                </a:solidFill>
              </a:endParaRPr>
            </a:p>
          </p:txBody>
        </p:sp>
        <p:sp>
          <p:nvSpPr>
            <p:cNvPr id="31756" name="Oval 5"/>
            <p:cNvSpPr>
              <a:spLocks noChangeArrowheads="1"/>
            </p:cNvSpPr>
            <p:nvPr/>
          </p:nvSpPr>
          <p:spPr bwMode="auto">
            <a:xfrm>
              <a:off x="2832" y="278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id-ID">
                <a:solidFill>
                  <a:srgbClr val="262525"/>
                </a:solidFill>
              </a:endParaRPr>
            </a:p>
          </p:txBody>
        </p:sp>
      </p:grpSp>
      <p:sp>
        <p:nvSpPr>
          <p:cNvPr id="31749" name="Text Box 8"/>
          <p:cNvSpPr txBox="1">
            <a:spLocks noChangeArrowheads="1"/>
          </p:cNvSpPr>
          <p:nvPr/>
        </p:nvSpPr>
        <p:spPr bwMode="auto">
          <a:xfrm>
            <a:off x="1676400" y="4038600"/>
            <a:ext cx="1905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262525"/>
                </a:solidFill>
              </a:rPr>
              <a:t>Basic Research</a:t>
            </a:r>
          </a:p>
        </p:txBody>
      </p:sp>
      <p:sp>
        <p:nvSpPr>
          <p:cNvPr id="31750" name="Text Box 9"/>
          <p:cNvSpPr txBox="1">
            <a:spLocks noChangeArrowheads="1"/>
          </p:cNvSpPr>
          <p:nvPr/>
        </p:nvSpPr>
        <p:spPr bwMode="auto">
          <a:xfrm>
            <a:off x="5334000" y="3962400"/>
            <a:ext cx="1905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262525"/>
                </a:solidFill>
              </a:rPr>
              <a:t>Research and Development</a:t>
            </a:r>
          </a:p>
        </p:txBody>
      </p:sp>
      <p:sp>
        <p:nvSpPr>
          <p:cNvPr id="31751" name="Text Box 10"/>
          <p:cNvSpPr txBox="1">
            <a:spLocks noChangeArrowheads="1"/>
          </p:cNvSpPr>
          <p:nvPr/>
        </p:nvSpPr>
        <p:spPr bwMode="auto">
          <a:xfrm>
            <a:off x="8763000" y="3962400"/>
            <a:ext cx="1905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262525"/>
                </a:solidFill>
              </a:rPr>
              <a:t>Applied Research</a:t>
            </a:r>
          </a:p>
        </p:txBody>
      </p:sp>
      <p:sp>
        <p:nvSpPr>
          <p:cNvPr id="31752" name="Text Box 11"/>
          <p:cNvSpPr txBox="1">
            <a:spLocks noChangeArrowheads="1"/>
          </p:cNvSpPr>
          <p:nvPr/>
        </p:nvSpPr>
        <p:spPr bwMode="auto">
          <a:xfrm>
            <a:off x="1828800" y="5029200"/>
            <a:ext cx="1905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262525"/>
                </a:solidFill>
              </a:rPr>
              <a:t>Discovery new knowledge</a:t>
            </a:r>
          </a:p>
        </p:txBody>
      </p:sp>
      <p:sp>
        <p:nvSpPr>
          <p:cNvPr id="31753" name="Text Box 12"/>
          <p:cNvSpPr txBox="1">
            <a:spLocks noChangeArrowheads="1"/>
          </p:cNvSpPr>
          <p:nvPr/>
        </p:nvSpPr>
        <p:spPr bwMode="auto">
          <a:xfrm>
            <a:off x="5257800" y="5029201"/>
            <a:ext cx="1905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262525"/>
                </a:solidFill>
              </a:rPr>
              <a:t>Invention, development, and product testing</a:t>
            </a:r>
          </a:p>
        </p:txBody>
      </p:sp>
      <p:sp>
        <p:nvSpPr>
          <p:cNvPr id="31754" name="Text Box 13"/>
          <p:cNvSpPr txBox="1">
            <a:spLocks noChangeArrowheads="1"/>
          </p:cNvSpPr>
          <p:nvPr/>
        </p:nvSpPr>
        <p:spPr bwMode="auto">
          <a:xfrm>
            <a:off x="8763000" y="5029201"/>
            <a:ext cx="1905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262525"/>
                </a:solidFill>
              </a:rPr>
              <a:t>Knowledge/ product application</a:t>
            </a:r>
          </a:p>
        </p:txBody>
      </p:sp>
    </p:spTree>
    <p:extLst>
      <p:ext uri="{BB962C8B-B14F-4D97-AF65-F5344CB8AC3E}">
        <p14:creationId xmlns:p14="http://schemas.microsoft.com/office/powerpoint/2010/main" val="11756664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822626"/>
                </a:solidFill>
              </a:rPr>
              <a:t>Research Types (3)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036951"/>
            <a:ext cx="8229600" cy="1540768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262525"/>
                </a:solidFill>
              </a:rPr>
              <a:t>Based on the natural setting: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262525"/>
                </a:solidFill>
              </a:rPr>
              <a:t>Experiment research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262525"/>
                </a:solidFill>
              </a:rPr>
              <a:t>Survey Research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262525"/>
                </a:solidFill>
              </a:rPr>
              <a:t>Natural Research</a:t>
            </a:r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2209800" y="4953000"/>
            <a:ext cx="7696200" cy="152400"/>
            <a:chOff x="480" y="2784"/>
            <a:chExt cx="4848" cy="96"/>
          </a:xfrm>
        </p:grpSpPr>
        <p:sp>
          <p:nvSpPr>
            <p:cNvPr id="32779" name="Line 5"/>
            <p:cNvSpPr>
              <a:spLocks noChangeShapeType="1"/>
            </p:cNvSpPr>
            <p:nvPr/>
          </p:nvSpPr>
          <p:spPr bwMode="auto">
            <a:xfrm>
              <a:off x="480" y="2832"/>
              <a:ext cx="48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262525"/>
                </a:solidFill>
              </a:endParaRPr>
            </a:p>
          </p:txBody>
        </p:sp>
        <p:sp>
          <p:nvSpPr>
            <p:cNvPr id="32780" name="Oval 6"/>
            <p:cNvSpPr>
              <a:spLocks noChangeArrowheads="1"/>
            </p:cNvSpPr>
            <p:nvPr/>
          </p:nvSpPr>
          <p:spPr bwMode="auto">
            <a:xfrm>
              <a:off x="2832" y="278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id-ID">
                <a:solidFill>
                  <a:srgbClr val="262525"/>
                </a:solidFill>
              </a:endParaRPr>
            </a:p>
          </p:txBody>
        </p:sp>
      </p:grp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1600200" y="4191001"/>
            <a:ext cx="1905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262525"/>
                </a:solidFill>
              </a:rPr>
              <a:t>Basic Research</a:t>
            </a:r>
          </a:p>
        </p:txBody>
      </p:sp>
      <p:sp>
        <p:nvSpPr>
          <p:cNvPr id="32774" name="Text Box 8"/>
          <p:cNvSpPr txBox="1">
            <a:spLocks noChangeArrowheads="1"/>
          </p:cNvSpPr>
          <p:nvPr/>
        </p:nvSpPr>
        <p:spPr bwMode="auto">
          <a:xfrm>
            <a:off x="5143500" y="4114801"/>
            <a:ext cx="1905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262525"/>
                </a:solidFill>
              </a:rPr>
              <a:t>Research and Development</a:t>
            </a:r>
          </a:p>
        </p:txBody>
      </p:sp>
      <p:sp>
        <p:nvSpPr>
          <p:cNvPr id="32775" name="Text Box 9"/>
          <p:cNvSpPr txBox="1">
            <a:spLocks noChangeArrowheads="1"/>
          </p:cNvSpPr>
          <p:nvPr/>
        </p:nvSpPr>
        <p:spPr bwMode="auto">
          <a:xfrm>
            <a:off x="8572500" y="4114801"/>
            <a:ext cx="1905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262525"/>
                </a:solidFill>
              </a:rPr>
              <a:t>Applied Research</a:t>
            </a:r>
          </a:p>
        </p:txBody>
      </p:sp>
      <p:sp>
        <p:nvSpPr>
          <p:cNvPr id="32776" name="Text Box 10"/>
          <p:cNvSpPr txBox="1">
            <a:spLocks noChangeArrowheads="1"/>
          </p:cNvSpPr>
          <p:nvPr/>
        </p:nvSpPr>
        <p:spPr bwMode="auto">
          <a:xfrm>
            <a:off x="1752600" y="5181601"/>
            <a:ext cx="1905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262525"/>
                </a:solidFill>
              </a:rPr>
              <a:t>Laboratory Treatment</a:t>
            </a:r>
          </a:p>
        </p:txBody>
      </p:sp>
      <p:sp>
        <p:nvSpPr>
          <p:cNvPr id="32777" name="Text Box 11"/>
          <p:cNvSpPr txBox="1">
            <a:spLocks noChangeArrowheads="1"/>
          </p:cNvSpPr>
          <p:nvPr/>
        </p:nvSpPr>
        <p:spPr bwMode="auto">
          <a:xfrm>
            <a:off x="5067300" y="5181601"/>
            <a:ext cx="1905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262525"/>
                </a:solidFill>
              </a:rPr>
              <a:t>Natural Treatment</a:t>
            </a:r>
          </a:p>
        </p:txBody>
      </p:sp>
      <p:sp>
        <p:nvSpPr>
          <p:cNvPr id="32778" name="Text Box 12"/>
          <p:cNvSpPr txBox="1">
            <a:spLocks noChangeArrowheads="1"/>
          </p:cNvSpPr>
          <p:nvPr/>
        </p:nvSpPr>
        <p:spPr bwMode="auto">
          <a:xfrm>
            <a:off x="8572500" y="5181601"/>
            <a:ext cx="1905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262525"/>
                </a:solidFill>
              </a:rPr>
              <a:t>Natural      No Treatment</a:t>
            </a:r>
          </a:p>
        </p:txBody>
      </p:sp>
    </p:spTree>
    <p:extLst>
      <p:ext uri="{BB962C8B-B14F-4D97-AF65-F5344CB8AC3E}">
        <p14:creationId xmlns:p14="http://schemas.microsoft.com/office/powerpoint/2010/main" val="4297118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idx="1"/>
          </p:nvPr>
        </p:nvSpPr>
        <p:spPr>
          <a:xfrm>
            <a:off x="1524000" y="838200"/>
            <a:ext cx="9082336" cy="510540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2400" b="1" dirty="0"/>
              <a:t>            </a:t>
            </a:r>
            <a:r>
              <a:rPr lang="en-US" sz="2800" b="1" dirty="0"/>
              <a:t>Engineering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sz="28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dirty="0"/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4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dirty="0"/>
              <a:t>                         	</a:t>
            </a:r>
            <a:r>
              <a:rPr lang="en-US" sz="2800" b="1" dirty="0"/>
              <a:t>Science                    	 Industrial Eng.</a:t>
            </a:r>
            <a:endParaRPr lang="en-US" sz="24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Object            :Natural System        Artificial System  </a:t>
            </a:r>
            <a:r>
              <a:rPr lang="id-ID" sz="2000" b="1" dirty="0"/>
              <a:t>	</a:t>
            </a:r>
            <a:r>
              <a:rPr lang="en-US" sz="2000" b="1" dirty="0"/>
              <a:t>Integrated System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Output           :Theory/Knowledge  Product/service    Value Added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Performance :Truth                          Benefit                 </a:t>
            </a:r>
            <a:r>
              <a:rPr lang="id-ID" sz="2000" b="1" dirty="0"/>
              <a:t>	</a:t>
            </a:r>
            <a:r>
              <a:rPr lang="en-US" sz="2000" b="1" dirty="0"/>
              <a:t>Efficiency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Validity         : Absolute                   Relative                </a:t>
            </a:r>
            <a:r>
              <a:rPr lang="id-ID" sz="2000" b="1" dirty="0"/>
              <a:t>	</a:t>
            </a:r>
            <a:r>
              <a:rPr lang="en-US" sz="2000" b="1" dirty="0"/>
              <a:t>Contextual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Start              : Curiosity                    Need/Problem     </a:t>
            </a:r>
            <a:r>
              <a:rPr lang="id-ID" sz="2000" b="1" dirty="0"/>
              <a:t>	</a:t>
            </a:r>
            <a:r>
              <a:rPr lang="en-US" sz="2000" b="1" dirty="0"/>
              <a:t>Need/Problem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Profession     : Scientist                    Engineer        </a:t>
            </a:r>
            <a:r>
              <a:rPr lang="id-ID" sz="2000" b="1" dirty="0"/>
              <a:t>	</a:t>
            </a:r>
            <a:r>
              <a:rPr lang="en-US" sz="2000" b="1" dirty="0"/>
              <a:t>Engineer/Manager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400" b="1" dirty="0"/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5375920" y="2708920"/>
            <a:ext cx="1584176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H="1">
            <a:off x="4799856" y="1340768"/>
            <a:ext cx="1440160" cy="1173832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6600056" y="1340768"/>
            <a:ext cx="1440160" cy="1173832"/>
          </a:xfrm>
          <a:prstGeom prst="line">
            <a:avLst/>
          </a:prstGeom>
          <a:noFill/>
          <a:ln w="57150">
            <a:solidFill>
              <a:srgbClr val="9900CC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49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57475" y="363420"/>
            <a:ext cx="8072437" cy="129302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rgbClr val="822626"/>
                </a:solidFill>
              </a:rPr>
              <a:t> Basic Engineering Process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495800" y="1728759"/>
            <a:ext cx="289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id-ID">
              <a:solidFill>
                <a:srgbClr val="660066"/>
              </a:solidFill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400800" y="1586750"/>
            <a:ext cx="3276600" cy="62345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>
                <a:solidFill>
                  <a:srgbClr val="660066"/>
                </a:solidFill>
              </a:rPr>
              <a:t>Problem (Incl.Outcome)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4343400" y="4710950"/>
            <a:ext cx="3276600" cy="623455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b="1">
                <a:solidFill>
                  <a:srgbClr val="660066"/>
                </a:solidFill>
              </a:rPr>
              <a:t>Decision ( Best Altv.)</a:t>
            </a:r>
            <a:endParaRPr lang="en-US">
              <a:solidFill>
                <a:srgbClr val="660066"/>
              </a:solidFill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343400" y="3644150"/>
            <a:ext cx="3276600" cy="62345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dirty="0">
                <a:solidFill>
                  <a:srgbClr val="660066"/>
                </a:solidFill>
              </a:rPr>
              <a:t>Synthesis of Alt. Solution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343400" y="2653550"/>
            <a:ext cx="3276600" cy="62345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>
                <a:solidFill>
                  <a:srgbClr val="660066"/>
                </a:solidFill>
              </a:rPr>
              <a:t>Analysis(</a:t>
            </a:r>
            <a:r>
              <a:rPr lang="en-US" sz="1600" b="1">
                <a:solidFill>
                  <a:srgbClr val="660066"/>
                </a:solidFill>
              </a:rPr>
              <a:t>Incld. Experimentation</a:t>
            </a:r>
            <a:r>
              <a:rPr lang="en-US">
                <a:solidFill>
                  <a:srgbClr val="660066"/>
                </a:solidFill>
              </a:rPr>
              <a:t>)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1981200" y="1586750"/>
            <a:ext cx="3276600" cy="62345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dirty="0">
                <a:solidFill>
                  <a:srgbClr val="660066"/>
                </a:solidFill>
              </a:rPr>
              <a:t>Symptom/Need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4343400" y="5777750"/>
            <a:ext cx="3276600" cy="62345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b="1" dirty="0">
                <a:solidFill>
                  <a:srgbClr val="660066"/>
                </a:solidFill>
              </a:rPr>
              <a:t>Solution, System</a:t>
            </a:r>
            <a:r>
              <a:rPr lang="id-ID" b="1" dirty="0">
                <a:solidFill>
                  <a:srgbClr val="660066"/>
                </a:solidFill>
              </a:rPr>
              <a:t>,</a:t>
            </a:r>
            <a:r>
              <a:rPr lang="en-US" b="1" dirty="0">
                <a:solidFill>
                  <a:srgbClr val="660066"/>
                </a:solidFill>
              </a:rPr>
              <a:t> or</a:t>
            </a:r>
          </a:p>
          <a:p>
            <a:pPr algn="ctr"/>
            <a:r>
              <a:rPr lang="en-US" b="1" dirty="0">
                <a:solidFill>
                  <a:srgbClr val="660066"/>
                </a:solidFill>
              </a:rPr>
              <a:t> Method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5257800" y="1936576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7010400" y="2258694"/>
            <a:ext cx="0" cy="3463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6019800" y="4316094"/>
            <a:ext cx="0" cy="3463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6019800" y="5382894"/>
            <a:ext cx="0" cy="34636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Freeform 14"/>
          <p:cNvSpPr>
            <a:spLocks/>
          </p:cNvSpPr>
          <p:nvPr/>
        </p:nvSpPr>
        <p:spPr bwMode="auto">
          <a:xfrm>
            <a:off x="7620000" y="3058794"/>
            <a:ext cx="381000" cy="1108364"/>
          </a:xfrm>
          <a:custGeom>
            <a:avLst/>
            <a:gdLst>
              <a:gd name="T0" fmla="*/ 0 w 240"/>
              <a:gd name="T1" fmla="*/ 0 h 768"/>
              <a:gd name="T2" fmla="*/ 2147483647 w 240"/>
              <a:gd name="T3" fmla="*/ 2147483647 h 768"/>
              <a:gd name="T4" fmla="*/ 0 w 240"/>
              <a:gd name="T5" fmla="*/ 2147483647 h 768"/>
              <a:gd name="T6" fmla="*/ 0 60000 65536"/>
              <a:gd name="T7" fmla="*/ 0 60000 65536"/>
              <a:gd name="T8" fmla="*/ 0 60000 65536"/>
              <a:gd name="T9" fmla="*/ 0 w 240"/>
              <a:gd name="T10" fmla="*/ 0 h 768"/>
              <a:gd name="T11" fmla="*/ 240 w 240"/>
              <a:gd name="T12" fmla="*/ 768 h 7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768">
                <a:moveTo>
                  <a:pt x="0" y="0"/>
                </a:moveTo>
                <a:cubicBezTo>
                  <a:pt x="120" y="128"/>
                  <a:pt x="240" y="256"/>
                  <a:pt x="240" y="384"/>
                </a:cubicBezTo>
                <a:cubicBezTo>
                  <a:pt x="240" y="512"/>
                  <a:pt x="40" y="704"/>
                  <a:pt x="0" y="76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d-ID"/>
          </a:p>
        </p:txBody>
      </p:sp>
      <p:sp>
        <p:nvSpPr>
          <p:cNvPr id="34831" name="Freeform 15"/>
          <p:cNvSpPr>
            <a:spLocks/>
          </p:cNvSpPr>
          <p:nvPr/>
        </p:nvSpPr>
        <p:spPr bwMode="auto">
          <a:xfrm>
            <a:off x="3886200" y="2909858"/>
            <a:ext cx="520700" cy="1177636"/>
          </a:xfrm>
          <a:custGeom>
            <a:avLst/>
            <a:gdLst>
              <a:gd name="T0" fmla="*/ 2147483647 w 328"/>
              <a:gd name="T1" fmla="*/ 2147483647 h 816"/>
              <a:gd name="T2" fmla="*/ 0 w 328"/>
              <a:gd name="T3" fmla="*/ 2147483647 h 816"/>
              <a:gd name="T4" fmla="*/ 2147483647 w 328"/>
              <a:gd name="T5" fmla="*/ 2147483647 h 816"/>
              <a:gd name="T6" fmla="*/ 2147483647 w 328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328"/>
              <a:gd name="T13" fmla="*/ 0 h 816"/>
              <a:gd name="T14" fmla="*/ 328 w 328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8" h="816">
                <a:moveTo>
                  <a:pt x="288" y="816"/>
                </a:moveTo>
                <a:cubicBezTo>
                  <a:pt x="144" y="664"/>
                  <a:pt x="0" y="512"/>
                  <a:pt x="0" y="384"/>
                </a:cubicBezTo>
                <a:cubicBezTo>
                  <a:pt x="0" y="256"/>
                  <a:pt x="248" y="96"/>
                  <a:pt x="288" y="48"/>
                </a:cubicBezTo>
                <a:cubicBezTo>
                  <a:pt x="328" y="0"/>
                  <a:pt x="284" y="48"/>
                  <a:pt x="240" y="9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d-ID"/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 rot="-5400000">
            <a:off x="9372600" y="1705745"/>
            <a:ext cx="152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6600"/>
                </a:solidFill>
              </a:rPr>
              <a:t>Input</a:t>
            </a:r>
            <a:endParaRPr lang="en-US"/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 rot="-5400000">
            <a:off x="9601200" y="5972945"/>
            <a:ext cx="121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6600"/>
                </a:solidFill>
              </a:rPr>
              <a:t>Output</a:t>
            </a:r>
            <a:endParaRPr lang="en-US"/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 rot="-5400000">
            <a:off x="9447213" y="3837758"/>
            <a:ext cx="152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9900CC"/>
                </a:solidFill>
              </a:rPr>
              <a:t>Process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182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rgbClr val="690202"/>
                </a:solidFill>
              </a:rPr>
              <a:t>Engineering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35610" y="2171700"/>
            <a:ext cx="7389812" cy="4551362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/>
              <a:t>Prime objective: use the  knowledge </a:t>
            </a:r>
            <a:r>
              <a:rPr lang="en-US" sz="2800" dirty="0">
                <a:solidFill>
                  <a:srgbClr val="CC0000"/>
                </a:solidFill>
              </a:rPr>
              <a:t>to design</a:t>
            </a:r>
            <a:r>
              <a:rPr lang="en-US" sz="2800" dirty="0"/>
              <a:t>  and </a:t>
            </a:r>
            <a:r>
              <a:rPr lang="en-US" sz="2800" dirty="0">
                <a:solidFill>
                  <a:srgbClr val="CC0000"/>
                </a:solidFill>
              </a:rPr>
              <a:t>develops</a:t>
            </a:r>
            <a:r>
              <a:rPr lang="en-US" sz="2800" dirty="0"/>
              <a:t> usable devices, structure and processes </a:t>
            </a:r>
            <a:r>
              <a:rPr lang="en-US" sz="2800" dirty="0">
                <a:solidFill>
                  <a:srgbClr val="9900CC"/>
                </a:solidFill>
              </a:rPr>
              <a:t>for better human life</a:t>
            </a:r>
            <a:endParaRPr lang="en-US" sz="2800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b="1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rgbClr val="CC0000"/>
                </a:solidFill>
              </a:rPr>
              <a:t>Design Process</a:t>
            </a:r>
            <a:endParaRPr lang="en-US" b="1" dirty="0"/>
          </a:p>
          <a:p>
            <a:pPr algn="ctr" eaLnBrk="1" hangingPunct="1">
              <a:lnSpc>
                <a:spcPct val="5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Identification of Need</a:t>
            </a:r>
          </a:p>
          <a:p>
            <a:pPr algn="ctr" eaLnBrk="1" hangingPunct="1">
              <a:lnSpc>
                <a:spcPct val="5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Problem Definition</a:t>
            </a:r>
          </a:p>
          <a:p>
            <a:pPr algn="ctr" eaLnBrk="1" hangingPunct="1">
              <a:lnSpc>
                <a:spcPct val="5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Search</a:t>
            </a:r>
          </a:p>
          <a:p>
            <a:pPr algn="ctr" eaLnBrk="1" hangingPunct="1">
              <a:lnSpc>
                <a:spcPct val="5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Constraint</a:t>
            </a:r>
          </a:p>
          <a:p>
            <a:pPr algn="ctr" eaLnBrk="1" hangingPunct="1">
              <a:lnSpc>
                <a:spcPct val="5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Criteria</a:t>
            </a:r>
          </a:p>
          <a:p>
            <a:pPr algn="ctr" eaLnBrk="1" hangingPunct="1">
              <a:lnSpc>
                <a:spcPct val="5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Alternative Solution</a:t>
            </a:r>
          </a:p>
          <a:p>
            <a:pPr algn="ctr" eaLnBrk="1" hangingPunct="1">
              <a:lnSpc>
                <a:spcPct val="5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Analysis</a:t>
            </a:r>
          </a:p>
          <a:p>
            <a:pPr algn="ctr" eaLnBrk="1" hangingPunct="1">
              <a:lnSpc>
                <a:spcPct val="5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Decision</a:t>
            </a:r>
          </a:p>
          <a:p>
            <a:pPr algn="ctr" eaLnBrk="1" hangingPunct="1">
              <a:lnSpc>
                <a:spcPct val="5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Specification</a:t>
            </a:r>
          </a:p>
          <a:p>
            <a:pPr algn="ctr" eaLnBrk="1" hangingPunct="1">
              <a:lnSpc>
                <a:spcPct val="5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Communication</a:t>
            </a:r>
            <a:endParaRPr lang="en-US" b="1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6240016" y="3093693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439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822626"/>
                </a:solidFill>
              </a:rPr>
              <a:t>Learning Objective</a:t>
            </a:r>
            <a:endParaRPr lang="id-ID" dirty="0">
              <a:solidFill>
                <a:srgbClr val="82262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sz="2400" dirty="0">
                <a:solidFill>
                  <a:srgbClr val="262525"/>
                </a:solidFill>
              </a:rPr>
              <a:t>Students </a:t>
            </a:r>
            <a:r>
              <a:rPr lang="en-US" sz="2400" b="1" dirty="0">
                <a:solidFill>
                  <a:srgbClr val="262525"/>
                </a:solidFill>
              </a:rPr>
              <a:t>are able to understand characteristics </a:t>
            </a:r>
            <a:r>
              <a:rPr lang="en-US" sz="2400" dirty="0">
                <a:solidFill>
                  <a:srgbClr val="262525"/>
                </a:solidFill>
              </a:rPr>
              <a:t>and </a:t>
            </a:r>
            <a:r>
              <a:rPr lang="en-US" sz="2400" b="1" dirty="0">
                <a:solidFill>
                  <a:srgbClr val="262525"/>
                </a:solidFill>
              </a:rPr>
              <a:t>steps </a:t>
            </a:r>
            <a:r>
              <a:rPr lang="en-US" sz="2400" dirty="0">
                <a:solidFill>
                  <a:srgbClr val="262525"/>
                </a:solidFill>
              </a:rPr>
              <a:t>in </a:t>
            </a:r>
            <a:r>
              <a:rPr lang="en-US" sz="2400" b="1" dirty="0">
                <a:solidFill>
                  <a:srgbClr val="262525"/>
                </a:solidFill>
              </a:rPr>
              <a:t>doing scientific research</a:t>
            </a:r>
            <a:endParaRPr lang="en-US" sz="2400" dirty="0">
              <a:solidFill>
                <a:srgbClr val="262525"/>
              </a:solidFill>
            </a:endParaRPr>
          </a:p>
          <a:p>
            <a:pPr lvl="0">
              <a:lnSpc>
                <a:spcPct val="100000"/>
              </a:lnSpc>
            </a:pPr>
            <a:r>
              <a:rPr lang="en-US" sz="2400" dirty="0">
                <a:solidFill>
                  <a:srgbClr val="262525"/>
                </a:solidFill>
              </a:rPr>
              <a:t>Students </a:t>
            </a:r>
            <a:r>
              <a:rPr lang="en-US" sz="2400" b="1" dirty="0">
                <a:solidFill>
                  <a:srgbClr val="262525"/>
                </a:solidFill>
              </a:rPr>
              <a:t>are able to apply Citation </a:t>
            </a:r>
            <a:r>
              <a:rPr lang="en-US" sz="2400" dirty="0">
                <a:solidFill>
                  <a:srgbClr val="262525"/>
                </a:solidFill>
              </a:rPr>
              <a:t>and </a:t>
            </a:r>
            <a:r>
              <a:rPr lang="en-US" sz="2400" b="1" dirty="0">
                <a:solidFill>
                  <a:srgbClr val="262525"/>
                </a:solidFill>
              </a:rPr>
              <a:t>Bibliography Writing Technique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262525"/>
                </a:solidFill>
              </a:rPr>
              <a:t>Students </a:t>
            </a:r>
            <a:r>
              <a:rPr lang="en-US" sz="2400" b="1" dirty="0">
                <a:solidFill>
                  <a:srgbClr val="262525"/>
                </a:solidFill>
              </a:rPr>
              <a:t>are able to apply academic writing principles to create their</a:t>
            </a:r>
            <a:r>
              <a:rPr lang="en-US" sz="2400" dirty="0">
                <a:solidFill>
                  <a:srgbClr val="262525"/>
                </a:solidFill>
              </a:rPr>
              <a:t> </a:t>
            </a:r>
            <a:r>
              <a:rPr lang="en-US" sz="2400" b="1" dirty="0">
                <a:solidFill>
                  <a:srgbClr val="262525"/>
                </a:solidFill>
              </a:rPr>
              <a:t>Final Project</a:t>
            </a:r>
            <a:endParaRPr lang="en-US" sz="2400" dirty="0">
              <a:solidFill>
                <a:srgbClr val="262525"/>
              </a:solidFill>
            </a:endParaRPr>
          </a:p>
          <a:p>
            <a:pPr lvl="0">
              <a:lnSpc>
                <a:spcPct val="100000"/>
              </a:lnSpc>
            </a:pPr>
            <a:r>
              <a:rPr lang="id-ID" sz="2400" dirty="0" err="1">
                <a:solidFill>
                  <a:srgbClr val="262525"/>
                </a:solidFill>
              </a:rPr>
              <a:t>Students</a:t>
            </a:r>
            <a:r>
              <a:rPr lang="id-ID" sz="2400" dirty="0">
                <a:solidFill>
                  <a:srgbClr val="262525"/>
                </a:solidFill>
              </a:rPr>
              <a:t> are </a:t>
            </a:r>
            <a:r>
              <a:rPr lang="id-ID" sz="2400" dirty="0" err="1">
                <a:solidFill>
                  <a:srgbClr val="262525"/>
                </a:solidFill>
              </a:rPr>
              <a:t>able</a:t>
            </a:r>
            <a:r>
              <a:rPr lang="id-ID" sz="2400" dirty="0">
                <a:solidFill>
                  <a:srgbClr val="262525"/>
                </a:solidFill>
              </a:rPr>
              <a:t> </a:t>
            </a:r>
            <a:r>
              <a:rPr lang="id-ID" sz="2400" dirty="0" err="1">
                <a:solidFill>
                  <a:srgbClr val="262525"/>
                </a:solidFill>
              </a:rPr>
              <a:t>to</a:t>
            </a:r>
            <a:r>
              <a:rPr lang="id-ID" sz="2400" dirty="0">
                <a:solidFill>
                  <a:srgbClr val="262525"/>
                </a:solidFill>
              </a:rPr>
              <a:t> </a:t>
            </a:r>
            <a:r>
              <a:rPr lang="id-ID" sz="2400" dirty="0" err="1">
                <a:solidFill>
                  <a:srgbClr val="262525"/>
                </a:solidFill>
              </a:rPr>
              <a:t>apply</a:t>
            </a:r>
            <a:r>
              <a:rPr lang="id-ID" sz="2400" dirty="0">
                <a:solidFill>
                  <a:srgbClr val="262525"/>
                </a:solidFill>
              </a:rPr>
              <a:t> </a:t>
            </a:r>
            <a:r>
              <a:rPr lang="en-US" sz="2400" b="1" dirty="0">
                <a:solidFill>
                  <a:srgbClr val="262525"/>
                </a:solidFill>
              </a:rPr>
              <a:t>academic writing principles to create their academic paper</a:t>
            </a:r>
            <a:endParaRPr lang="id-ID" sz="2400" dirty="0">
              <a:solidFill>
                <a:srgbClr val="262525"/>
              </a:solidFill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id-ID" sz="2400" dirty="0">
              <a:solidFill>
                <a:srgbClr val="262525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id-ID" dirty="0">
              <a:solidFill>
                <a:srgbClr val="2625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630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 IE Was Born 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824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822626"/>
                </a:solidFill>
              </a:rPr>
              <a:t>Industrial Engineering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000" b="1" dirty="0"/>
              <a:t>Industrial Engineering Is Concerned With the </a:t>
            </a:r>
            <a:r>
              <a:rPr lang="en-US" sz="2000" b="1" dirty="0">
                <a:solidFill>
                  <a:srgbClr val="FF6600"/>
                </a:solidFill>
              </a:rPr>
              <a:t>Design, Improvement, and Installation</a:t>
            </a:r>
            <a:r>
              <a:rPr lang="en-US" sz="2000" b="1" dirty="0"/>
              <a:t> of </a:t>
            </a:r>
            <a:r>
              <a:rPr lang="en-US" sz="2000" b="1" dirty="0">
                <a:solidFill>
                  <a:srgbClr val="9900CC"/>
                </a:solidFill>
              </a:rPr>
              <a:t>Integrated Systems of People, Material, Information, Equipment, and Energy</a:t>
            </a:r>
            <a:r>
              <a:rPr lang="en-US" sz="2000" b="1" dirty="0"/>
              <a:t>. It Draws Upon Specialized Knowledge and Skill in the </a:t>
            </a:r>
            <a:r>
              <a:rPr lang="en-US" sz="2000" b="1" dirty="0">
                <a:solidFill>
                  <a:srgbClr val="CC0000"/>
                </a:solidFill>
              </a:rPr>
              <a:t>Mathematical, Physical, and Social Sciences</a:t>
            </a:r>
            <a:r>
              <a:rPr lang="en-US" sz="2000" b="1" dirty="0"/>
              <a:t> Together With the </a:t>
            </a:r>
            <a:r>
              <a:rPr lang="en-US" sz="2000" b="1" dirty="0">
                <a:solidFill>
                  <a:srgbClr val="FFCC00"/>
                </a:solidFill>
              </a:rPr>
              <a:t>Principles and Methods of Engineering Analysis and Design</a:t>
            </a:r>
            <a:r>
              <a:rPr lang="en-US" sz="2000" b="1" dirty="0"/>
              <a:t> to Specify, Predict, and Evaluate the Results to Be Obtained From Such System</a:t>
            </a:r>
            <a:endParaRPr lang="en-US" sz="2000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298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7772400" cy="762000"/>
          </a:xfrm>
        </p:spPr>
        <p:txBody>
          <a:bodyPr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2395537" y="1219200"/>
            <a:ext cx="7772400" cy="4572000"/>
          </a:xfrm>
          <a:ln>
            <a:noFill/>
          </a:ln>
        </p:spPr>
        <p:txBody>
          <a:bodyPr>
            <a:normAutofit/>
          </a:bodyPr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3200" b="1" dirty="0"/>
              <a:t>Integrated System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sz="4000" b="1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4000" b="1" dirty="0"/>
              <a:t>People/Man</a:t>
            </a:r>
            <a:endParaRPr lang="en-US" b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dirty="0"/>
              <a:t>                                                       </a:t>
            </a:r>
            <a:r>
              <a:rPr lang="en-US" sz="7200" b="1" dirty="0"/>
              <a:t>+</a:t>
            </a:r>
            <a:endParaRPr lang="en-US" b="1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2800" b="1" dirty="0"/>
              <a:t>Material + Equipment + Information + Energy</a:t>
            </a:r>
            <a:endParaRPr lang="en-US" b="1" dirty="0"/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6015037" y="2105025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id-ID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881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822626"/>
                </a:solidFill>
              </a:rPr>
              <a:t>Integrated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262525"/>
                </a:solidFill>
              </a:rPr>
              <a:t>What is the special characteristics 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262525"/>
                </a:solidFill>
              </a:rPr>
              <a:t>What is the components 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262525"/>
                </a:solidFill>
              </a:rPr>
              <a:t>What is special form 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262525"/>
                </a:solidFill>
              </a:rPr>
              <a:t>What is Output 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262525"/>
                </a:solidFill>
              </a:rPr>
              <a:t>What is the performance criteria ? </a:t>
            </a:r>
          </a:p>
        </p:txBody>
      </p:sp>
    </p:spTree>
    <p:extLst>
      <p:ext uri="{BB962C8B-B14F-4D97-AF65-F5344CB8AC3E}">
        <p14:creationId xmlns:p14="http://schemas.microsoft.com/office/powerpoint/2010/main" val="10752822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90202"/>
                </a:solidFill>
              </a:rPr>
              <a:t>Integrated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286000"/>
            <a:ext cx="9972675" cy="3581400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en-US" sz="2400" b="1" dirty="0"/>
              <a:t>Looking something through thorough and comprehensive way (not partially)</a:t>
            </a:r>
          </a:p>
          <a:p>
            <a:pPr algn="ctr">
              <a:buNone/>
              <a:defRPr/>
            </a:pPr>
            <a:endParaRPr lang="en-US" sz="2400" b="1" dirty="0"/>
          </a:p>
          <a:p>
            <a:pPr algn="ctr">
              <a:buNone/>
              <a:defRPr/>
            </a:pPr>
            <a:endParaRPr lang="en-US" sz="2400" b="1" dirty="0"/>
          </a:p>
          <a:p>
            <a:pPr algn="ctr">
              <a:buNone/>
              <a:defRPr/>
            </a:pPr>
            <a:r>
              <a:rPr lang="en-US" sz="2400" b="1" dirty="0"/>
              <a:t>Systemic Approach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15036" y="2872343"/>
            <a:ext cx="685800" cy="762000"/>
          </a:xfrm>
          <a:prstGeom prst="downArrow">
            <a:avLst>
              <a:gd name="adj1" fmla="val 50000"/>
              <a:gd name="adj2" fmla="val 27778"/>
            </a:avLst>
          </a:prstGeom>
          <a:solidFill>
            <a:srgbClr val="CC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38190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822626"/>
                </a:solidFill>
              </a:rPr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9043" y="2133600"/>
            <a:ext cx="10335569" cy="3777622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en-US" sz="2400" b="1" dirty="0"/>
              <a:t>Difference</a:t>
            </a:r>
          </a:p>
          <a:p>
            <a:pPr algn="ctr">
              <a:buNone/>
              <a:defRPr/>
            </a:pPr>
            <a:endParaRPr lang="en-US" sz="2400" dirty="0"/>
          </a:p>
          <a:p>
            <a:pPr algn="ctr">
              <a:buNone/>
              <a:defRPr/>
            </a:pPr>
            <a:endParaRPr lang="en-US" sz="2400" dirty="0"/>
          </a:p>
          <a:p>
            <a:pPr>
              <a:buNone/>
              <a:defRPr/>
            </a:pPr>
            <a:endParaRPr lang="en-US" sz="2400" b="1" dirty="0"/>
          </a:p>
          <a:p>
            <a:pPr>
              <a:buNone/>
              <a:defRPr/>
            </a:pPr>
            <a:r>
              <a:rPr lang="en-US" sz="2400" b="1" dirty="0"/>
              <a:t>          </a:t>
            </a:r>
          </a:p>
          <a:p>
            <a:pPr>
              <a:buNone/>
              <a:defRPr/>
            </a:pPr>
            <a:r>
              <a:rPr lang="en-US" sz="2400" b="1" dirty="0"/>
              <a:t>		    				</a:t>
            </a:r>
            <a:endParaRPr lang="en-US" sz="2400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6333009" y="2551187"/>
            <a:ext cx="1828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H="1">
            <a:off x="4351809" y="2551187"/>
            <a:ext cx="19812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 flipH="1">
            <a:off x="3463044" y="4151387"/>
            <a:ext cx="1777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Expectation</a:t>
            </a:r>
          </a:p>
          <a:p>
            <a:pPr algn="ctr"/>
            <a:r>
              <a:rPr lang="en-US" sz="2400" b="1" dirty="0"/>
              <a:t>Objective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7474127" y="4151387"/>
            <a:ext cx="21556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Reality</a:t>
            </a:r>
          </a:p>
          <a:p>
            <a:pPr algn="ctr"/>
            <a:r>
              <a:rPr lang="en-US" sz="2400" b="1" dirty="0"/>
              <a:t>Achievement</a:t>
            </a:r>
          </a:p>
        </p:txBody>
      </p:sp>
    </p:spTree>
    <p:extLst>
      <p:ext uri="{BB962C8B-B14F-4D97-AF65-F5344CB8AC3E}">
        <p14:creationId xmlns:p14="http://schemas.microsoft.com/office/powerpoint/2010/main" val="5765047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To Get The Solution?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083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433536"/>
            <a:ext cx="7696200" cy="762000"/>
          </a:xfrm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43011" name="Oval 3"/>
          <p:cNvSpPr>
            <a:spLocks noChangeArrowheads="1"/>
          </p:cNvSpPr>
          <p:nvPr/>
        </p:nvSpPr>
        <p:spPr bwMode="auto">
          <a:xfrm>
            <a:off x="5181600" y="1271736"/>
            <a:ext cx="1524000" cy="533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b="1" dirty="0">
                <a:solidFill>
                  <a:srgbClr val="660066"/>
                </a:solidFill>
              </a:rPr>
              <a:t>Problem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4267200" y="2109936"/>
            <a:ext cx="3276600" cy="609600"/>
          </a:xfrm>
          <a:prstGeom prst="diamond">
            <a:avLst/>
          </a:prstGeom>
          <a:solidFill>
            <a:srgbClr val="33CC33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2000" b="1" dirty="0">
                <a:solidFill>
                  <a:srgbClr val="660066"/>
                </a:solidFill>
              </a:rPr>
              <a:t>Common Sense?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4343400" y="3252936"/>
            <a:ext cx="3276600" cy="609600"/>
          </a:xfrm>
          <a:prstGeom prst="diamond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2000" b="1">
                <a:solidFill>
                  <a:srgbClr val="660066"/>
                </a:solidFill>
              </a:rPr>
              <a:t>Model Standard?</a:t>
            </a:r>
            <a:endParaRPr lang="en-US">
              <a:solidFill>
                <a:srgbClr val="660066"/>
              </a:solidFill>
            </a:endParaRP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2057400" y="4472136"/>
            <a:ext cx="2133600" cy="457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2000" b="1">
                <a:solidFill>
                  <a:srgbClr val="660066"/>
                </a:solidFill>
              </a:rPr>
              <a:t>New Alternatives</a:t>
            </a:r>
            <a:r>
              <a:rPr lang="en-US">
                <a:solidFill>
                  <a:srgbClr val="660066"/>
                </a:solidFill>
              </a:rPr>
              <a:t> 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4800600" y="4472136"/>
            <a:ext cx="2133600" cy="457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2000" b="1">
                <a:solidFill>
                  <a:srgbClr val="660066"/>
                </a:solidFill>
              </a:rPr>
              <a:t>Build New Model</a:t>
            </a:r>
            <a:r>
              <a:rPr lang="en-US">
                <a:solidFill>
                  <a:srgbClr val="660066"/>
                </a:solidFill>
              </a:rPr>
              <a:t> </a:t>
            </a: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7315200" y="4472136"/>
            <a:ext cx="2133600" cy="457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2000" b="1">
                <a:solidFill>
                  <a:srgbClr val="660066"/>
                </a:solidFill>
              </a:rPr>
              <a:t>Simulation</a:t>
            </a:r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5105400" y="5310336"/>
            <a:ext cx="18288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>
                <a:solidFill>
                  <a:srgbClr val="660066"/>
                </a:solidFill>
              </a:rPr>
              <a:t>Solution</a:t>
            </a:r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8077200" y="2186136"/>
            <a:ext cx="1524000" cy="53340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2000" b="1">
                <a:solidFill>
                  <a:srgbClr val="660066"/>
                </a:solidFill>
              </a:rPr>
              <a:t>Use&amp;Choose</a:t>
            </a:r>
            <a:endParaRPr lang="en-US">
              <a:solidFill>
                <a:srgbClr val="660066"/>
              </a:solidFill>
            </a:endParaRP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7924800" y="3329136"/>
            <a:ext cx="2133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b="1">
                <a:solidFill>
                  <a:srgbClr val="660066"/>
                </a:solidFill>
              </a:rPr>
              <a:t>Formulate</a:t>
            </a: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7467600" y="2414736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7620000" y="3557736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10287000" y="2414736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>
            <a:off x="9601200" y="2414736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6858000" y="5767536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>
            <a:off x="5943600" y="1805136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5943600" y="2719536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>
            <a:off x="5943600" y="3862536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>
            <a:off x="5943600" y="3862536"/>
            <a:ext cx="22860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9" name="Line 21"/>
          <p:cNvSpPr>
            <a:spLocks noChangeShapeType="1"/>
          </p:cNvSpPr>
          <p:nvPr/>
        </p:nvSpPr>
        <p:spPr bwMode="auto">
          <a:xfrm flipH="1">
            <a:off x="3657600" y="3862536"/>
            <a:ext cx="22860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5943600" y="4929336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>
            <a:off x="7772400" y="4929336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3733800" y="5767536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7315200" y="1957537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660066"/>
                </a:solidFill>
              </a:rPr>
              <a:t>Yes</a:t>
            </a: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7239000" y="3100537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660066"/>
                </a:solidFill>
              </a:rPr>
              <a:t>Yes</a:t>
            </a:r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5867400" y="2795737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660066"/>
                </a:solidFill>
              </a:rPr>
              <a:t>No</a:t>
            </a:r>
          </a:p>
        </p:txBody>
      </p:sp>
      <p:sp>
        <p:nvSpPr>
          <p:cNvPr id="43036" name="Line 28"/>
          <p:cNvSpPr>
            <a:spLocks noChangeShapeType="1"/>
          </p:cNvSpPr>
          <p:nvPr/>
        </p:nvSpPr>
        <p:spPr bwMode="auto">
          <a:xfrm>
            <a:off x="3733800" y="4929336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7" name="Line 29"/>
          <p:cNvSpPr>
            <a:spLocks noChangeShapeType="1"/>
          </p:cNvSpPr>
          <p:nvPr/>
        </p:nvSpPr>
        <p:spPr bwMode="auto">
          <a:xfrm>
            <a:off x="10058400" y="355773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8" name="AutoShape 30"/>
          <p:cNvSpPr>
            <a:spLocks noChangeArrowheads="1"/>
          </p:cNvSpPr>
          <p:nvPr/>
        </p:nvSpPr>
        <p:spPr bwMode="auto">
          <a:xfrm>
            <a:off x="5105400" y="6148536"/>
            <a:ext cx="1752600" cy="304800"/>
          </a:xfrm>
          <a:prstGeom prst="hexagon">
            <a:avLst>
              <a:gd name="adj" fmla="val 143750"/>
              <a:gd name="vf" fmla="val 11547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>
                <a:solidFill>
                  <a:srgbClr val="660066"/>
                </a:solidFill>
              </a:rPr>
              <a:t>Decision</a:t>
            </a:r>
          </a:p>
        </p:txBody>
      </p:sp>
      <p:sp>
        <p:nvSpPr>
          <p:cNvPr id="43039" name="Line 31"/>
          <p:cNvSpPr>
            <a:spLocks noChangeShapeType="1"/>
          </p:cNvSpPr>
          <p:nvPr/>
        </p:nvSpPr>
        <p:spPr bwMode="auto">
          <a:xfrm>
            <a:off x="5943600" y="5843736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389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5640" y="681765"/>
            <a:ext cx="7620000" cy="76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rgbClr val="822626"/>
                </a:solidFill>
              </a:rPr>
              <a:t>Model Building Process</a:t>
            </a:r>
          </a:p>
        </p:txBody>
      </p:sp>
      <p:sp>
        <p:nvSpPr>
          <p:cNvPr id="44035" name="Oval 3"/>
          <p:cNvSpPr>
            <a:spLocks noChangeArrowheads="1"/>
          </p:cNvSpPr>
          <p:nvPr/>
        </p:nvSpPr>
        <p:spPr bwMode="auto">
          <a:xfrm>
            <a:off x="2209800" y="2178496"/>
            <a:ext cx="19050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2000" b="1" dirty="0"/>
              <a:t>Modeler</a:t>
            </a:r>
            <a:endParaRPr lang="en-US" sz="2000" dirty="0"/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8229600" y="2178496"/>
            <a:ext cx="1905000" cy="5334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2000" b="1"/>
              <a:t>Real System</a:t>
            </a:r>
            <a:endParaRPr lang="en-US" sz="2000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4876800" y="1721296"/>
            <a:ext cx="2590800" cy="1219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2000" b="1" dirty="0"/>
              <a:t>Analyses of System</a:t>
            </a:r>
            <a:endParaRPr lang="en-US" sz="1600" b="1" dirty="0"/>
          </a:p>
          <a:p>
            <a:pPr algn="ctr">
              <a:buFontTx/>
              <a:buChar char="•"/>
            </a:pPr>
            <a:r>
              <a:rPr lang="en-US" sz="1800" b="1" dirty="0"/>
              <a:t>Problem Formulation</a:t>
            </a:r>
          </a:p>
          <a:p>
            <a:pPr algn="ctr">
              <a:buFontTx/>
              <a:buChar char="•"/>
            </a:pPr>
            <a:r>
              <a:rPr lang="en-US" sz="1800" b="1" dirty="0"/>
              <a:t>Components Model</a:t>
            </a:r>
            <a:endParaRPr lang="en-US" sz="2000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4876800" y="3169096"/>
            <a:ext cx="2590800" cy="7620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2000" b="1"/>
              <a:t>Model Formulation</a:t>
            </a:r>
            <a:endParaRPr lang="en-US" sz="2000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4876800" y="4159696"/>
            <a:ext cx="2590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2000" b="1"/>
              <a:t> Solution</a:t>
            </a:r>
            <a:endParaRPr lang="en-US" sz="2000"/>
          </a:p>
        </p:txBody>
      </p:sp>
      <p:sp>
        <p:nvSpPr>
          <p:cNvPr id="44040" name="AutoShape 8"/>
          <p:cNvSpPr>
            <a:spLocks noChangeArrowheads="1"/>
          </p:cNvSpPr>
          <p:nvPr/>
        </p:nvSpPr>
        <p:spPr bwMode="auto">
          <a:xfrm>
            <a:off x="4495800" y="5150296"/>
            <a:ext cx="3124200" cy="533400"/>
          </a:xfrm>
          <a:prstGeom prst="diamond">
            <a:avLst/>
          </a:prstGeom>
          <a:solidFill>
            <a:srgbClr val="66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2000" b="1"/>
              <a:t>Valid ?</a:t>
            </a:r>
            <a:endParaRPr lang="en-US" sz="2000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 flipH="1">
            <a:off x="7467600" y="2483296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4114800" y="2483296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6096000" y="2940496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>
            <a:off x="6096000" y="4921696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6096000" y="3931096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Oval 15"/>
          <p:cNvSpPr>
            <a:spLocks noChangeArrowheads="1"/>
          </p:cNvSpPr>
          <p:nvPr/>
        </p:nvSpPr>
        <p:spPr bwMode="auto">
          <a:xfrm>
            <a:off x="5105400" y="5912296"/>
            <a:ext cx="1905000" cy="533400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2000" b="1"/>
              <a:t>Stop</a:t>
            </a:r>
            <a:endParaRPr lang="en-US" sz="2000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6096000" y="5683696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 flipH="1">
            <a:off x="3200400" y="5455096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 flipV="1">
            <a:off x="3200400" y="2711896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3581400" y="4997896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</a:rPr>
              <a:t>No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 flipH="1">
            <a:off x="7620000" y="5455096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 flipH="1">
            <a:off x="7467600" y="4540696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Line 22"/>
          <p:cNvSpPr>
            <a:spLocks noChangeShapeType="1"/>
          </p:cNvSpPr>
          <p:nvPr/>
        </p:nvSpPr>
        <p:spPr bwMode="auto">
          <a:xfrm>
            <a:off x="3200400" y="1492696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Line 23"/>
          <p:cNvSpPr>
            <a:spLocks noChangeShapeType="1"/>
          </p:cNvSpPr>
          <p:nvPr/>
        </p:nvSpPr>
        <p:spPr bwMode="auto">
          <a:xfrm>
            <a:off x="9220200" y="1492696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>
            <a:off x="3200400" y="1492696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Line 25"/>
          <p:cNvSpPr>
            <a:spLocks noChangeShapeType="1"/>
          </p:cNvSpPr>
          <p:nvPr/>
        </p:nvSpPr>
        <p:spPr bwMode="auto">
          <a:xfrm>
            <a:off x="9220200" y="2711896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6934199" y="5596664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</a:rPr>
              <a:t>Yes</a:t>
            </a:r>
            <a:endParaRPr lang="en-US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9010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822626"/>
                </a:solidFill>
              </a:rPr>
              <a:t>Analysis of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262525"/>
                </a:solidFill>
              </a:rPr>
              <a:t>Formulate the Problem</a:t>
            </a:r>
          </a:p>
          <a:p>
            <a:pPr>
              <a:defRPr/>
            </a:pPr>
            <a:r>
              <a:rPr lang="en-US" sz="2400" b="1" dirty="0">
                <a:solidFill>
                  <a:srgbClr val="262525"/>
                </a:solidFill>
              </a:rPr>
              <a:t>Determine Performance Criteria </a:t>
            </a:r>
          </a:p>
          <a:p>
            <a:pPr>
              <a:defRPr/>
            </a:pPr>
            <a:r>
              <a:rPr lang="en-US" sz="2400" b="1" dirty="0">
                <a:solidFill>
                  <a:srgbClr val="262525"/>
                </a:solidFill>
              </a:rPr>
              <a:t>Identification of Components Model</a:t>
            </a:r>
          </a:p>
          <a:p>
            <a:pPr lvl="1">
              <a:defRPr/>
            </a:pPr>
            <a:r>
              <a:rPr lang="en-US" sz="2400" b="1" dirty="0">
                <a:solidFill>
                  <a:srgbClr val="262525"/>
                </a:solidFill>
              </a:rPr>
              <a:t>Decision Variable </a:t>
            </a:r>
          </a:p>
          <a:p>
            <a:pPr lvl="1">
              <a:defRPr/>
            </a:pPr>
            <a:r>
              <a:rPr lang="en-US" sz="2400" b="1" dirty="0">
                <a:solidFill>
                  <a:srgbClr val="262525"/>
                </a:solidFill>
              </a:rPr>
              <a:t>Constraints</a:t>
            </a:r>
          </a:p>
          <a:p>
            <a:pPr lvl="1">
              <a:defRPr/>
            </a:pPr>
            <a:r>
              <a:rPr lang="en-US" sz="2400" b="1" dirty="0">
                <a:solidFill>
                  <a:srgbClr val="262525"/>
                </a:solidFill>
              </a:rPr>
              <a:t>Parameter</a:t>
            </a:r>
          </a:p>
          <a:p>
            <a:pPr lvl="1">
              <a:defRPr/>
            </a:pPr>
            <a:r>
              <a:rPr lang="en-US" sz="2400" b="1" dirty="0">
                <a:solidFill>
                  <a:srgbClr val="262525"/>
                </a:solidFill>
              </a:rPr>
              <a:t>Logical Relationship</a:t>
            </a:r>
          </a:p>
        </p:txBody>
      </p:sp>
    </p:spTree>
    <p:extLst>
      <p:ext uri="{BB962C8B-B14F-4D97-AF65-F5344CB8AC3E}">
        <p14:creationId xmlns:p14="http://schemas.microsoft.com/office/powerpoint/2010/main" val="1411329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822626"/>
                </a:solidFill>
              </a:rPr>
              <a:t>Rule of Conduct</a:t>
            </a:r>
            <a:endParaRPr lang="id-ID" dirty="0">
              <a:solidFill>
                <a:srgbClr val="82262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d-ID" sz="2400" b="1" dirty="0">
                <a:solidFill>
                  <a:srgbClr val="262525"/>
                </a:solidFill>
              </a:rPr>
              <a:t>Behave </a:t>
            </a:r>
            <a:r>
              <a:rPr lang="id-ID" sz="2400" dirty="0">
                <a:solidFill>
                  <a:srgbClr val="262525"/>
                </a:solidFill>
              </a:rPr>
              <a:t>in class</a:t>
            </a:r>
            <a:endParaRPr lang="en-US" sz="2400" dirty="0">
              <a:solidFill>
                <a:srgbClr val="262525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262525"/>
                </a:solidFill>
              </a:rPr>
              <a:t>Communication devices </a:t>
            </a:r>
            <a:r>
              <a:rPr lang="en-US" sz="2400" dirty="0">
                <a:solidFill>
                  <a:srgbClr val="262525"/>
                </a:solidFill>
              </a:rPr>
              <a:t>are </a:t>
            </a:r>
            <a:r>
              <a:rPr lang="en-US" sz="2400" b="1" dirty="0">
                <a:solidFill>
                  <a:srgbClr val="262525"/>
                </a:solidFill>
              </a:rPr>
              <a:t>not allowed </a:t>
            </a:r>
            <a:r>
              <a:rPr lang="en-US" sz="2400" dirty="0">
                <a:solidFill>
                  <a:srgbClr val="262525"/>
                </a:solidFill>
              </a:rPr>
              <a:t>to be used </a:t>
            </a:r>
            <a:r>
              <a:rPr lang="en-US" sz="2400" b="1" dirty="0">
                <a:solidFill>
                  <a:srgbClr val="262525"/>
                </a:solidFill>
              </a:rPr>
              <a:t>during in class</a:t>
            </a: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262525"/>
                </a:solidFill>
              </a:rPr>
              <a:t>Every assignment </a:t>
            </a:r>
            <a:r>
              <a:rPr lang="en-US" sz="2400" dirty="0">
                <a:solidFill>
                  <a:srgbClr val="262525"/>
                </a:solidFill>
              </a:rPr>
              <a:t>and </a:t>
            </a:r>
            <a:r>
              <a:rPr lang="en-US" sz="2400" b="1" dirty="0">
                <a:solidFill>
                  <a:srgbClr val="262525"/>
                </a:solidFill>
              </a:rPr>
              <a:t>other requirement </a:t>
            </a:r>
            <a:r>
              <a:rPr lang="en-US" sz="2400" dirty="0">
                <a:solidFill>
                  <a:srgbClr val="262525"/>
                </a:solidFill>
              </a:rPr>
              <a:t>must be submitted </a:t>
            </a:r>
            <a:r>
              <a:rPr lang="en-US" sz="2400" b="1" dirty="0">
                <a:solidFill>
                  <a:srgbClr val="262525"/>
                </a:solidFill>
              </a:rPr>
              <a:t>on time </a:t>
            </a:r>
            <a:r>
              <a:rPr lang="en-US" sz="2400" dirty="0">
                <a:solidFill>
                  <a:srgbClr val="262525"/>
                </a:solidFill>
              </a:rPr>
              <a:t>(check the timeline)</a:t>
            </a:r>
          </a:p>
          <a:p>
            <a:pPr>
              <a:lnSpc>
                <a:spcPct val="100000"/>
              </a:lnSpc>
            </a:pPr>
            <a:r>
              <a:rPr lang="id-ID" sz="2400" b="1" dirty="0">
                <a:solidFill>
                  <a:srgbClr val="262525"/>
                </a:solidFill>
              </a:rPr>
              <a:t> </a:t>
            </a:r>
            <a:r>
              <a:rPr lang="en-US" sz="2400" b="1" dirty="0">
                <a:solidFill>
                  <a:srgbClr val="262525"/>
                </a:solidFill>
              </a:rPr>
              <a:t>Plagiarism </a:t>
            </a:r>
            <a:r>
              <a:rPr lang="en-US" sz="2400" dirty="0">
                <a:solidFill>
                  <a:srgbClr val="262525"/>
                </a:solidFill>
              </a:rPr>
              <a:t>is </a:t>
            </a:r>
            <a:r>
              <a:rPr lang="en-US" sz="2400" b="1" dirty="0">
                <a:solidFill>
                  <a:srgbClr val="262525"/>
                </a:solidFill>
              </a:rPr>
              <a:t>strictly prohibited</a:t>
            </a:r>
            <a:r>
              <a:rPr lang="en-US" sz="2400" dirty="0">
                <a:solidFill>
                  <a:srgbClr val="262525"/>
                </a:solidFill>
              </a:rPr>
              <a:t>, </a:t>
            </a:r>
            <a:r>
              <a:rPr lang="en-US" sz="2400" b="1" dirty="0">
                <a:solidFill>
                  <a:srgbClr val="262525"/>
                </a:solidFill>
              </a:rPr>
              <a:t>“E” mark </a:t>
            </a:r>
            <a:r>
              <a:rPr lang="en-US" sz="2400" dirty="0">
                <a:solidFill>
                  <a:srgbClr val="262525"/>
                </a:solidFill>
              </a:rPr>
              <a:t>will be given to those who do plagiarism</a:t>
            </a:r>
          </a:p>
          <a:p>
            <a:pPr marL="0" indent="0">
              <a:lnSpc>
                <a:spcPct val="100000"/>
              </a:lnSpc>
              <a:buNone/>
            </a:pPr>
            <a:endParaRPr lang="id-ID" dirty="0">
              <a:solidFill>
                <a:srgbClr val="2625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8122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822626"/>
                </a:solidFill>
              </a:rPr>
              <a:t>Model Formulation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>
              <a:solidFill>
                <a:srgbClr val="26252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262525"/>
                </a:solidFill>
              </a:rPr>
              <a:t>Determine the relationship among performance criteria, variables, parameters and constraints</a:t>
            </a:r>
          </a:p>
          <a:p>
            <a:pPr marL="0" indent="0">
              <a:buNone/>
            </a:pPr>
            <a:endParaRPr lang="en-US" sz="2400" dirty="0">
              <a:solidFill>
                <a:srgbClr val="262525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26252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262525"/>
                </a:solidFill>
              </a:rPr>
              <a:t>Objective function :    V = f ( Xi, Yi, Ai 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262525"/>
                </a:solidFill>
              </a:rPr>
              <a:t>Constraints             :     f ( Xi, Yi, Ai ) &lt; Bi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5262761" y="3810000"/>
            <a:ext cx="381000" cy="533400"/>
          </a:xfrm>
          <a:prstGeom prst="downArrow">
            <a:avLst>
              <a:gd name="adj1" fmla="val 50000"/>
              <a:gd name="adj2" fmla="val 35000"/>
            </a:avLst>
          </a:prstGeom>
          <a:solidFill>
            <a:srgbClr val="FF6600"/>
          </a:solidFill>
          <a:ln w="9525">
            <a:solidFill>
              <a:srgbClr val="CCFF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69665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690202"/>
                </a:solidFill>
              </a:rPr>
              <a:t>Solution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2057400"/>
            <a:ext cx="8229600" cy="4800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400" b="1" dirty="0"/>
              <a:t>Value of Decision Variable</a:t>
            </a:r>
          </a:p>
          <a:p>
            <a:pPr algn="ctr" eaLnBrk="1" hangingPunct="1">
              <a:defRPr/>
            </a:pPr>
            <a:r>
              <a:rPr lang="en-US" sz="2400" b="1" dirty="0"/>
              <a:t>Input For Decision Making</a:t>
            </a:r>
            <a:endParaRPr lang="en-US" sz="24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dirty="0"/>
              <a:t>        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  <a:defRPr/>
            </a:pPr>
            <a:r>
              <a:rPr lang="en-US" b="1" dirty="0"/>
              <a:t>        		</a:t>
            </a:r>
            <a:endParaRPr lang="en-US" dirty="0"/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5879976" y="2971800"/>
            <a:ext cx="0" cy="914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5879976" y="2971800"/>
            <a:ext cx="2667000" cy="990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 flipH="1">
            <a:off x="3517776" y="2971800"/>
            <a:ext cx="2362200" cy="914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641573" y="3886200"/>
            <a:ext cx="17524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Feasible</a:t>
            </a:r>
          </a:p>
          <a:p>
            <a:pPr algn="ctr"/>
            <a:r>
              <a:rPr lang="en-US" sz="2400" b="1" dirty="0"/>
              <a:t>(Simulation)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11425" y="3886199"/>
            <a:ext cx="15119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Best</a:t>
            </a:r>
          </a:p>
          <a:p>
            <a:pPr algn="ctr"/>
            <a:r>
              <a:rPr lang="en-US" sz="2400" b="1" dirty="0"/>
              <a:t>(Heuristic)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17288" y="3886198"/>
            <a:ext cx="13676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Optimal</a:t>
            </a:r>
          </a:p>
          <a:p>
            <a:pPr algn="ctr"/>
            <a:r>
              <a:rPr lang="en-US" sz="2400" b="1" dirty="0"/>
              <a:t>(Analytic)</a:t>
            </a:r>
          </a:p>
        </p:txBody>
      </p:sp>
    </p:spTree>
    <p:extLst>
      <p:ext uri="{BB962C8B-B14F-4D97-AF65-F5344CB8AC3E}">
        <p14:creationId xmlns:p14="http://schemas.microsoft.com/office/powerpoint/2010/main" val="10400694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82407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690202"/>
                </a:solidFill>
              </a:rPr>
              <a:t>Decision 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921207"/>
            <a:ext cx="8229600" cy="45339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b="1" dirty="0"/>
              <a:t>Problem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b="1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b="1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b="1" dirty="0"/>
              <a:t>Decision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dirty="0"/>
              <a:t>   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dirty="0"/>
              <a:t>  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dirty="0"/>
              <a:t>			  Solution              +            Judgment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dirty="0"/>
              <a:t>    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dirty="0"/>
              <a:t>			</a:t>
            </a:r>
            <a:r>
              <a:rPr lang="en-US" sz="2400" b="1" dirty="0"/>
              <a:t>Scientific                              Art</a:t>
            </a:r>
            <a:endParaRPr lang="en-US" b="1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5829300" y="2573454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d-ID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>
            <a:off x="4655840" y="3845257"/>
            <a:ext cx="1295400" cy="68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5951240" y="3845257"/>
            <a:ext cx="1371600" cy="68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 flipV="1">
            <a:off x="4443264" y="508518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 flipV="1">
            <a:off x="7464152" y="5085184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7620000" y="32766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Criteria</a:t>
            </a: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H="1">
            <a:off x="7010400" y="3505200"/>
            <a:ext cx="609600" cy="0"/>
          </a:xfrm>
          <a:prstGeom prst="line">
            <a:avLst/>
          </a:prstGeom>
          <a:noFill/>
          <a:ln w="76200">
            <a:solidFill>
              <a:srgbClr val="9999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625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690202"/>
                </a:solidFill>
              </a:rPr>
              <a:t>Basic Knowledge And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2">
              <a:defRPr/>
            </a:pPr>
            <a:r>
              <a:rPr lang="en-US" sz="3200" dirty="0"/>
              <a:t>Basic knowledge</a:t>
            </a:r>
            <a:endParaRPr lang="en-US" sz="2800" dirty="0"/>
          </a:p>
          <a:p>
            <a:pPr lvl="4">
              <a:defRPr/>
            </a:pPr>
            <a:r>
              <a:rPr lang="en-US" sz="2400" dirty="0"/>
              <a:t>Mathematics</a:t>
            </a:r>
          </a:p>
          <a:p>
            <a:pPr lvl="4">
              <a:defRPr/>
            </a:pPr>
            <a:r>
              <a:rPr lang="en-US" sz="2400" dirty="0"/>
              <a:t>Physical Phenomena</a:t>
            </a:r>
          </a:p>
          <a:p>
            <a:pPr lvl="4">
              <a:defRPr/>
            </a:pPr>
            <a:r>
              <a:rPr lang="en-US" sz="2400" dirty="0"/>
              <a:t>Social Science</a:t>
            </a:r>
            <a:endParaRPr lang="en-US" dirty="0"/>
          </a:p>
          <a:p>
            <a:pPr lvl="2">
              <a:defRPr/>
            </a:pPr>
            <a:r>
              <a:rPr lang="en-US" sz="3200" dirty="0"/>
              <a:t>Tool</a:t>
            </a:r>
          </a:p>
          <a:p>
            <a:pPr lvl="4">
              <a:defRPr/>
            </a:pPr>
            <a:r>
              <a:rPr lang="en-US" sz="2400" dirty="0"/>
              <a:t>Method and Engineering Analysis</a:t>
            </a:r>
          </a:p>
          <a:p>
            <a:pPr lvl="4">
              <a:defRPr/>
            </a:pPr>
            <a:r>
              <a:rPr lang="en-US" sz="2400" dirty="0"/>
              <a:t>Model</a:t>
            </a:r>
          </a:p>
          <a:p>
            <a:pPr lvl="2">
              <a:defRPr/>
            </a:pPr>
            <a:r>
              <a:rPr lang="en-US" sz="3200" dirty="0"/>
              <a:t>Process</a:t>
            </a:r>
          </a:p>
          <a:p>
            <a:pPr lvl="4">
              <a:defRPr/>
            </a:pPr>
            <a:r>
              <a:rPr lang="en-US" sz="2400" dirty="0"/>
              <a:t>Design</a:t>
            </a:r>
          </a:p>
          <a:p>
            <a:pPr lvl="4">
              <a:defRPr/>
            </a:pPr>
            <a:r>
              <a:rPr lang="en-US" sz="2400" dirty="0"/>
              <a:t>Systemic and Integrated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9430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90202"/>
                </a:solidFill>
              </a:rPr>
              <a:t>What IE Has To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262525"/>
                </a:solidFill>
              </a:rPr>
              <a:t>1. Problem Identification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262525"/>
                </a:solidFill>
              </a:rPr>
              <a:t>2. Generate Alternatives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262525"/>
                </a:solidFill>
              </a:rPr>
              <a:t>3. Know the Standard Models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262525"/>
                </a:solidFill>
              </a:rPr>
              <a:t>4. Decide Performance Criteria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262525"/>
                </a:solidFill>
              </a:rPr>
              <a:t>5. Choose the Best Solution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262525"/>
                </a:solidFill>
              </a:rPr>
              <a:t>6. Make Decision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262525"/>
                </a:solidFill>
              </a:rPr>
              <a:t>7. Anticipate Managerial Implication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262525"/>
                </a:solidFill>
              </a:rPr>
              <a:t>8. Action </a:t>
            </a:r>
          </a:p>
          <a:p>
            <a:pPr marL="0" indent="0">
              <a:buNone/>
            </a:pPr>
            <a:endParaRPr lang="en-US" sz="2400" dirty="0">
              <a:solidFill>
                <a:srgbClr val="2625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6924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822626"/>
                </a:solidFill>
              </a:rPr>
              <a:t>Impact of Operations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/>
              <a:t>The development of industrial engineering has been greatly influenced by the impact of an analysis approach called </a:t>
            </a:r>
            <a:r>
              <a:rPr lang="en-US" sz="2400" dirty="0">
                <a:solidFill>
                  <a:srgbClr val="FF0000"/>
                </a:solidFill>
              </a:rPr>
              <a:t>operations research.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>This approach originated in England and the United States during </a:t>
            </a:r>
            <a:r>
              <a:rPr lang="en-US" sz="2400" dirty="0">
                <a:solidFill>
                  <a:srgbClr val="FF0000"/>
                </a:solidFill>
              </a:rPr>
              <a:t>2nd World War </a:t>
            </a:r>
            <a:r>
              <a:rPr lang="en-US" sz="2400" dirty="0"/>
              <a:t>and was aimed at solving difficult war-related problems through the use of </a:t>
            </a:r>
            <a:r>
              <a:rPr lang="en-US" sz="2400" dirty="0">
                <a:solidFill>
                  <a:srgbClr val="FF0000"/>
                </a:solidFill>
              </a:rPr>
              <a:t>science</a:t>
            </a:r>
            <a:r>
              <a:rPr lang="en-US" sz="2400" dirty="0"/>
              <a:t>, mathematics, </a:t>
            </a:r>
            <a:r>
              <a:rPr lang="en-US" sz="2400" dirty="0">
                <a:solidFill>
                  <a:srgbClr val="FF0000"/>
                </a:solidFill>
              </a:rPr>
              <a:t>behavioral science</a:t>
            </a:r>
            <a:r>
              <a:rPr lang="en-US" sz="2400" dirty="0"/>
              <a:t>, probability theory, and </a:t>
            </a:r>
            <a:r>
              <a:rPr lang="en-US" sz="2400" dirty="0">
                <a:solidFill>
                  <a:srgbClr val="FF0000"/>
                </a:solidFill>
              </a:rPr>
              <a:t>statistics. </a:t>
            </a:r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3452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822626"/>
                </a:solidFill>
              </a:rPr>
              <a:t>Impact of Digital Computers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  <a:defRPr/>
            </a:pPr>
            <a:r>
              <a:rPr lang="en-US" sz="2400" dirty="0"/>
              <a:t>	Digital computers permit the rapid and accurate handling of </a:t>
            </a:r>
            <a:r>
              <a:rPr lang="en-US" sz="2400" dirty="0">
                <a:solidFill>
                  <a:schemeClr val="folHlink"/>
                </a:solidFill>
              </a:rPr>
              <a:t>vast quantities of data</a:t>
            </a:r>
            <a:r>
              <a:rPr lang="en-US" sz="2400" dirty="0"/>
              <a:t>, thereby permitting the IE to design systems for </a:t>
            </a:r>
            <a:r>
              <a:rPr lang="en-US" sz="2400" dirty="0">
                <a:solidFill>
                  <a:schemeClr val="folHlink"/>
                </a:solidFill>
              </a:rPr>
              <a:t>effectively managing</a:t>
            </a:r>
            <a:r>
              <a:rPr lang="en-US" sz="2400" dirty="0"/>
              <a:t> and controlling </a:t>
            </a:r>
            <a:r>
              <a:rPr lang="en-US" sz="2400" dirty="0">
                <a:solidFill>
                  <a:schemeClr val="folHlink"/>
                </a:solidFill>
              </a:rPr>
              <a:t>large, complex</a:t>
            </a:r>
            <a:r>
              <a:rPr lang="en-US" sz="2400" dirty="0"/>
              <a:t> operations.</a:t>
            </a:r>
          </a:p>
          <a:p>
            <a:pPr algn="just">
              <a:buNone/>
              <a:defRPr/>
            </a:pPr>
            <a:endParaRPr lang="en-US" sz="2400" dirty="0"/>
          </a:p>
          <a:p>
            <a:pPr algn="just">
              <a:buNone/>
              <a:defRPr/>
            </a:pPr>
            <a:r>
              <a:rPr lang="en-US" sz="2400" dirty="0"/>
              <a:t>	The digital computer also permits the IE to construct </a:t>
            </a:r>
            <a:r>
              <a:rPr lang="en-US" sz="2400" dirty="0">
                <a:solidFill>
                  <a:schemeClr val="folHlink"/>
                </a:solidFill>
              </a:rPr>
              <a:t>computer simulation models</a:t>
            </a:r>
            <a:r>
              <a:rPr lang="en-US" sz="2400" dirty="0"/>
              <a:t> of manufacturing facilities and the like in order to evaluate the </a:t>
            </a:r>
            <a:r>
              <a:rPr lang="en-US" sz="2400" dirty="0">
                <a:solidFill>
                  <a:schemeClr val="folHlink"/>
                </a:solidFill>
              </a:rPr>
              <a:t>effectiveness of alternative facility configurations</a:t>
            </a:r>
            <a:r>
              <a:rPr lang="en-US" sz="2400" dirty="0"/>
              <a:t>, different management policies, and other management considerations.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3229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822626"/>
                </a:solidFill>
              </a:rPr>
              <a:t>Emergence of Service Industries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43113"/>
            <a:ext cx="9601200" cy="3581400"/>
          </a:xfrm>
        </p:spPr>
        <p:txBody>
          <a:bodyPr>
            <a:noAutofit/>
          </a:bodyPr>
          <a:lstStyle/>
          <a:p>
            <a:pPr algn="just">
              <a:buNone/>
              <a:defRPr/>
            </a:pPr>
            <a:r>
              <a:rPr lang="en-US" sz="2400" dirty="0"/>
              <a:t> 	In the early days of the industrial engineering profession, IE practice was applied almost fully in </a:t>
            </a:r>
            <a:r>
              <a:rPr lang="en-US" sz="2400" dirty="0">
                <a:solidFill>
                  <a:schemeClr val="hlink"/>
                </a:solidFill>
              </a:rPr>
              <a:t>manufacturing organizations</a:t>
            </a:r>
            <a:r>
              <a:rPr lang="en-US" sz="2400" dirty="0"/>
              <a:t>. After the </a:t>
            </a:r>
            <a:r>
              <a:rPr lang="en-US" sz="2400" u="sng" dirty="0"/>
              <a:t>2nd World</a:t>
            </a:r>
            <a:r>
              <a:rPr lang="en-US" sz="2400" dirty="0"/>
              <a:t> War there was a growing awareness that the principles and techniques of IE were also applicable in </a:t>
            </a:r>
            <a:r>
              <a:rPr lang="en-US" sz="2400" dirty="0">
                <a:solidFill>
                  <a:schemeClr val="hlink"/>
                </a:solidFill>
              </a:rPr>
              <a:t>non-manufacturing environments</a:t>
            </a:r>
            <a:r>
              <a:rPr lang="en-US" sz="2400" dirty="0"/>
              <a:t>.</a:t>
            </a:r>
          </a:p>
          <a:p>
            <a:pPr algn="just">
              <a:buNone/>
              <a:defRPr/>
            </a:pPr>
            <a:endParaRPr lang="en-US" sz="2400" dirty="0"/>
          </a:p>
          <a:p>
            <a:pPr algn="just">
              <a:buNone/>
              <a:defRPr/>
            </a:pPr>
            <a:r>
              <a:rPr lang="en-US" sz="2400" dirty="0"/>
              <a:t>	Thousands of Industrial Engineers are employed by government organizations to </a:t>
            </a:r>
            <a:r>
              <a:rPr lang="en-US" sz="2400" dirty="0">
                <a:solidFill>
                  <a:schemeClr val="hlink"/>
                </a:solidFill>
              </a:rPr>
              <a:t>increase efficiency</a:t>
            </a:r>
            <a:r>
              <a:rPr lang="en-US" sz="2400" dirty="0"/>
              <a:t>, reduce paperwork, </a:t>
            </a:r>
            <a:r>
              <a:rPr lang="en-US" sz="2400" dirty="0">
                <a:solidFill>
                  <a:schemeClr val="hlink"/>
                </a:solidFill>
              </a:rPr>
              <a:t>design computerized management control systems</a:t>
            </a:r>
            <a:r>
              <a:rPr lang="en-US" sz="2400" dirty="0"/>
              <a:t>, implement project management techniques, </a:t>
            </a:r>
            <a:r>
              <a:rPr lang="en-US" sz="2400" dirty="0">
                <a:solidFill>
                  <a:schemeClr val="hlink"/>
                </a:solidFill>
              </a:rPr>
              <a:t>monitor the quality and reliability of vendor-supplied purchases</a:t>
            </a:r>
            <a:r>
              <a:rPr lang="en-US" sz="2400" dirty="0"/>
              <a:t>, and for many other functions</a:t>
            </a:r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07442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IE Final Project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2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822626"/>
                </a:solidFill>
              </a:rPr>
              <a:t>Examples of IE Final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262525"/>
                </a:solidFill>
              </a:rPr>
              <a:t>Noise reduction of a wet/dry vacuum cleaner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262525"/>
                </a:solidFill>
              </a:rPr>
              <a:t>Redesign of puck-stop toggle mechanism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262525"/>
                </a:solidFill>
              </a:rPr>
              <a:t>Redesign of Coin and Card-Public Phone by using Design For Assembly Method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262525"/>
                </a:solidFill>
              </a:rPr>
              <a:t>Design of inventory control system by using probabilistic methods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rgbClr val="262525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rgbClr val="2625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045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822626"/>
                </a:solidFill>
              </a:rPr>
              <a:t>Course Schedule</a:t>
            </a:r>
            <a:endParaRPr lang="id-ID" dirty="0">
              <a:solidFill>
                <a:srgbClr val="82262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35261"/>
            <a:ext cx="10315575" cy="5046562"/>
          </a:xfrm>
        </p:spPr>
        <p:txBody>
          <a:bodyPr>
            <a:noAutofit/>
          </a:bodyPr>
          <a:lstStyle/>
          <a:p>
            <a:pPr algn="just"/>
            <a:r>
              <a:rPr lang="en-US" sz="2400" dirty="0">
                <a:solidFill>
                  <a:srgbClr val="262525"/>
                </a:solidFill>
              </a:rPr>
              <a:t>The in-class sessions </a:t>
            </a:r>
            <a:r>
              <a:rPr lang="en-US" sz="2400" b="1" dirty="0">
                <a:solidFill>
                  <a:srgbClr val="262525"/>
                </a:solidFill>
              </a:rPr>
              <a:t>will be conducted</a:t>
            </a:r>
            <a:r>
              <a:rPr lang="en-US" sz="2400" dirty="0">
                <a:solidFill>
                  <a:srgbClr val="262525"/>
                </a:solidFill>
              </a:rPr>
              <a:t> until </a:t>
            </a:r>
            <a:r>
              <a:rPr lang="en-US" sz="2400" b="1" dirty="0">
                <a:solidFill>
                  <a:srgbClr val="262525"/>
                </a:solidFill>
              </a:rPr>
              <a:t>week 5</a:t>
            </a:r>
          </a:p>
          <a:p>
            <a:pPr algn="just"/>
            <a:r>
              <a:rPr lang="en-US" sz="2400" dirty="0">
                <a:solidFill>
                  <a:srgbClr val="262525"/>
                </a:solidFill>
              </a:rPr>
              <a:t>Week 1 to Week 5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262525"/>
                </a:solidFill>
              </a:rPr>
              <a:t>Lecturing session</a:t>
            </a:r>
            <a:r>
              <a:rPr lang="en-US" sz="2400" i="0" dirty="0">
                <a:solidFill>
                  <a:srgbClr val="262525"/>
                </a:solidFill>
              </a:rPr>
              <a:t>, choosing </a:t>
            </a:r>
            <a:r>
              <a:rPr lang="en-US" sz="2400" b="1" i="0" dirty="0">
                <a:solidFill>
                  <a:srgbClr val="262525"/>
                </a:solidFill>
              </a:rPr>
              <a:t>the research topic </a:t>
            </a:r>
            <a:r>
              <a:rPr lang="en-US" sz="2400" i="0" dirty="0">
                <a:solidFill>
                  <a:srgbClr val="262525"/>
                </a:solidFill>
              </a:rPr>
              <a:t>and </a:t>
            </a:r>
            <a:r>
              <a:rPr lang="en-US" sz="2400" b="1" i="0" dirty="0">
                <a:solidFill>
                  <a:srgbClr val="262525"/>
                </a:solidFill>
              </a:rPr>
              <a:t>assignments</a:t>
            </a:r>
          </a:p>
          <a:p>
            <a:pPr algn="just"/>
            <a:r>
              <a:rPr lang="en-US" sz="2400" dirty="0">
                <a:solidFill>
                  <a:srgbClr val="262525"/>
                </a:solidFill>
              </a:rPr>
              <a:t>Week 6 to Week 12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262525"/>
                </a:solidFill>
              </a:rPr>
              <a:t>Consultation session </a:t>
            </a:r>
            <a:r>
              <a:rPr lang="en-US" sz="2400" i="0" dirty="0">
                <a:solidFill>
                  <a:srgbClr val="262525"/>
                </a:solidFill>
              </a:rPr>
              <a:t>with supervisor (</a:t>
            </a:r>
            <a:r>
              <a:rPr lang="en-US" sz="2400" b="1" i="0" dirty="0">
                <a:solidFill>
                  <a:srgbClr val="262525"/>
                </a:solidFill>
              </a:rPr>
              <a:t>6 times </a:t>
            </a:r>
            <a:r>
              <a:rPr lang="en-US" sz="2400" i="0" dirty="0">
                <a:solidFill>
                  <a:srgbClr val="262525"/>
                </a:solidFill>
              </a:rPr>
              <a:t>at </a:t>
            </a:r>
            <a:r>
              <a:rPr lang="en-US" sz="2400" b="1" i="0" dirty="0">
                <a:solidFill>
                  <a:srgbClr val="262525"/>
                </a:solidFill>
              </a:rPr>
              <a:t>minimum</a:t>
            </a:r>
            <a:r>
              <a:rPr lang="en-US" sz="2400" i="0" dirty="0">
                <a:solidFill>
                  <a:srgbClr val="262525"/>
                </a:solidFill>
              </a:rPr>
              <a:t>)</a:t>
            </a:r>
          </a:p>
          <a:p>
            <a:pPr algn="just"/>
            <a:r>
              <a:rPr lang="en-US" sz="2400" dirty="0">
                <a:solidFill>
                  <a:srgbClr val="262525"/>
                </a:solidFill>
              </a:rPr>
              <a:t>Mid-term Exam (Week 8)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262525"/>
                </a:solidFill>
              </a:rPr>
              <a:t>Submission deadline </a:t>
            </a:r>
            <a:r>
              <a:rPr lang="en-US" sz="2400" i="0" dirty="0">
                <a:solidFill>
                  <a:srgbClr val="262525"/>
                </a:solidFill>
              </a:rPr>
              <a:t>of </a:t>
            </a:r>
            <a:r>
              <a:rPr lang="en-US" sz="2400" b="1" i="0" dirty="0">
                <a:solidFill>
                  <a:srgbClr val="262525"/>
                </a:solidFill>
              </a:rPr>
              <a:t>Chapter 1</a:t>
            </a:r>
            <a:r>
              <a:rPr lang="en-US" sz="2400" i="0" dirty="0">
                <a:solidFill>
                  <a:srgbClr val="262525"/>
                </a:solidFill>
              </a:rPr>
              <a:t> and </a:t>
            </a:r>
            <a:r>
              <a:rPr lang="en-US" sz="2400" b="1" i="0" dirty="0">
                <a:solidFill>
                  <a:srgbClr val="262525"/>
                </a:solidFill>
              </a:rPr>
              <a:t>Chapter 2</a:t>
            </a:r>
            <a:r>
              <a:rPr lang="en-US" sz="2400" i="0" dirty="0">
                <a:solidFill>
                  <a:srgbClr val="262525"/>
                </a:solidFill>
              </a:rPr>
              <a:t> to </a:t>
            </a:r>
            <a:r>
              <a:rPr lang="en-US" sz="2400" b="1" i="0" dirty="0">
                <a:solidFill>
                  <a:srgbClr val="262525"/>
                </a:solidFill>
              </a:rPr>
              <a:t>Class Lecturer</a:t>
            </a:r>
            <a:endParaRPr lang="en-US" sz="2400" i="0" dirty="0">
              <a:solidFill>
                <a:srgbClr val="262525"/>
              </a:solidFill>
            </a:endParaRPr>
          </a:p>
          <a:p>
            <a:pPr algn="just"/>
            <a:r>
              <a:rPr lang="en-US" sz="2400" dirty="0">
                <a:solidFill>
                  <a:srgbClr val="262525"/>
                </a:solidFill>
              </a:rPr>
              <a:t>Week 12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262525"/>
                </a:solidFill>
              </a:rPr>
              <a:t>Proposal submission period </a:t>
            </a:r>
          </a:p>
          <a:p>
            <a:pPr algn="just"/>
            <a:r>
              <a:rPr lang="en-US" sz="2400" b="1" i="0" dirty="0">
                <a:solidFill>
                  <a:srgbClr val="262525"/>
                </a:solidFill>
              </a:rPr>
              <a:t>Week 13 and 14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262525"/>
                </a:solidFill>
              </a:rPr>
              <a:t>Proposal evaluation</a:t>
            </a:r>
            <a:r>
              <a:rPr lang="en-US" sz="2400" i="0" dirty="0">
                <a:solidFill>
                  <a:srgbClr val="262525"/>
                </a:solidFill>
              </a:rPr>
              <a:t> </a:t>
            </a:r>
            <a:r>
              <a:rPr lang="en-US" sz="2400" b="1" i="0" dirty="0">
                <a:solidFill>
                  <a:srgbClr val="262525"/>
                </a:solidFill>
              </a:rPr>
              <a:t>period</a:t>
            </a:r>
          </a:p>
        </p:txBody>
      </p:sp>
    </p:spTree>
    <p:extLst>
      <p:ext uri="{BB962C8B-B14F-4D97-AF65-F5344CB8AC3E}">
        <p14:creationId xmlns:p14="http://schemas.microsoft.com/office/powerpoint/2010/main" val="41465574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1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822626"/>
                </a:solidFill>
              </a:rPr>
              <a:t>Grading System (1)</a:t>
            </a:r>
            <a:endParaRPr lang="id-ID" dirty="0">
              <a:solidFill>
                <a:srgbClr val="82262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28821"/>
            <a:ext cx="10315575" cy="358140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262525"/>
                </a:solidFill>
              </a:rPr>
              <a:t>Class Assignment (20%)	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i="0" dirty="0">
                <a:solidFill>
                  <a:srgbClr val="262525"/>
                </a:solidFill>
              </a:rPr>
              <a:t>1</a:t>
            </a:r>
            <a:r>
              <a:rPr lang="en-US" sz="2400" i="0" baseline="30000" dirty="0">
                <a:solidFill>
                  <a:srgbClr val="262525"/>
                </a:solidFill>
              </a:rPr>
              <a:t>st</a:t>
            </a:r>
            <a:r>
              <a:rPr lang="en-US" sz="2400" i="0" dirty="0">
                <a:solidFill>
                  <a:srgbClr val="262525"/>
                </a:solidFill>
              </a:rPr>
              <a:t> assignment	: Paper Review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i="0" dirty="0">
                <a:solidFill>
                  <a:srgbClr val="262525"/>
                </a:solidFill>
              </a:rPr>
              <a:t>2</a:t>
            </a:r>
            <a:r>
              <a:rPr lang="en-US" sz="2400" i="0" baseline="30000" dirty="0">
                <a:solidFill>
                  <a:srgbClr val="262525"/>
                </a:solidFill>
              </a:rPr>
              <a:t>nd</a:t>
            </a:r>
            <a:r>
              <a:rPr lang="en-US" sz="2400" i="0" dirty="0">
                <a:solidFill>
                  <a:srgbClr val="262525"/>
                </a:solidFill>
              </a:rPr>
              <a:t> assignment	: Chapter 1 and Chapter 2 </a:t>
            </a:r>
          </a:p>
          <a:p>
            <a:r>
              <a:rPr lang="en-US" sz="2400" b="1" dirty="0" err="1">
                <a:solidFill>
                  <a:srgbClr val="262525"/>
                </a:solidFill>
              </a:rPr>
              <a:t>Eprt</a:t>
            </a:r>
            <a:r>
              <a:rPr lang="en-US" sz="2400" b="1" dirty="0">
                <a:solidFill>
                  <a:srgbClr val="262525"/>
                </a:solidFill>
              </a:rPr>
              <a:t> (10%)</a:t>
            </a:r>
            <a:r>
              <a:rPr lang="en-US" sz="2400" dirty="0">
                <a:solidFill>
                  <a:srgbClr val="262525"/>
                </a:solidFill>
              </a:rPr>
              <a:t>			</a:t>
            </a:r>
          </a:p>
          <a:p>
            <a:r>
              <a:rPr lang="en-US" sz="2400" b="1" dirty="0">
                <a:solidFill>
                  <a:srgbClr val="262525"/>
                </a:solidFill>
              </a:rPr>
              <a:t>Final Project Proposal (70%)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i="0" dirty="0">
                <a:solidFill>
                  <a:srgbClr val="262525"/>
                </a:solidFill>
              </a:rPr>
              <a:t>Supervisor (40%)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i="0" dirty="0">
                <a:solidFill>
                  <a:srgbClr val="262525"/>
                </a:solidFill>
              </a:rPr>
              <a:t>Reviewer (30%)</a:t>
            </a:r>
          </a:p>
          <a:p>
            <a:pPr marL="400050" lvl="1" indent="0">
              <a:buNone/>
            </a:pPr>
            <a:endParaRPr lang="id-ID" dirty="0">
              <a:solidFill>
                <a:srgbClr val="2625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841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822626"/>
                </a:solidFill>
              </a:rPr>
              <a:t>Grading System (2)</a:t>
            </a:r>
            <a:endParaRPr lang="id-ID" dirty="0">
              <a:solidFill>
                <a:srgbClr val="822626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351426"/>
              </p:ext>
            </p:extLst>
          </p:nvPr>
        </p:nvGraphicFramePr>
        <p:xfrm>
          <a:off x="3114676" y="2171700"/>
          <a:ext cx="6643686" cy="3570224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3493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0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2129">
                <a:tc>
                  <a:txBody>
                    <a:bodyPr/>
                    <a:lstStyle/>
                    <a:p>
                      <a:pPr marL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Nilai Skor </a:t>
                      </a:r>
                      <a:r>
                        <a:rPr lang="id-ID" sz="2400" dirty="0" err="1">
                          <a:effectLst/>
                        </a:rPr>
                        <a:t>Matakuliah</a:t>
                      </a:r>
                      <a:r>
                        <a:rPr lang="id-ID" sz="2400" dirty="0">
                          <a:effectLst/>
                        </a:rPr>
                        <a:t> (NSM)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Nilai Mata Kuliah (NMK)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178">
                <a:tc>
                  <a:txBody>
                    <a:bodyPr/>
                    <a:lstStyle/>
                    <a:p>
                      <a:pPr marL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80 &lt; NSM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A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178">
                <a:tc>
                  <a:txBody>
                    <a:bodyPr/>
                    <a:lstStyle/>
                    <a:p>
                      <a:pPr marL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70 &lt; NSM ≤ 80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AB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178">
                <a:tc>
                  <a:txBody>
                    <a:bodyPr/>
                    <a:lstStyle/>
                    <a:p>
                      <a:pPr marL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65 &lt; NSM ≤ 70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B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178">
                <a:tc>
                  <a:txBody>
                    <a:bodyPr/>
                    <a:lstStyle/>
                    <a:p>
                      <a:pPr marL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60 &lt; NSM ≤ 65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BC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178">
                <a:tc>
                  <a:txBody>
                    <a:bodyPr/>
                    <a:lstStyle/>
                    <a:p>
                      <a:pPr marL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50 &lt; NSM ≤ 60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C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178">
                <a:tc>
                  <a:txBody>
                    <a:bodyPr/>
                    <a:lstStyle/>
                    <a:p>
                      <a:pPr marL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40 &lt; NSM ≤ 50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D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178">
                <a:tc>
                  <a:txBody>
                    <a:bodyPr/>
                    <a:lstStyle/>
                    <a:p>
                      <a:pPr marL="270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NSM ≤ 40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372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90202"/>
                </a:solidFill>
              </a:rPr>
              <a:t>Reference</a:t>
            </a:r>
            <a:endParaRPr lang="id-ID" b="1" dirty="0">
              <a:solidFill>
                <a:srgbClr val="69020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id-ID" sz="2400" dirty="0">
                <a:solidFill>
                  <a:srgbClr val="262525"/>
                </a:solidFill>
              </a:rPr>
              <a:t>Sekaran, Uma, Business Research Methods: Skill Building Approach, John Wiley &amp; Sons Ltd., 6</a:t>
            </a:r>
            <a:r>
              <a:rPr lang="id-ID" sz="2400" baseline="30000" dirty="0">
                <a:solidFill>
                  <a:srgbClr val="262525"/>
                </a:solidFill>
              </a:rPr>
              <a:t>th</a:t>
            </a:r>
            <a:r>
              <a:rPr lang="id-ID" sz="2400" dirty="0">
                <a:solidFill>
                  <a:srgbClr val="262525"/>
                </a:solidFill>
              </a:rPr>
              <a:t> edition, 2013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>
                <a:solidFill>
                  <a:srgbClr val="262525"/>
                </a:solidFill>
              </a:rPr>
              <a:t>Thiel, David v., Research Methods for Engineer, Cambrige University Press, 2014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err="1">
                <a:solidFill>
                  <a:srgbClr val="262525"/>
                </a:solidFill>
              </a:rPr>
              <a:t>Hofmann</a:t>
            </a:r>
            <a:r>
              <a:rPr lang="id-ID" sz="2400" dirty="0">
                <a:solidFill>
                  <a:srgbClr val="262525"/>
                </a:solidFill>
              </a:rPr>
              <a:t>, Angelika </a:t>
            </a:r>
            <a:r>
              <a:rPr lang="id-ID" sz="2400" dirty="0" err="1">
                <a:solidFill>
                  <a:srgbClr val="262525"/>
                </a:solidFill>
              </a:rPr>
              <a:t>H</a:t>
            </a:r>
            <a:r>
              <a:rPr lang="id-ID" sz="2400" dirty="0">
                <a:solidFill>
                  <a:srgbClr val="262525"/>
                </a:solidFill>
              </a:rPr>
              <a:t>, </a:t>
            </a:r>
            <a:r>
              <a:rPr lang="id-ID" sz="2400" dirty="0" err="1">
                <a:solidFill>
                  <a:srgbClr val="262525"/>
                </a:solidFill>
              </a:rPr>
              <a:t>Scientific</a:t>
            </a:r>
            <a:r>
              <a:rPr lang="id-ID" sz="2400" dirty="0">
                <a:solidFill>
                  <a:srgbClr val="262525"/>
                </a:solidFill>
              </a:rPr>
              <a:t> </a:t>
            </a:r>
            <a:r>
              <a:rPr lang="id-ID" sz="2400" dirty="0" err="1">
                <a:solidFill>
                  <a:srgbClr val="262525"/>
                </a:solidFill>
              </a:rPr>
              <a:t>Writing</a:t>
            </a:r>
            <a:r>
              <a:rPr lang="id-ID" sz="2400" dirty="0">
                <a:solidFill>
                  <a:srgbClr val="262525"/>
                </a:solidFill>
              </a:rPr>
              <a:t> </a:t>
            </a:r>
            <a:r>
              <a:rPr lang="id-ID" sz="2400" dirty="0" err="1">
                <a:solidFill>
                  <a:srgbClr val="262525"/>
                </a:solidFill>
              </a:rPr>
              <a:t>and</a:t>
            </a:r>
            <a:r>
              <a:rPr lang="id-ID" sz="2400" dirty="0">
                <a:solidFill>
                  <a:srgbClr val="262525"/>
                </a:solidFill>
              </a:rPr>
              <a:t> </a:t>
            </a:r>
            <a:r>
              <a:rPr lang="id-ID" sz="2400" dirty="0" err="1">
                <a:solidFill>
                  <a:srgbClr val="262525"/>
                </a:solidFill>
              </a:rPr>
              <a:t>Communication</a:t>
            </a:r>
            <a:r>
              <a:rPr lang="id-ID" sz="2400" dirty="0">
                <a:solidFill>
                  <a:srgbClr val="262525"/>
                </a:solidFill>
              </a:rPr>
              <a:t>, </a:t>
            </a:r>
            <a:r>
              <a:rPr lang="id-ID" sz="2400" dirty="0" err="1">
                <a:solidFill>
                  <a:srgbClr val="262525"/>
                </a:solidFill>
              </a:rPr>
              <a:t>Oxford</a:t>
            </a:r>
            <a:r>
              <a:rPr lang="id-ID" sz="2400" dirty="0">
                <a:solidFill>
                  <a:srgbClr val="262525"/>
                </a:solidFill>
              </a:rPr>
              <a:t> </a:t>
            </a:r>
            <a:r>
              <a:rPr lang="id-ID" sz="2400" dirty="0" err="1">
                <a:solidFill>
                  <a:srgbClr val="262525"/>
                </a:solidFill>
              </a:rPr>
              <a:t>University</a:t>
            </a:r>
            <a:r>
              <a:rPr lang="id-ID" sz="2400" dirty="0">
                <a:solidFill>
                  <a:srgbClr val="262525"/>
                </a:solidFill>
              </a:rPr>
              <a:t> </a:t>
            </a:r>
            <a:r>
              <a:rPr lang="id-ID" sz="2400" dirty="0" err="1">
                <a:solidFill>
                  <a:srgbClr val="262525"/>
                </a:solidFill>
              </a:rPr>
              <a:t>Press</a:t>
            </a:r>
            <a:r>
              <a:rPr lang="id-ID" sz="2400" dirty="0">
                <a:solidFill>
                  <a:srgbClr val="262525"/>
                </a:solidFill>
              </a:rPr>
              <a:t>, 2010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262525"/>
                </a:solidFill>
              </a:rPr>
              <a:t>London Imperial College, Citing &amp; Referencing: Harvard Style, The Library, 2012</a:t>
            </a:r>
          </a:p>
          <a:p>
            <a:pPr marL="514350" indent="-514350">
              <a:buFont typeface="+mj-lt"/>
              <a:buAutoNum type="arabicPeriod"/>
            </a:pPr>
            <a:endParaRPr lang="id-ID" sz="2400" dirty="0">
              <a:solidFill>
                <a:srgbClr val="262525"/>
              </a:solidFill>
            </a:endParaRPr>
          </a:p>
          <a:p>
            <a:endParaRPr lang="id-ID" dirty="0">
              <a:solidFill>
                <a:srgbClr val="2625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740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822626"/>
                </a:solidFill>
              </a:rPr>
              <a:t>Things that need to be considered</a:t>
            </a:r>
            <a:endParaRPr lang="id-ID" dirty="0">
              <a:solidFill>
                <a:srgbClr val="82262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486025"/>
            <a:ext cx="10315575" cy="3852863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262525"/>
                </a:solidFill>
              </a:rPr>
              <a:t>It is suggested to form a team in making Final Project</a:t>
            </a:r>
          </a:p>
          <a:p>
            <a:r>
              <a:rPr lang="en-US" sz="2400" b="1" dirty="0">
                <a:solidFill>
                  <a:srgbClr val="262525"/>
                </a:solidFill>
              </a:rPr>
              <a:t>Subject (IEH4E2) pass Requirements,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i="0" dirty="0">
                <a:solidFill>
                  <a:srgbClr val="262525"/>
                </a:solidFill>
              </a:rPr>
              <a:t>EPRT </a:t>
            </a:r>
            <a:r>
              <a:rPr lang="en-US" sz="2400" dirty="0"/>
              <a:t>≥ 450, (Min 500 for Final Project)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i="0" dirty="0">
                <a:solidFill>
                  <a:srgbClr val="262525"/>
                </a:solidFill>
              </a:rPr>
              <a:t>TAK </a:t>
            </a:r>
            <a:r>
              <a:rPr lang="en-US" sz="2400" dirty="0"/>
              <a:t>≥ </a:t>
            </a:r>
            <a:r>
              <a:rPr lang="en-US" sz="2400" i="0" dirty="0"/>
              <a:t>60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i="0" dirty="0">
                <a:solidFill>
                  <a:srgbClr val="262525"/>
                </a:solidFill>
              </a:rPr>
              <a:t>Students must attend to other student’s Final Project Presentations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i="0" dirty="0">
              <a:solidFill>
                <a:srgbClr val="2625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27423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1386</TotalTime>
  <Words>1586</Words>
  <Application>Microsoft Office PowerPoint</Application>
  <PresentationFormat>Widescreen</PresentationFormat>
  <Paragraphs>393</Paragraphs>
  <Slides>50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Arial</vt:lpstr>
      <vt:lpstr>Calibri</vt:lpstr>
      <vt:lpstr>Franklin Gothic Book</vt:lpstr>
      <vt:lpstr>Times New Roman</vt:lpstr>
      <vt:lpstr>Wingdings</vt:lpstr>
      <vt:lpstr>Crop</vt:lpstr>
      <vt:lpstr>IEH4E2 Academic PROPOSAL writing c (2 CREDITS)</vt:lpstr>
      <vt:lpstr>Course Description</vt:lpstr>
      <vt:lpstr>Learning Objective</vt:lpstr>
      <vt:lpstr>Rule of Conduct</vt:lpstr>
      <vt:lpstr>Course Schedule</vt:lpstr>
      <vt:lpstr>Grading System (1)</vt:lpstr>
      <vt:lpstr>Grading System (2)</vt:lpstr>
      <vt:lpstr>Reference</vt:lpstr>
      <vt:lpstr>Things that need to be considered</vt:lpstr>
      <vt:lpstr>1st Assignment  (Paper Review)</vt:lpstr>
      <vt:lpstr>2nd Assignment  (Chapter 1 and 2 Framework)</vt:lpstr>
      <vt:lpstr>Research</vt:lpstr>
      <vt:lpstr>Definition of Research</vt:lpstr>
      <vt:lpstr>Science</vt:lpstr>
      <vt:lpstr>Scientific Attitude</vt:lpstr>
      <vt:lpstr>Building Block of Science</vt:lpstr>
      <vt:lpstr>Research Characteristics (1)</vt:lpstr>
      <vt:lpstr>Research Characteristics (2)</vt:lpstr>
      <vt:lpstr>Research Characteristics (3)</vt:lpstr>
      <vt:lpstr>Type of Research(1)</vt:lpstr>
      <vt:lpstr>PowerPoint Presentation</vt:lpstr>
      <vt:lpstr>Types of Research(2)</vt:lpstr>
      <vt:lpstr>Research Types </vt:lpstr>
      <vt:lpstr>Research Types (1)</vt:lpstr>
      <vt:lpstr>Research Types (2)</vt:lpstr>
      <vt:lpstr>Research Types (3)</vt:lpstr>
      <vt:lpstr>PowerPoint Presentation</vt:lpstr>
      <vt:lpstr> Basic Engineering Process</vt:lpstr>
      <vt:lpstr>Engineering</vt:lpstr>
      <vt:lpstr>Why  IE Was Born ?</vt:lpstr>
      <vt:lpstr>Industrial Engineering ?</vt:lpstr>
      <vt:lpstr>PowerPoint Presentation</vt:lpstr>
      <vt:lpstr>Integrated System</vt:lpstr>
      <vt:lpstr>Integrated Approach</vt:lpstr>
      <vt:lpstr>Problem</vt:lpstr>
      <vt:lpstr>How To Get The Solution?</vt:lpstr>
      <vt:lpstr>PowerPoint Presentation</vt:lpstr>
      <vt:lpstr>Model Building Process</vt:lpstr>
      <vt:lpstr>Analysis of System</vt:lpstr>
      <vt:lpstr>Model Formulation </vt:lpstr>
      <vt:lpstr>Solution</vt:lpstr>
      <vt:lpstr>Decision </vt:lpstr>
      <vt:lpstr>Basic Knowledge And Tool</vt:lpstr>
      <vt:lpstr>What IE Has To Do?</vt:lpstr>
      <vt:lpstr>Impact of Operations Research</vt:lpstr>
      <vt:lpstr>Impact of Digital Computers</vt:lpstr>
      <vt:lpstr>Emergence of Service Industries</vt:lpstr>
      <vt:lpstr>Examples of IE Final Project</vt:lpstr>
      <vt:lpstr>Examples of IE Final Project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Penyusunan Proposal Ilmiah ( 2 sks)</dc:title>
  <dc:creator>User</dc:creator>
  <cp:lastModifiedBy>Windows User</cp:lastModifiedBy>
  <cp:revision>83</cp:revision>
  <dcterms:created xsi:type="dcterms:W3CDTF">2016-08-12T03:00:24Z</dcterms:created>
  <dcterms:modified xsi:type="dcterms:W3CDTF">2018-08-18T03:44:50Z</dcterms:modified>
</cp:coreProperties>
</file>