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3" r:id="rId33"/>
    <p:sldId id="279" r:id="rId34"/>
    <p:sldId id="291" r:id="rId3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70"/>
  </p:normalViewPr>
  <p:slideViewPr>
    <p:cSldViewPr>
      <p:cViewPr varScale="1">
        <p:scale>
          <a:sx n="68" d="100"/>
          <a:sy n="6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9FBDC-CE12-486B-8589-0835200FD837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01183-85CE-450A-BB2F-0FD521B83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6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388"/>
            <a:ext cx="9144000" cy="1571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8"/>
            <a:ext cx="4800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9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3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2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8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5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5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3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1" y="379944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0" y="381003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9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5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3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1" y="379944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0" y="381003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2" y="1124704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648318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6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1" y="378886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0" y="381003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2" y="762002"/>
            <a:ext cx="645794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45794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4" y="4191003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4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4" y="4873767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9" y="4191003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700" y="4873766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3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2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4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2"/>
            <a:ext cx="81153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9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1" y="745070"/>
            <a:ext cx="615315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1" y="381003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0" y="381003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753536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3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1" y="381004"/>
            <a:ext cx="5243619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0" y="381003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2"/>
            <a:ext cx="40005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2"/>
            <a:ext cx="40005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8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2" y="3132669"/>
            <a:ext cx="3983831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9"/>
            <a:ext cx="40005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2"/>
            <a:ext cx="4882964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2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4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2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 descr="C3-HD-BTM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44"/>
            <a:ext cx="9144000" cy="714356"/>
          </a:xfrm>
          <a:prstGeom prst="rect">
            <a:avLst/>
          </a:prstGeom>
        </p:spPr>
      </p:pic>
      <p:pic>
        <p:nvPicPr>
          <p:cNvPr id="10" name="Picture 4" descr="E:\Image\Logo\04.png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57950" y="27474"/>
            <a:ext cx="1714511" cy="686882"/>
          </a:xfrm>
          <a:prstGeom prst="rect">
            <a:avLst/>
          </a:prstGeom>
          <a:noFill/>
        </p:spPr>
      </p:pic>
      <p:pic>
        <p:nvPicPr>
          <p:cNvPr id="11" name="Picture 3" descr="D:\FRI\Sekprodi\logoFRI_content.jpg"/>
          <p:cNvPicPr>
            <a:picLocks noChangeAspect="1" noChangeArrowheads="1"/>
          </p:cNvPicPr>
          <p:nvPr userDrawn="1"/>
        </p:nvPicPr>
        <p:blipFill>
          <a:blip r:embed="rId22"/>
          <a:srcRect l="9375" r="6249" b="6249"/>
          <a:stretch>
            <a:fillRect/>
          </a:stretch>
        </p:blipFill>
        <p:spPr bwMode="auto">
          <a:xfrm>
            <a:off x="8286744" y="0"/>
            <a:ext cx="857256" cy="71438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8169619" y="0"/>
            <a:ext cx="45719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aseline="-25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03405"/>
            <a:ext cx="8174142" cy="1825096"/>
          </a:xfrm>
        </p:spPr>
        <p:txBody>
          <a:bodyPr>
            <a:noAutofit/>
          </a:bodyPr>
          <a:lstStyle/>
          <a:p>
            <a:r>
              <a:rPr lang="id-ID" sz="4000" dirty="0"/>
              <a:t>Penyusunan Proposal </a:t>
            </a:r>
            <a:r>
              <a:rPr lang="id-ID" sz="4000" dirty="0" err="1"/>
              <a:t>iLmiah</a:t>
            </a:r>
            <a:br>
              <a:rPr lang="id-ID" sz="4000" dirty="0"/>
            </a:br>
            <a:r>
              <a:rPr lang="en-US" sz="4000" dirty="0"/>
              <a:t>IEH4E2</a:t>
            </a:r>
            <a:endParaRPr lang="id-ID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071942"/>
            <a:ext cx="7086600" cy="685800"/>
          </a:xfrm>
        </p:spPr>
        <p:txBody>
          <a:bodyPr>
            <a:noAutofit/>
          </a:bodyPr>
          <a:lstStyle/>
          <a:p>
            <a:r>
              <a:rPr lang="id-ID" sz="1600" dirty="0"/>
              <a:t>Program Studi</a:t>
            </a:r>
            <a:r>
              <a:rPr lang="en-US" sz="1600" dirty="0"/>
              <a:t> </a:t>
            </a:r>
            <a:r>
              <a:rPr lang="en-US" sz="1600" dirty="0" err="1"/>
              <a:t>Teknik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endParaRPr lang="id-ID" sz="1600" dirty="0"/>
          </a:p>
          <a:p>
            <a:r>
              <a:rPr lang="id-ID" sz="1600" dirty="0"/>
              <a:t>Fakultas Rekayasa Industri</a:t>
            </a:r>
          </a:p>
          <a:p>
            <a:r>
              <a:rPr lang="en-US" sz="1600" dirty="0"/>
              <a:t>Telkom University</a:t>
            </a:r>
            <a:endParaRPr lang="id-ID" sz="1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Identify Symptoms</a:t>
            </a: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800" b="1"/>
              <a:t>Types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800" b="1"/>
              <a:t>Magnitude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800" b="1"/>
              <a:t>Impact-consequences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b="1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rgbClr val="FF6600"/>
                </a:solidFill>
              </a:rPr>
              <a:t>Do Not Confuse Among !!!</a:t>
            </a:r>
            <a:endParaRPr lang="en-US" b="1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/>
              <a:t>Symptom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/>
              <a:t>Root Causes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/>
              <a:t>Alternative of Solution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343400" y="3573016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C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40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Symptom(1)</a:t>
            </a:r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96200" cy="47244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chemeClr val="accent1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chemeClr val="accent1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  </a:t>
            </a:r>
            <a:r>
              <a:rPr lang="en-US" b="1" dirty="0"/>
              <a:t> Difference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/>
              <a:t>          Expectation                    	        Reality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        </a:t>
            </a:r>
            <a:r>
              <a:rPr lang="en-US" b="1" dirty="0"/>
              <a:t>Objective                		   Achievement</a:t>
            </a:r>
            <a:endParaRPr lang="en-US" dirty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635896" y="4437112"/>
            <a:ext cx="1656184" cy="29344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595525" y="2667000"/>
            <a:ext cx="1789001" cy="1266056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2483768" y="2667000"/>
            <a:ext cx="2102791" cy="1266056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2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Indicator of the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Problem Could Exist Although Without Any Symptom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Form: Claims, Differences Expectation and Reality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61048"/>
            <a:ext cx="24892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86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Causes of the symptom</a:t>
            </a:r>
          </a:p>
          <a:p>
            <a:pPr algn="ctr"/>
            <a:r>
              <a:rPr lang="en-US" dirty="0"/>
              <a:t>Use systemic approach to identify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Fish Bone Diagram </a:t>
            </a:r>
          </a:p>
          <a:p>
            <a:pPr marL="0" indent="0" algn="ctr">
              <a:buNone/>
            </a:pPr>
            <a:r>
              <a:rPr lang="en-US" dirty="0"/>
              <a:t>Six Word (6 W – 12 Questions)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267200" y="3284984"/>
            <a:ext cx="609600" cy="762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CC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33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1371600" y="3505200"/>
            <a:ext cx="7391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5410200" y="1752600"/>
            <a:ext cx="17526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362200" y="1752600"/>
            <a:ext cx="17526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810000" y="1752600"/>
            <a:ext cx="17526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2971800" y="3505200"/>
            <a:ext cx="16002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1447800" y="3429000"/>
            <a:ext cx="16002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4800600" y="3505200"/>
            <a:ext cx="16002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676400" y="1371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Material</a:t>
            </a:r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286000" y="5562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Boundary</a:t>
            </a:r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276600" y="1295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Machine</a:t>
            </a:r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953000" y="1295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Man</a:t>
            </a:r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495800" y="556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Method</a:t>
            </a:r>
            <a:endParaRPr lang="en-US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04800" y="5562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Environment</a:t>
            </a:r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030372" y="581417"/>
            <a:ext cx="510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/>
              <a:t>Fish Bone Diagram</a:t>
            </a:r>
            <a:endParaRPr lang="en-US" dirty="0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4267200" y="17526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6172200" y="19812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6324600" y="21336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H="1">
            <a:off x="6477000" y="22860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>
            <a:off x="6629400" y="24384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H="1">
            <a:off x="6781800" y="25908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>
            <a:off x="4419600" y="19050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H="1">
            <a:off x="4572000" y="20574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H="1">
            <a:off x="4724400" y="22098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H="1">
            <a:off x="4876800" y="23622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H="1">
            <a:off x="5029200" y="25146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 flipH="1">
            <a:off x="5181600" y="26670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flipH="1">
            <a:off x="5334000" y="28194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 flipH="1">
            <a:off x="5486400" y="29718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 flipH="1">
            <a:off x="6934200" y="27432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 flipH="1">
            <a:off x="7086600" y="28956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 flipH="1">
            <a:off x="5943600" y="18288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flipH="1">
            <a:off x="2971800" y="18288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flipH="1">
            <a:off x="3124200" y="19812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 flipH="1">
            <a:off x="3276600" y="21336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 flipH="1">
            <a:off x="3429000" y="22860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 flipH="1">
            <a:off x="3581400" y="24384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 flipH="1">
            <a:off x="3733800" y="25908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 flipH="1">
            <a:off x="3886200" y="27432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 flipH="1">
            <a:off x="4038600" y="2895600"/>
            <a:ext cx="152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>
            <a:off x="2286000" y="35814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1676400" y="44958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>
            <a:off x="1828800" y="42672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1981200" y="40386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>
            <a:off x="2133600" y="38100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Line 46"/>
          <p:cNvSpPr>
            <a:spLocks noChangeShapeType="1"/>
          </p:cNvSpPr>
          <p:nvPr/>
        </p:nvSpPr>
        <p:spPr bwMode="auto">
          <a:xfrm>
            <a:off x="3810000" y="37338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1447800" y="47244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Line 48"/>
          <p:cNvSpPr>
            <a:spLocks noChangeShapeType="1"/>
          </p:cNvSpPr>
          <p:nvPr/>
        </p:nvSpPr>
        <p:spPr bwMode="auto">
          <a:xfrm>
            <a:off x="3048000" y="46482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Line 49"/>
          <p:cNvSpPr>
            <a:spLocks noChangeShapeType="1"/>
          </p:cNvSpPr>
          <p:nvPr/>
        </p:nvSpPr>
        <p:spPr bwMode="auto">
          <a:xfrm>
            <a:off x="3276600" y="43434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Line 50"/>
          <p:cNvSpPr>
            <a:spLocks noChangeShapeType="1"/>
          </p:cNvSpPr>
          <p:nvPr/>
        </p:nvSpPr>
        <p:spPr bwMode="auto">
          <a:xfrm>
            <a:off x="3581400" y="40386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Line 51"/>
          <p:cNvSpPr>
            <a:spLocks noChangeShapeType="1"/>
          </p:cNvSpPr>
          <p:nvPr/>
        </p:nvSpPr>
        <p:spPr bwMode="auto">
          <a:xfrm>
            <a:off x="2743200" y="5257800"/>
            <a:ext cx="381000" cy="381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Line 52"/>
          <p:cNvSpPr>
            <a:spLocks noChangeShapeType="1"/>
          </p:cNvSpPr>
          <p:nvPr/>
        </p:nvSpPr>
        <p:spPr bwMode="auto">
          <a:xfrm>
            <a:off x="2895600" y="49530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3" name="Line 53"/>
          <p:cNvSpPr>
            <a:spLocks noChangeShapeType="1"/>
          </p:cNvSpPr>
          <p:nvPr/>
        </p:nvSpPr>
        <p:spPr bwMode="auto">
          <a:xfrm>
            <a:off x="5638800" y="37338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Line 54"/>
          <p:cNvSpPr>
            <a:spLocks noChangeShapeType="1"/>
          </p:cNvSpPr>
          <p:nvPr/>
        </p:nvSpPr>
        <p:spPr bwMode="auto">
          <a:xfrm>
            <a:off x="5181600" y="42672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Line 55"/>
          <p:cNvSpPr>
            <a:spLocks noChangeShapeType="1"/>
          </p:cNvSpPr>
          <p:nvPr/>
        </p:nvSpPr>
        <p:spPr bwMode="auto">
          <a:xfrm>
            <a:off x="5410200" y="40386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Line 56"/>
          <p:cNvSpPr>
            <a:spLocks noChangeShapeType="1"/>
          </p:cNvSpPr>
          <p:nvPr/>
        </p:nvSpPr>
        <p:spPr bwMode="auto">
          <a:xfrm>
            <a:off x="4724400" y="49530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Line 57"/>
          <p:cNvSpPr>
            <a:spLocks noChangeShapeType="1"/>
          </p:cNvSpPr>
          <p:nvPr/>
        </p:nvSpPr>
        <p:spPr bwMode="auto">
          <a:xfrm>
            <a:off x="4953000" y="45720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7391400" y="3505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Indicator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103295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799756"/>
              </p:ext>
            </p:extLst>
          </p:nvPr>
        </p:nvGraphicFramePr>
        <p:xfrm>
          <a:off x="755576" y="764704"/>
          <a:ext cx="7704856" cy="560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VISIO" r:id="rId3" imgW="6996960" imgH="5209200" progId="Visio.Drawing.5">
                  <p:embed/>
                </p:oleObj>
              </mc:Choice>
              <mc:Fallback>
                <p:oleObj name="VISIO" r:id="rId3" imgW="6996960" imgH="52092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764704"/>
                        <a:ext cx="7704856" cy="5604331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67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The Documentation Of A Comprehensive Review Of The Published And Unpublished Work From Secondary Sources Of Data In The Areas Of Specific Interest To The Researcher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Introduce The Subject Area Of 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Identify Specific Research Question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Examine State Of The Art Of The Research Area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Basis To Get Theoretical Framework And Hypotheses Development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of Literature Study(1)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diselidiki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teori</a:t>
            </a:r>
            <a:r>
              <a:rPr lang="en-US" dirty="0"/>
              <a:t>, </a:t>
            </a:r>
            <a:r>
              <a:rPr lang="en-US" dirty="0" err="1"/>
              <a:t>fakta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metodologi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Memposisikan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isu-isu</a:t>
            </a:r>
            <a:r>
              <a:rPr lang="en-US" dirty="0"/>
              <a:t> yang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diteliti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: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duplikasi</a:t>
            </a:r>
            <a:r>
              <a:rPr lang="en-US" dirty="0"/>
              <a:t>,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perumusan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diteliti</a:t>
            </a:r>
            <a:r>
              <a:rPr lang="en-US" dirty="0"/>
              <a:t>,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yang </a:t>
            </a:r>
            <a:r>
              <a:rPr lang="en-US" dirty="0" err="1"/>
              <a:t>mesti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kontribusi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3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of Literature Study(2)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Variabel-variabel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diteliti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terlewatkan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Gagasan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variabel-variabel</a:t>
            </a:r>
            <a:r>
              <a:rPr lang="en-US" dirty="0"/>
              <a:t> yang </a:t>
            </a:r>
            <a:r>
              <a:rPr lang="en-US" dirty="0" err="1"/>
              <a:t>dipertimbangkan</a:t>
            </a:r>
            <a:r>
              <a:rPr lang="en-US" dirty="0"/>
              <a:t> paling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(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perumusan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teoritis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diuji</a:t>
            </a:r>
            <a:r>
              <a:rPr lang="en-US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Menghindarkan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“reinventing the wheel”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diselidiki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(scientific community).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6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latin typeface="Times New Roman" pitchFamily="18" charset="0"/>
              </a:rPr>
              <a:t>Identifying The Relevant Source</a:t>
            </a:r>
          </a:p>
          <a:p>
            <a:pPr marL="711200" lvl="1" indent="-261938">
              <a:defRPr/>
            </a:pPr>
            <a:r>
              <a:rPr lang="en-US" sz="2400" dirty="0">
                <a:latin typeface="Times New Roman" pitchFamily="18" charset="0"/>
              </a:rPr>
              <a:t>Bibliographic Database</a:t>
            </a:r>
          </a:p>
          <a:p>
            <a:pPr marL="711200" lvl="1" indent="-261938">
              <a:defRPr/>
            </a:pPr>
            <a:r>
              <a:rPr lang="en-US" sz="2400" dirty="0">
                <a:latin typeface="Times New Roman" pitchFamily="18" charset="0"/>
              </a:rPr>
              <a:t>Abstract Database</a:t>
            </a:r>
          </a:p>
          <a:p>
            <a:pPr marL="711200" lvl="1" indent="-261938">
              <a:defRPr/>
            </a:pPr>
            <a:r>
              <a:rPr lang="en-US" sz="2400" dirty="0">
                <a:latin typeface="Times New Roman" pitchFamily="18" charset="0"/>
              </a:rPr>
              <a:t>Full-text Database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b="1" dirty="0">
                <a:latin typeface="Times New Roman" pitchFamily="18" charset="0"/>
              </a:rPr>
              <a:t>Extracting The Relevant Information</a:t>
            </a:r>
          </a:p>
          <a:p>
            <a:pPr marL="711200" lvl="1" indent="-261938">
              <a:defRPr/>
            </a:pPr>
            <a:r>
              <a:rPr lang="en-US" sz="2400" dirty="0">
                <a:latin typeface="Times New Roman" pitchFamily="18" charset="0"/>
              </a:rPr>
              <a:t>Problems</a:t>
            </a:r>
          </a:p>
          <a:p>
            <a:pPr marL="711200" lvl="1" indent="-261938">
              <a:defRPr/>
            </a:pPr>
            <a:r>
              <a:rPr lang="en-US" sz="2400" dirty="0">
                <a:latin typeface="Times New Roman" pitchFamily="18" charset="0"/>
              </a:rPr>
              <a:t>Theoretical Framework</a:t>
            </a:r>
          </a:p>
          <a:p>
            <a:pPr marL="711200" lvl="1" indent="-261938">
              <a:defRPr/>
            </a:pPr>
            <a:r>
              <a:rPr lang="en-US" sz="2400" dirty="0">
                <a:latin typeface="Times New Roman" pitchFamily="18" charset="0"/>
              </a:rPr>
              <a:t>Variables</a:t>
            </a:r>
          </a:p>
          <a:p>
            <a:pPr marL="711200" lvl="1" indent="-261938">
              <a:defRPr/>
            </a:pPr>
            <a:r>
              <a:rPr lang="en-US" sz="2400" dirty="0">
                <a:latin typeface="Times New Roman" pitchFamily="18" charset="0"/>
              </a:rPr>
              <a:t>Methodology</a:t>
            </a:r>
          </a:p>
          <a:p>
            <a:pPr marL="711200" lvl="1" indent="-261938">
              <a:defRPr/>
            </a:pPr>
            <a:r>
              <a:rPr lang="en-US" sz="2400" dirty="0">
                <a:latin typeface="Times New Roman" pitchFamily="18" charset="0"/>
              </a:rPr>
              <a:t>Data Analysis</a:t>
            </a:r>
          </a:p>
          <a:p>
            <a:pPr marL="711200" lvl="1" indent="-261938">
              <a:defRPr/>
            </a:pPr>
            <a:r>
              <a:rPr lang="en-US" sz="2400" dirty="0">
                <a:latin typeface="Times New Roman" pitchFamily="18" charset="0"/>
              </a:rPr>
              <a:t>Important Result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latin typeface="Times New Roman" pitchFamily="18" charset="0"/>
              </a:rPr>
              <a:t>Writing Up The Literature Review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96752"/>
            <a:ext cx="19812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9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i-FI" sz="2000" dirty="0" err="1"/>
              <a:t>Beberapa</a:t>
            </a:r>
            <a:r>
              <a:rPr lang="fi-FI" sz="2000" dirty="0"/>
              <a:t> </a:t>
            </a:r>
            <a:r>
              <a:rPr lang="fi-FI" sz="2000" dirty="0" err="1"/>
              <a:t>peneliti</a:t>
            </a:r>
            <a:r>
              <a:rPr lang="fi-FI" sz="2000" dirty="0"/>
              <a:t> lebih memfokuskan pada aktivitas </a:t>
            </a:r>
            <a:r>
              <a:rPr lang="fi-FI" sz="2000" dirty="0" err="1"/>
              <a:t>logis</a:t>
            </a:r>
            <a:r>
              <a:rPr lang="fi-FI" sz="2000" dirty="0"/>
              <a:t> RMS, </a:t>
            </a:r>
            <a:r>
              <a:rPr lang="fi-FI" sz="2000" dirty="0" err="1"/>
              <a:t>yaitu</a:t>
            </a:r>
            <a:r>
              <a:rPr lang="fi-FI" sz="2000" dirty="0"/>
              <a:t> </a:t>
            </a:r>
            <a:r>
              <a:rPr lang="fi-FI" sz="2000" dirty="0" err="1"/>
              <a:t>antara</a:t>
            </a:r>
            <a:r>
              <a:rPr lang="fi-FI" sz="2000" dirty="0"/>
              <a:t> lain </a:t>
            </a:r>
            <a:r>
              <a:rPr lang="fi-FI" sz="2000" dirty="0" err="1"/>
              <a:t>penjadwalan</a:t>
            </a:r>
            <a:r>
              <a:rPr lang="fi-FI" sz="2000" dirty="0"/>
              <a:t>, strategi </a:t>
            </a:r>
            <a:r>
              <a:rPr lang="fi-FI" sz="2000" dirty="0" err="1"/>
              <a:t>fleksibilitas</a:t>
            </a:r>
            <a:r>
              <a:rPr lang="fi-FI" sz="2000" dirty="0"/>
              <a:t>, </a:t>
            </a:r>
            <a:r>
              <a:rPr lang="fi-FI" sz="2000" dirty="0" err="1"/>
              <a:t>dan</a:t>
            </a:r>
            <a:r>
              <a:rPr lang="fi-FI" sz="2000" dirty="0"/>
              <a:t> </a:t>
            </a:r>
            <a:r>
              <a:rPr lang="fi-FI" sz="2000" dirty="0" err="1"/>
              <a:t>rancangan</a:t>
            </a:r>
            <a:r>
              <a:rPr lang="fi-FI" sz="2000" dirty="0"/>
              <a:t> </a:t>
            </a:r>
            <a:r>
              <a:rPr lang="fi-FI" sz="2000" dirty="0" err="1"/>
              <a:t>lintasan</a:t>
            </a:r>
            <a:r>
              <a:rPr lang="fi-FI" sz="2000" dirty="0"/>
              <a:t> </a:t>
            </a:r>
            <a:r>
              <a:rPr lang="fi-FI" sz="2000" dirty="0" err="1"/>
              <a:t>berdasarkan</a:t>
            </a:r>
            <a:r>
              <a:rPr lang="fi-FI" sz="2000" dirty="0"/>
              <a:t> </a:t>
            </a:r>
            <a:r>
              <a:rPr lang="fi-FI" sz="2000" dirty="0" err="1"/>
              <a:t>pengelompokan</a:t>
            </a:r>
            <a:r>
              <a:rPr lang="fi-FI" sz="2000" dirty="0"/>
              <a:t> </a:t>
            </a:r>
            <a:r>
              <a:rPr lang="fi-FI" sz="2000" dirty="0" err="1"/>
              <a:t>modul</a:t>
            </a:r>
            <a:r>
              <a:rPr lang="fi-FI" sz="2000" dirty="0"/>
              <a:t> </a:t>
            </a:r>
            <a:r>
              <a:rPr lang="fi-FI" sz="2000" dirty="0" err="1"/>
              <a:t>perakitan</a:t>
            </a:r>
            <a:r>
              <a:rPr lang="fi-FI" sz="2000" dirty="0"/>
              <a:t>. Ren, dkk (2007) mengusulkan </a:t>
            </a:r>
            <a:r>
              <a:rPr lang="fi-FI" sz="2000" i="1" dirty="0"/>
              <a:t>cyclic reconfigurable flow shop</a:t>
            </a:r>
            <a:r>
              <a:rPr lang="fi-FI" sz="2000" dirty="0"/>
              <a:t> untuk menjadwalkan kombinasi modul pada mesin untuk menghasilkan konfigurasi yang optimal. Aspek-aspek yang diteliti pada aktivitas logis RMS, antara lain aspek operasional dan penjadwalan (Ren, dkk, 2007; Ranky, dkk, 2003; Deif dan ElMaraghy, 2007), dan aspek strategi fleksibilitas dan kemudahan untuk direkonfigurasi (Du, dkk, 2006; Xuemei, dkk, 2004). Model-model perancangan dan pengelompokan famili produk juga dikembangkan untuk penentuan modul dalam merancang RMS (Abdi dan Labib, 2004; Yigit dan Allahverdi, 2003; Xu dan Liang, 2005). Pendekatan pengelompokan subrakitan pada modular dan famili produk untuk menghasilkan lintasan yang efisien dan mudah direkonfigurasi menjadi fokus pada beberapa penelitian (He dan Kusiak, 1997; Rekiek, 2001; Damayanti dkk, 2005).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0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Bacaan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Umum</a:t>
            </a:r>
            <a:r>
              <a:rPr lang="en-US" dirty="0"/>
              <a:t>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konsep-konsep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(textbooks, </a:t>
            </a:r>
            <a:r>
              <a:rPr lang="en-US" dirty="0" err="1"/>
              <a:t>ensiklopedi</a:t>
            </a:r>
            <a:r>
              <a:rPr lang="en-US" dirty="0"/>
              <a:t>, </a:t>
            </a:r>
            <a:r>
              <a:rPr lang="en-US" dirty="0" err="1"/>
              <a:t>kamus</a:t>
            </a:r>
            <a:r>
              <a:rPr lang="en-US" dirty="0"/>
              <a:t>, </a:t>
            </a:r>
            <a:r>
              <a:rPr lang="en-US" dirty="0" err="1"/>
              <a:t>dsb</a:t>
            </a:r>
            <a:r>
              <a:rPr lang="en-US" dirty="0"/>
              <a:t>.)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Khusus</a:t>
            </a:r>
            <a:r>
              <a:rPr lang="en-US" dirty="0"/>
              <a:t>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penelitian-penelitian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(</a:t>
            </a:r>
            <a:r>
              <a:rPr lang="en-US" dirty="0" err="1"/>
              <a:t>jurnal</a:t>
            </a:r>
            <a:r>
              <a:rPr lang="en-US" dirty="0"/>
              <a:t>, </a:t>
            </a:r>
            <a:r>
              <a:rPr lang="en-US" dirty="0" err="1"/>
              <a:t>buletin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, </a:t>
            </a:r>
            <a:r>
              <a:rPr lang="en-US" dirty="0" err="1"/>
              <a:t>prosiding</a:t>
            </a:r>
            <a:r>
              <a:rPr lang="en-US" dirty="0"/>
              <a:t>, thesis, </a:t>
            </a:r>
            <a:r>
              <a:rPr lang="en-US" dirty="0" err="1"/>
              <a:t>disertasi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35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Bacaan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Kemutakhiran</a:t>
            </a:r>
            <a:r>
              <a:rPr lang="en-US" dirty="0"/>
              <a:t> (</a:t>
            </a:r>
            <a:r>
              <a:rPr lang="en-US" dirty="0" err="1"/>
              <a:t>recency</a:t>
            </a:r>
            <a:r>
              <a:rPr lang="en-US" dirty="0"/>
              <a:t>):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sumber</a:t>
            </a:r>
            <a:r>
              <a:rPr lang="en-US" dirty="0"/>
              <a:t> yang lama (</a:t>
            </a:r>
            <a:r>
              <a:rPr lang="en-US" dirty="0" err="1"/>
              <a:t>konsep</a:t>
            </a:r>
            <a:r>
              <a:rPr lang="en-US" dirty="0"/>
              <a:t> lama)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kebenarannya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dibantah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; </a:t>
            </a:r>
            <a:r>
              <a:rPr lang="en-US" dirty="0" err="1"/>
              <a:t>tetapi</a:t>
            </a:r>
            <a:r>
              <a:rPr lang="en-US" dirty="0"/>
              <a:t>,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bacaan</a:t>
            </a:r>
            <a:r>
              <a:rPr lang="en-US" dirty="0"/>
              <a:t> lama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perkembangannya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Relevansi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bacaan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relevansi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dibahas</a:t>
            </a:r>
            <a:r>
              <a:rPr lang="en-US" dirty="0"/>
              <a:t>; </a:t>
            </a:r>
            <a:r>
              <a:rPr lang="en-US" dirty="0" err="1"/>
              <a:t>bacaan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agar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ditarik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teoritis</a:t>
            </a:r>
            <a:r>
              <a:rPr lang="en-US" dirty="0"/>
              <a:t> (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</a:t>
            </a:r>
            <a:r>
              <a:rPr lang="en-US" dirty="0" err="1"/>
              <a:t>variabel-variabel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6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Framework</a:t>
            </a:r>
            <a:endParaRPr lang="en-US"/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838200" y="2934642"/>
            <a:ext cx="2272853" cy="1103957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Tahoma" panose="020B0604030504040204" pitchFamily="34" charset="0"/>
              </a:rPr>
              <a:t>Problem</a:t>
            </a:r>
          </a:p>
          <a:p>
            <a:pPr algn="ctr" eaLnBrk="1" hangingPunct="1"/>
            <a:r>
              <a:rPr lang="en-US" sz="1600" b="1" dirty="0">
                <a:latin typeface="Tahoma" panose="020B0604030504040204" pitchFamily="34" charset="0"/>
              </a:rPr>
              <a:t>Research Question</a:t>
            </a:r>
            <a:endParaRPr lang="en-US" sz="1800" dirty="0">
              <a:latin typeface="Tahoma" panose="020B0604030504040204" pitchFamily="34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6629400" y="2999580"/>
            <a:ext cx="1753344" cy="1039019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chemeClr val="folHlink"/>
                </a:solidFill>
                <a:latin typeface="Tahoma" panose="020B0604030504040204" pitchFamily="34" charset="0"/>
              </a:rPr>
              <a:t>Objective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3733800" y="3279228"/>
            <a:ext cx="2402731" cy="454571"/>
          </a:xfrm>
          <a:custGeom>
            <a:avLst/>
            <a:gdLst>
              <a:gd name="T0" fmla="*/ 276007543 w 21600"/>
              <a:gd name="T1" fmla="*/ 0 h 21600"/>
              <a:gd name="T2" fmla="*/ 0 w 21600"/>
              <a:gd name="T3" fmla="*/ 6586009 h 21600"/>
              <a:gd name="T4" fmla="*/ 276007543 w 21600"/>
              <a:gd name="T5" fmla="*/ 13172018 h 21600"/>
              <a:gd name="T6" fmla="*/ 368010014 w 21600"/>
              <a:gd name="T7" fmla="*/ 658600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1FFD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1800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3276600" y="4193628"/>
            <a:ext cx="2987179" cy="1521372"/>
          </a:xfrm>
          <a:prstGeom prst="irregularSeal1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800">
                <a:latin typeface="Tahoma" panose="020B0604030504040204" pitchFamily="34" charset="0"/>
              </a:rPr>
              <a:t>Theory, Concept,</a:t>
            </a:r>
          </a:p>
          <a:p>
            <a:pPr algn="ctr" eaLnBrk="1" hangingPunct="1"/>
            <a:r>
              <a:rPr lang="en-US" sz="1800">
                <a:latin typeface="Tahoma" panose="020B0604030504040204" pitchFamily="34" charset="0"/>
              </a:rPr>
              <a:t>Method, Model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096000" y="5934968"/>
            <a:ext cx="2487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latin typeface="Tahoma" panose="020B0604030504040204" pitchFamily="34" charset="0"/>
              </a:rPr>
              <a:t>Literature Review</a:t>
            </a:r>
            <a:endParaRPr lang="en-US" sz="1800">
              <a:latin typeface="Tahoma" panose="020B0604030504040204" pitchFamily="34" charset="0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 flipV="1">
            <a:off x="6173596" y="5305475"/>
            <a:ext cx="389632" cy="519509"/>
          </a:xfrm>
          <a:prstGeom prst="line">
            <a:avLst/>
          </a:prstGeom>
          <a:noFill/>
          <a:ln w="762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3962400" y="1585564"/>
            <a:ext cx="2337792" cy="1233835"/>
          </a:xfrm>
          <a:prstGeom prst="irregularSeal2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chemeClr val="hlink"/>
                </a:solidFill>
                <a:latin typeface="Tahoma" panose="020B0604030504040204" pitchFamily="34" charset="0"/>
              </a:rPr>
              <a:t>Research</a:t>
            </a:r>
          </a:p>
          <a:p>
            <a:pPr algn="ctr" eaLnBrk="1" hangingPunct="1"/>
            <a:r>
              <a:rPr lang="en-US" sz="1800" dirty="0">
                <a:solidFill>
                  <a:schemeClr val="hlink"/>
                </a:solidFill>
                <a:latin typeface="Tahoma" panose="020B0604030504040204" pitchFamily="34" charset="0"/>
              </a:rPr>
              <a:t>Design</a:t>
            </a:r>
            <a:endParaRPr lang="en-US" sz="1800" dirty="0">
              <a:latin typeface="Tahoma" panose="020B0604030504040204" pitchFamily="34" charset="0"/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4545533" y="2855813"/>
            <a:ext cx="389632" cy="389632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85204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Framework(1)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latin typeface="Times New Roman" pitchFamily="18" charset="0"/>
              </a:rPr>
              <a:t>Foundation On Which The Entire Research Project Is Based</a:t>
            </a:r>
          </a:p>
          <a:p>
            <a:pPr>
              <a:buNone/>
              <a:defRPr/>
            </a:pP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</a:rPr>
              <a:t>Elaborates The Relationships Among Other Variables, Explains The Theory Underlying These Relations, And Describe The Nature And Direction Of The Relationship</a:t>
            </a:r>
            <a:endParaRPr lang="en-US" sz="3200" dirty="0"/>
          </a:p>
          <a:p>
            <a:pPr>
              <a:buNone/>
              <a:defRPr/>
            </a:pPr>
            <a:endParaRPr lang="en-US" sz="2400" dirty="0">
              <a:latin typeface="Times New Roman" pitchFamily="18" charset="0"/>
            </a:endParaRPr>
          </a:p>
          <a:p>
            <a:r>
              <a:rPr lang="en-US" dirty="0"/>
              <a:t>Note: for bachelor degree, the final project will only apply the theories/methods resulted from </a:t>
            </a:r>
            <a:r>
              <a:rPr lang="en-US" dirty="0" err="1"/>
              <a:t>reseach</a:t>
            </a:r>
            <a:r>
              <a:rPr lang="en-US" dirty="0"/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1020464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Framework(2)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>
                <a:latin typeface="Times New Roman" pitchFamily="18" charset="0"/>
              </a:rPr>
              <a:t>Kerangka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teori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merupakan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</a:rPr>
              <a:t> model </a:t>
            </a:r>
            <a:r>
              <a:rPr lang="en-US" sz="2400" dirty="0" err="1">
                <a:latin typeface="Times New Roman" pitchFamily="18" charset="0"/>
              </a:rPr>
              <a:t>konspetual</a:t>
            </a:r>
            <a:r>
              <a:rPr lang="en-US" sz="2400" dirty="0">
                <a:latin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</a:rPr>
              <a:t>menjelaskan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hubungan-hubungan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antara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berbagai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faktor</a:t>
            </a:r>
            <a:r>
              <a:rPr lang="en-US" sz="2400" dirty="0">
                <a:latin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</a:rPr>
              <a:t>dianggap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penting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pada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permasalahan</a:t>
            </a:r>
            <a:r>
              <a:rPr lang="en-US" sz="2400" dirty="0">
                <a:latin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</a:rPr>
              <a:t>diteliti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dirty="0" err="1">
                <a:latin typeface="Times New Roman" pitchFamily="18" charset="0"/>
              </a:rPr>
              <a:t>Pengembangan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kerangka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teori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dapat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membantu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merumuskan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menguji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hubungan-hubungan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antar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faktor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rangka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meningkatkan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pemahaman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tentang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dinamika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situasi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5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Framework(3)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latin typeface="Times New Roman" pitchFamily="18" charset="0"/>
              </a:rPr>
              <a:t>Dari </a:t>
            </a:r>
            <a:r>
              <a:rPr lang="en-US" sz="2400" dirty="0" err="1">
                <a:latin typeface="Times New Roman" pitchFamily="18" charset="0"/>
              </a:rPr>
              <a:t>kerangka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teori</a:t>
            </a:r>
            <a:r>
              <a:rPr lang="en-US" sz="2400" dirty="0">
                <a:latin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</a:rPr>
              <a:t>dikembangkan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selanjutnya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dirumuskan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hipotesis</a:t>
            </a:r>
            <a:r>
              <a:rPr lang="en-US" sz="2400" dirty="0">
                <a:latin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</a:rPr>
              <a:t>dapat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diuji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mengetahui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apakah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kerangka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teori</a:t>
            </a:r>
            <a:r>
              <a:rPr lang="en-US" sz="2400" dirty="0">
                <a:latin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</a:rPr>
              <a:t>dikembangkan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tersebut</a:t>
            </a:r>
            <a:r>
              <a:rPr lang="en-US" sz="2400" dirty="0">
                <a:latin typeface="Times New Roman" pitchFamily="18" charset="0"/>
              </a:rPr>
              <a:t> valid </a:t>
            </a:r>
            <a:r>
              <a:rPr lang="en-US" sz="2400" dirty="0" err="1">
                <a:latin typeface="Times New Roman" pitchFamily="18" charset="0"/>
              </a:rPr>
              <a:t>atau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tidak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dirty="0" err="1">
                <a:latin typeface="Times New Roman" pitchFamily="18" charset="0"/>
              </a:rPr>
              <a:t>Karena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penyusunan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kerangka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teori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pada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dasarnya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merupakan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identifikasi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jaringan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hubungan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antar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variabel-variabel</a:t>
            </a:r>
            <a:r>
              <a:rPr lang="en-US" sz="2400" dirty="0">
                <a:latin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</a:rPr>
              <a:t>dianggap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penting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maka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pemahaman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tentang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variabel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menjadi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sangat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penting</a:t>
            </a:r>
            <a:r>
              <a:rPr lang="en-US" sz="2400" dirty="0">
                <a:latin typeface="Times New Roman" pitchFamily="18" charset="0"/>
              </a:rPr>
              <a:t>.</a:t>
            </a:r>
            <a:endParaRPr lang="en-US" sz="2400" dirty="0"/>
          </a:p>
          <a:p>
            <a:pPr>
              <a:buNone/>
              <a:defRPr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685800" y="1143000"/>
          <a:ext cx="7772400" cy="447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VISIO" r:id="rId3" imgW="4669200" imgH="2689200" progId="Visio.Drawing.5">
                  <p:embed/>
                </p:oleObj>
              </mc:Choice>
              <mc:Fallback>
                <p:oleObj name="VISIO" r:id="rId3" imgW="4669200" imgH="26892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7772400" cy="447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79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Teoritis</a:t>
            </a:r>
            <a:r>
              <a:rPr lang="en-US" dirty="0"/>
              <a:t>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Variabel-variabel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diidentifikasi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didiskusikan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.</a:t>
            </a:r>
          </a:p>
          <a:p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semestinya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lain.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hasil-hasil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hubungan-hubungan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0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Teoritis</a:t>
            </a:r>
            <a:r>
              <a:rPr lang="en-US" dirty="0"/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yang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mengharapkan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 (</a:t>
            </a:r>
            <a:r>
              <a:rPr lang="en-US" dirty="0" err="1"/>
              <a:t>Argumen-argumen</a:t>
            </a:r>
            <a:r>
              <a:rPr lang="en-US" dirty="0"/>
              <a:t> yang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hasil-hasil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).</a:t>
            </a:r>
          </a:p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diagram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memvisualisasikan</a:t>
            </a:r>
            <a:r>
              <a:rPr lang="en-US" dirty="0"/>
              <a:t> </a:t>
            </a:r>
            <a:r>
              <a:rPr lang="en-US" dirty="0" err="1"/>
              <a:t>hubungan-hubungan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yang </a:t>
            </a:r>
            <a:r>
              <a:rPr lang="en-US" dirty="0" err="1"/>
              <a:t>dikembangkan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93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Process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984776" cy="461809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25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325" indent="-60325" algn="just">
              <a:lnSpc>
                <a:spcPct val="150000"/>
              </a:lnSpc>
              <a:buNone/>
              <a:defRPr/>
            </a:pPr>
            <a:r>
              <a:rPr lang="en-US" sz="2000" dirty="0" err="1">
                <a:latin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adanya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deregulasi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angkutan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udara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perang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harga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terjadi</a:t>
            </a:r>
            <a:r>
              <a:rPr lang="en-US" sz="2000" dirty="0">
                <a:latin typeface="Times New Roman" pitchFamily="18" charset="0"/>
              </a:rPr>
              <a:t> di </a:t>
            </a:r>
            <a:r>
              <a:rPr lang="en-US" sz="2000" dirty="0" err="1">
                <a:latin typeface="Times New Roman" pitchFamily="18" charset="0"/>
              </a:rPr>
              <a:t>antara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perusahaan-perusahaan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angkutan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udara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melalui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upaya-upaya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penurunan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biaya</a:t>
            </a:r>
            <a:r>
              <a:rPr lang="en-US" sz="2000" dirty="0">
                <a:latin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tahun</a:t>
            </a:r>
            <a:r>
              <a:rPr lang="en-US" sz="2000" dirty="0">
                <a:latin typeface="Times New Roman" pitchFamily="18" charset="0"/>
              </a:rPr>
              <a:t> 1987, Delta Airlines </a:t>
            </a:r>
            <a:r>
              <a:rPr lang="en-US" sz="2000" dirty="0" err="1">
                <a:latin typeface="Times New Roman" pitchFamily="18" charset="0"/>
              </a:rPr>
              <a:t>terkena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tuduhan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beberapa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pelanggaran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keselamatan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udara</a:t>
            </a:r>
            <a:r>
              <a:rPr lang="en-US" sz="2000" dirty="0">
                <a:latin typeface="Times New Roman" pitchFamily="18" charset="0"/>
              </a:rPr>
              <a:t> (air safety violations) yang </a:t>
            </a:r>
            <a:r>
              <a:rPr lang="en-US" sz="2000" dirty="0" err="1">
                <a:latin typeface="Times New Roman" pitchFamily="18" charset="0"/>
              </a:rPr>
              <a:t>hampir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menyebabkan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beberapa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tabrakan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pesawat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terbang</a:t>
            </a:r>
            <a:r>
              <a:rPr lang="en-US" sz="2000" dirty="0">
                <a:latin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</a:rPr>
              <a:t>Empat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faktor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penting</a:t>
            </a:r>
            <a:r>
              <a:rPr lang="en-US" sz="2000" dirty="0">
                <a:latin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</a:rPr>
              <a:t>diduga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berpengaruh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komunikasi</a:t>
            </a:r>
            <a:r>
              <a:rPr lang="en-US" sz="2000" dirty="0">
                <a:latin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</a:rPr>
              <a:t>buruk</a:t>
            </a:r>
            <a:r>
              <a:rPr lang="en-US" sz="2000" dirty="0">
                <a:latin typeface="Times New Roman" pitchFamily="18" charset="0"/>
              </a:rPr>
              <a:t> di </a:t>
            </a:r>
            <a:r>
              <a:rPr lang="en-US" sz="2000" dirty="0" err="1">
                <a:latin typeface="Times New Roman" pitchFamily="18" charset="0"/>
              </a:rPr>
              <a:t>antara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anggota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kru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kokpit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koordinasi</a:t>
            </a:r>
            <a:r>
              <a:rPr lang="en-US" sz="2000" dirty="0">
                <a:latin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</a:rPr>
              <a:t>buruk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antara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kru</a:t>
            </a:r>
            <a:r>
              <a:rPr lang="en-US" sz="2000" dirty="0">
                <a:latin typeface="Times New Roman" pitchFamily="18" charset="0"/>
              </a:rPr>
              <a:t> di </a:t>
            </a:r>
            <a:r>
              <a:rPr lang="en-US" sz="2000" dirty="0" err="1">
                <a:latin typeface="Times New Roman" pitchFamily="18" charset="0"/>
              </a:rPr>
              <a:t>darat</a:t>
            </a:r>
            <a:r>
              <a:rPr lang="en-US" sz="2000" dirty="0">
                <a:latin typeface="Times New Roman" pitchFamily="18" charset="0"/>
              </a:rPr>
              <a:t> (ground crew) </a:t>
            </a:r>
            <a:r>
              <a:rPr lang="en-US" sz="2000" dirty="0" err="1">
                <a:latin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kru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kokpit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kurangnya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pelatihan</a:t>
            </a:r>
            <a:r>
              <a:rPr lang="en-US" sz="2000" dirty="0">
                <a:latin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</a:rPr>
              <a:t>diberikan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kepada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kru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falsafah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manajemen</a:t>
            </a:r>
            <a:r>
              <a:rPr lang="en-US" sz="2000" dirty="0">
                <a:latin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</a:rPr>
              <a:t>mendorong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struktur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desentralisasi</a:t>
            </a:r>
            <a:r>
              <a:rPr lang="en-US" sz="2000" dirty="0">
                <a:latin typeface="Times New Roman" pitchFamily="18" charset="0"/>
              </a:rPr>
              <a:t>.</a:t>
            </a:r>
          </a:p>
          <a:p>
            <a:pPr marL="60325" indent="-60325" algn="just">
              <a:lnSpc>
                <a:spcPct val="150000"/>
              </a:lnSpc>
              <a:buNone/>
              <a:defRPr/>
            </a:pPr>
            <a:endParaRPr lang="en-US" sz="2000" dirty="0"/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9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914400" y="533400"/>
          <a:ext cx="82296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VISIO" r:id="rId3" imgW="5166000" imgH="3260880" progId="Visio.Drawing.5">
                  <p:embed/>
                </p:oleObj>
              </mc:Choice>
              <mc:Fallback>
                <p:oleObj name="VISIO" r:id="rId3" imgW="5166000" imgH="326088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"/>
                        <a:ext cx="82296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522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764373"/>
            <a:ext cx="7370018" cy="1293028"/>
          </a:xfrm>
        </p:spPr>
        <p:txBody>
          <a:bodyPr>
            <a:normAutofit/>
          </a:bodyPr>
          <a:lstStyle/>
          <a:p>
            <a:r>
              <a:rPr lang="en-US" dirty="0"/>
              <a:t>FOR IE BACHELOR DEGREE, PROJECT TITLES WOULD BE: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of cockpit information and communication system/ design of cockpit display for effective information sharing</a:t>
            </a:r>
          </a:p>
          <a:p>
            <a:r>
              <a:rPr lang="en-US" dirty="0"/>
              <a:t>Design of information and communication system of ground control and cockpit for effective flight system control</a:t>
            </a:r>
          </a:p>
          <a:p>
            <a:r>
              <a:rPr lang="en-US" dirty="0"/>
              <a:t>Design of airlines organization structure to increase coordination effectiveness </a:t>
            </a:r>
          </a:p>
          <a:p>
            <a:r>
              <a:rPr lang="en-US" dirty="0"/>
              <a:t>Design of training curriculum and system for cockpit crew to increase skill and competencies in flight control handling</a:t>
            </a:r>
          </a:p>
        </p:txBody>
      </p:sp>
    </p:spTree>
    <p:extLst>
      <p:ext uri="{BB962C8B-B14F-4D97-AF65-F5344CB8AC3E}">
        <p14:creationId xmlns:p14="http://schemas.microsoft.com/office/powerpoint/2010/main" val="134232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FORGET! </a:t>
            </a:r>
            <a:br>
              <a:rPr lang="en-US" dirty="0"/>
            </a:br>
            <a:r>
              <a:rPr lang="en-US" dirty="0"/>
              <a:t>Assignment</a:t>
            </a:r>
            <a:r>
              <a:rPr lang="id-ID" dirty="0"/>
              <a:t> </a:t>
            </a:r>
            <a:r>
              <a:rPr lang="en-US" dirty="0"/>
              <a:t>for next week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5536" y="3641726"/>
            <a:ext cx="8496944" cy="955675"/>
          </a:xfrm>
        </p:spPr>
        <p:txBody>
          <a:bodyPr/>
          <a:lstStyle/>
          <a:p>
            <a:r>
              <a:rPr lang="en-US"/>
              <a:t>PAPER REVIEW (INTERNATIONAL JOURNAL OR PROCEEDING)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28713"/>
            <a:ext cx="2509292" cy="1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Thanks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5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Problem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Problems currently existing in an organizational setting that need to be solved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Areas that a manager believes need to be improved in the organization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conceptual or theoretical issue that needs to be tightened up for the basic researcher to understand certain phenomena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Some research question that a basic researcher wants to answer empirically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64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Merumuskan</a:t>
            </a:r>
            <a:r>
              <a:rPr lang="en-US" dirty="0"/>
              <a:t>/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isu-isu</a:t>
            </a:r>
            <a:r>
              <a:rPr lang="en-US" dirty="0"/>
              <a:t> yang </a:t>
            </a:r>
            <a:r>
              <a:rPr lang="en-US" dirty="0" err="1"/>
              <a:t>diamati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Pengertian</a:t>
            </a:r>
            <a:r>
              <a:rPr lang="en-US" dirty="0"/>
              <a:t> “</a:t>
            </a:r>
            <a:r>
              <a:rPr lang="en-US" dirty="0" err="1"/>
              <a:t>masalah</a:t>
            </a:r>
            <a:r>
              <a:rPr lang="en-US" dirty="0"/>
              <a:t>”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di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(gap)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aktual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diteliti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solusinya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1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Study: </a:t>
            </a:r>
            <a:r>
              <a:rPr lang="en-US" dirty="0" err="1"/>
              <a:t>Wawancara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Wawancara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formal/informal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diamati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diskusi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para </a:t>
            </a:r>
            <a:r>
              <a:rPr lang="en-US" dirty="0" err="1"/>
              <a:t>pakar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: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“</a:t>
            </a:r>
            <a:r>
              <a:rPr lang="en-US" dirty="0" err="1"/>
              <a:t>apa</a:t>
            </a:r>
            <a:r>
              <a:rPr lang="en-US" dirty="0"/>
              <a:t>”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“</a:t>
            </a:r>
            <a:r>
              <a:rPr lang="en-US" dirty="0" err="1"/>
              <a:t>mengapa</a:t>
            </a:r>
            <a:r>
              <a:rPr lang="en-US" dirty="0"/>
              <a:t>”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yang </a:t>
            </a:r>
            <a:r>
              <a:rPr lang="en-US" dirty="0" err="1"/>
              <a:t>diteliti</a:t>
            </a:r>
            <a:r>
              <a:rPr lang="en-US" dirty="0"/>
              <a:t>.</a:t>
            </a:r>
            <a:endParaRPr lang="id-ID" dirty="0"/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Perlu dilakukan triangulasi untuk memastikan data yang diperoleh merupakan data yang benar.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6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Study: </a:t>
            </a:r>
            <a:r>
              <a:rPr lang="en-US" dirty="0" err="1"/>
              <a:t>Observasi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“broad problem area”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pemfokusan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gejala-gejala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indikasi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mesti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“Broad problem area”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dipersempit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isu-isu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penyelidikan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literatur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53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Data Collection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Nature Of Data To Be Collected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Background Information Of The Organization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Managerial Philosophy, Company Policies, And Other Structural And Functional Aspect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Perceptions, Attitudes, And Behavioral Response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Source Of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1.   </a:t>
            </a:r>
            <a:r>
              <a:rPr lang="en-US" dirty="0"/>
              <a:t>Primary Data</a:t>
            </a:r>
          </a:p>
          <a:p>
            <a:pPr marL="442913" indent="0">
              <a:buNone/>
            </a:pPr>
            <a:r>
              <a:rPr lang="en-US" dirty="0"/>
              <a:t>Data Gathered From The Actual Situation When Evens Occur</a:t>
            </a:r>
          </a:p>
          <a:p>
            <a:pPr marL="0" indent="0">
              <a:buNone/>
            </a:pPr>
            <a:r>
              <a:rPr lang="id-ID" dirty="0"/>
              <a:t>2.   </a:t>
            </a:r>
            <a:r>
              <a:rPr lang="en-US" dirty="0"/>
              <a:t>Secondary Data</a:t>
            </a:r>
          </a:p>
          <a:p>
            <a:pPr marL="442913" indent="0">
              <a:buNone/>
            </a:pPr>
            <a:r>
              <a:rPr lang="en-US" dirty="0"/>
              <a:t>Data Gathered From Readily Available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4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Problem Definition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 dirty="0"/>
              <a:t>Any unsatisfactory situation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6600"/>
                </a:solidFill>
              </a:rPr>
              <a:t>Symptom</a:t>
            </a:r>
            <a:endParaRPr lang="en-US" b="1" dirty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r>
              <a:rPr lang="en-US" sz="2400" b="1" dirty="0"/>
              <a:t>Claims</a:t>
            </a:r>
          </a:p>
          <a:p>
            <a:pPr algn="ctr" eaLnBrk="1" hangingPunct="1">
              <a:defRPr/>
            </a:pPr>
            <a:r>
              <a:rPr lang="en-US" sz="2400" b="1" dirty="0"/>
              <a:t>Difference: Expectation </a:t>
            </a:r>
            <a:r>
              <a:rPr lang="en-US" sz="2400" b="1" dirty="0" err="1"/>
              <a:t>vs</a:t>
            </a:r>
            <a:r>
              <a:rPr lang="en-US" sz="2400" b="1" dirty="0"/>
              <a:t> Reality</a:t>
            </a:r>
            <a:endParaRPr lang="en-US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       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6600"/>
                </a:solidFill>
              </a:rPr>
              <a:t>Root Causes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FF66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6600"/>
                </a:solidFill>
              </a:rPr>
              <a:t>Problem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273309" y="3907335"/>
            <a:ext cx="381000" cy="440826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273309" y="4750023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98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1406</Words>
  <Application>Microsoft Office PowerPoint</Application>
  <PresentationFormat>On-screen Show (4:3)</PresentationFormat>
  <Paragraphs>166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Century Gothic</vt:lpstr>
      <vt:lpstr>Tahoma</vt:lpstr>
      <vt:lpstr>Times New Roman</vt:lpstr>
      <vt:lpstr>Wingdings</vt:lpstr>
      <vt:lpstr>Vapor Trail</vt:lpstr>
      <vt:lpstr>VISIO</vt:lpstr>
      <vt:lpstr>Penyusunan Proposal iLmiah IEH4E2</vt:lpstr>
      <vt:lpstr>RESEARCH PROCESS</vt:lpstr>
      <vt:lpstr>Research Process</vt:lpstr>
      <vt:lpstr>Broad Problem Area</vt:lpstr>
      <vt:lpstr>Preliminary Study</vt:lpstr>
      <vt:lpstr>Preliminary Study: Wawancara</vt:lpstr>
      <vt:lpstr>Preliminary Study: Observasi</vt:lpstr>
      <vt:lpstr>Primary Data Collection</vt:lpstr>
      <vt:lpstr>Problem Definition</vt:lpstr>
      <vt:lpstr>Identify Symptoms</vt:lpstr>
      <vt:lpstr>Symptom(1)</vt:lpstr>
      <vt:lpstr>Symptom(2)</vt:lpstr>
      <vt:lpstr>Root Causes</vt:lpstr>
      <vt:lpstr>PowerPoint Presentation</vt:lpstr>
      <vt:lpstr>PowerPoint Presentation</vt:lpstr>
      <vt:lpstr>Literature Review</vt:lpstr>
      <vt:lpstr>Benefit of Literature Study(1)</vt:lpstr>
      <vt:lpstr>Benefit of Literature Study(2)</vt:lpstr>
      <vt:lpstr>Conducting Literature Review</vt:lpstr>
      <vt:lpstr>contoh</vt:lpstr>
      <vt:lpstr>Sumber Bacaan</vt:lpstr>
      <vt:lpstr>Kriteria Sumber Bacaan</vt:lpstr>
      <vt:lpstr>Framework</vt:lpstr>
      <vt:lpstr>Theoretical Framework(1)</vt:lpstr>
      <vt:lpstr>Theoretical Framework(2)</vt:lpstr>
      <vt:lpstr>Theoretical Framework(3)</vt:lpstr>
      <vt:lpstr>PowerPoint Presentation</vt:lpstr>
      <vt:lpstr>Karakteristik Suatu Kerangka Teoritis(1)</vt:lpstr>
      <vt:lpstr>Karakteristik Suatu Kerangka Teoritis(2)</vt:lpstr>
      <vt:lpstr>Contoh 1</vt:lpstr>
      <vt:lpstr>PowerPoint Presentation</vt:lpstr>
      <vt:lpstr>FOR IE BACHELOR DEGREE, PROJECT TITLES WOULD BE:</vt:lpstr>
      <vt:lpstr>DON’T FORGET!  Assignment for next week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</dc:title>
  <dc:creator>tim</dc:creator>
  <cp:lastModifiedBy>Windows User</cp:lastModifiedBy>
  <cp:revision>62</cp:revision>
  <dcterms:created xsi:type="dcterms:W3CDTF">2014-05-14T09:34:22Z</dcterms:created>
  <dcterms:modified xsi:type="dcterms:W3CDTF">2018-08-18T00:19:16Z</dcterms:modified>
</cp:coreProperties>
</file>