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20" r:id="rId3"/>
    <p:sldId id="321" r:id="rId4"/>
    <p:sldId id="322" r:id="rId5"/>
    <p:sldId id="355"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291"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0"/>
  </p:normalViewPr>
  <p:slideViewPr>
    <p:cSldViewPr>
      <p:cViewPr varScale="1">
        <p:scale>
          <a:sx n="68" d="100"/>
          <a:sy n="68"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9FBDC-CE12-486B-8589-0835200FD837}" type="datetimeFigureOut">
              <a:rPr lang="en-US" smtClean="0"/>
              <a:t>8/18/2018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01183-85CE-450A-BB2F-0FD521B8356D}" type="slidenum">
              <a:rPr lang="en-US" smtClean="0"/>
              <a:t>‹#›</a:t>
            </a:fld>
            <a:endParaRPr lang="en-US"/>
          </a:p>
        </p:txBody>
      </p:sp>
    </p:spTree>
    <p:extLst>
      <p:ext uri="{BB962C8B-B14F-4D97-AF65-F5344CB8AC3E}">
        <p14:creationId xmlns:p14="http://schemas.microsoft.com/office/powerpoint/2010/main" val="111046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88"/>
            <a:ext cx="9144000" cy="1571612"/>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pPr/>
              <a:t>8/18/2018</a:t>
            </a:fld>
            <a:endParaRPr lang="en-US" dirty="0"/>
          </a:p>
        </p:txBody>
      </p:sp>
      <p:sp>
        <p:nvSpPr>
          <p:cNvPr id="5" name="Footer Placeholder 4"/>
          <p:cNvSpPr>
            <a:spLocks noGrp="1"/>
          </p:cNvSpPr>
          <p:nvPr>
            <p:ph type="ftr" sz="quarter" idx="11"/>
          </p:nvPr>
        </p:nvSpPr>
        <p:spPr>
          <a:xfrm>
            <a:off x="1028700" y="4323848"/>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9"/>
            <a:ext cx="2057400"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3"/>
            <a:ext cx="8116526"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2"/>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0" y="5516718"/>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5"/>
            <a:ext cx="81153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860839" y="381003"/>
            <a:ext cx="2183130" cy="365125"/>
          </a:xfrm>
        </p:spPr>
        <p:txBody>
          <a:bodyPr/>
          <a:lstStyle>
            <a:lvl1pPr algn="r">
              <a:defRPr/>
            </a:lvl1p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a:xfrm>
            <a:off x="514351" y="379944"/>
            <a:ext cx="5243619" cy="365125"/>
          </a:xfrm>
        </p:spPr>
        <p:txBody>
          <a:bodyPr/>
          <a:lstStyle/>
          <a:p>
            <a:endParaRPr lang="en-US" dirty="0"/>
          </a:p>
        </p:txBody>
      </p:sp>
      <p:sp>
        <p:nvSpPr>
          <p:cNvPr id="7" name="Slide Number Placeholder 6"/>
          <p:cNvSpPr>
            <a:spLocks noGrp="1"/>
          </p:cNvSpPr>
          <p:nvPr>
            <p:ph type="sldNum" sz="quarter" idx="12"/>
          </p:nvPr>
        </p:nvSpPr>
        <p:spPr>
          <a:xfrm>
            <a:off x="8146840" y="381003"/>
            <a:ext cx="482811"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9"/>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768351" y="3959865"/>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860839" y="381003"/>
            <a:ext cx="2183130" cy="365125"/>
          </a:xfrm>
        </p:spPr>
        <p:txBody>
          <a:bodyPr/>
          <a:lstStyle>
            <a:lvl1pPr algn="r">
              <a:defRPr/>
            </a:lvl1p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a:xfrm>
            <a:off x="514351" y="379944"/>
            <a:ext cx="5243619" cy="365125"/>
          </a:xfrm>
        </p:spPr>
        <p:txBody>
          <a:bodyPr/>
          <a:lstStyle/>
          <a:p>
            <a:endParaRPr lang="en-US" dirty="0"/>
          </a:p>
        </p:txBody>
      </p:sp>
      <p:sp>
        <p:nvSpPr>
          <p:cNvPr id="7" name="Slide Number Placeholder 6"/>
          <p:cNvSpPr>
            <a:spLocks noGrp="1"/>
          </p:cNvSpPr>
          <p:nvPr>
            <p:ph type="sldNum" sz="quarter" idx="12"/>
          </p:nvPr>
        </p:nvSpPr>
        <p:spPr>
          <a:xfrm>
            <a:off x="8146840" y="381003"/>
            <a:ext cx="482811" cy="365125"/>
          </a:xfrm>
        </p:spPr>
        <p:txBody>
          <a:bodyPr/>
          <a:lstStyle/>
          <a:p>
            <a:fld id="{6D22F896-40B5-4ADD-8801-0D06FADFA095}" type="slidenum">
              <a:rPr lang="en-US" dirty="0"/>
              <a:pPr/>
              <a:t>‹#›</a:t>
            </a:fld>
            <a:endParaRPr lang="en-US" dirty="0"/>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2" y="1124704"/>
            <a:ext cx="7609640"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768351" y="3648318"/>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860839" y="378886"/>
            <a:ext cx="2183130" cy="365125"/>
          </a:xfrm>
        </p:spPr>
        <p:txBody>
          <a:bodyPr/>
          <a:lstStyle>
            <a:lvl1pPr algn="r">
              <a:defRPr/>
            </a:lvl1p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a:xfrm>
            <a:off x="514351" y="378886"/>
            <a:ext cx="5243619" cy="365125"/>
          </a:xfrm>
        </p:spPr>
        <p:txBody>
          <a:bodyPr/>
          <a:lstStyle/>
          <a:p>
            <a:endParaRPr lang="en-US" dirty="0"/>
          </a:p>
        </p:txBody>
      </p:sp>
      <p:sp>
        <p:nvSpPr>
          <p:cNvPr id="7" name="Slide Number Placeholder 6"/>
          <p:cNvSpPr>
            <a:spLocks noGrp="1"/>
          </p:cNvSpPr>
          <p:nvPr>
            <p:ph type="sldNum" sz="quarter" idx="12"/>
          </p:nvPr>
        </p:nvSpPr>
        <p:spPr>
          <a:xfrm>
            <a:off x="8146840" y="381003"/>
            <a:ext cx="482811"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2" y="762002"/>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4" y="4191003"/>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6464"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6464" y="4873767"/>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80699" y="4191003"/>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80700" y="4873766"/>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6037299" y="4191003"/>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37392"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037299" y="4873764"/>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2"/>
            <a:ext cx="81153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9"/>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1" y="745070"/>
            <a:ext cx="615315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4"/>
            <a:ext cx="2183130" cy="365125"/>
          </a:xfrm>
        </p:spPr>
        <p:txBody>
          <a:bodyPr/>
          <a:lstStyle>
            <a:lvl1pPr algn="r">
              <a:defRPr/>
            </a:lvl1pPr>
          </a:lstStyle>
          <a:p>
            <a:fld id="{48A87A34-81AB-432B-8DAE-1953F412C126}" type="datetimeFigureOut">
              <a:rPr lang="en-US" dirty="0"/>
              <a:pPr/>
              <a:t>8/18/2018</a:t>
            </a:fld>
            <a:endParaRPr lang="en-US" dirty="0"/>
          </a:p>
        </p:txBody>
      </p:sp>
      <p:sp>
        <p:nvSpPr>
          <p:cNvPr id="5" name="Footer Placeholder 4"/>
          <p:cNvSpPr>
            <a:spLocks noGrp="1"/>
          </p:cNvSpPr>
          <p:nvPr>
            <p:ph type="ftr" sz="quarter" idx="11"/>
          </p:nvPr>
        </p:nvSpPr>
        <p:spPr>
          <a:xfrm>
            <a:off x="514351" y="381003"/>
            <a:ext cx="5243619" cy="365125"/>
          </a:xfrm>
        </p:spPr>
        <p:txBody>
          <a:bodyPr/>
          <a:lstStyle/>
          <a:p>
            <a:endParaRPr lang="en-US" dirty="0"/>
          </a:p>
        </p:txBody>
      </p:sp>
      <p:sp>
        <p:nvSpPr>
          <p:cNvPr id="6" name="Slide Number Placeholder 5"/>
          <p:cNvSpPr>
            <a:spLocks noGrp="1"/>
          </p:cNvSpPr>
          <p:nvPr>
            <p:ph type="sldNum" sz="quarter" idx="12"/>
          </p:nvPr>
        </p:nvSpPr>
        <p:spPr>
          <a:xfrm>
            <a:off x="8146840" y="381003"/>
            <a:ext cx="482811"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2" y="753536"/>
            <a:ext cx="81152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381003"/>
            <a:ext cx="2183130" cy="365125"/>
          </a:xfrm>
        </p:spPr>
        <p:txBody>
          <a:bodyPr/>
          <a:lstStyle>
            <a:lvl1pPr algn="r">
              <a:defRPr/>
            </a:lvl1pPr>
          </a:lstStyle>
          <a:p>
            <a:fld id="{48A87A34-81AB-432B-8DAE-1953F412C126}" type="datetimeFigureOut">
              <a:rPr lang="en-US" dirty="0"/>
              <a:pPr/>
              <a:t>8/18/2018</a:t>
            </a:fld>
            <a:endParaRPr lang="en-US" dirty="0"/>
          </a:p>
        </p:txBody>
      </p:sp>
      <p:sp>
        <p:nvSpPr>
          <p:cNvPr id="5" name="Footer Placeholder 4"/>
          <p:cNvSpPr>
            <a:spLocks noGrp="1"/>
          </p:cNvSpPr>
          <p:nvPr>
            <p:ph type="ftr" sz="quarter" idx="11"/>
          </p:nvPr>
        </p:nvSpPr>
        <p:spPr>
          <a:xfrm>
            <a:off x="514351" y="381004"/>
            <a:ext cx="5243619" cy="364065"/>
          </a:xfrm>
        </p:spPr>
        <p:txBody>
          <a:bodyPr/>
          <a:lstStyle/>
          <a:p>
            <a:endParaRPr lang="en-US" dirty="0"/>
          </a:p>
        </p:txBody>
      </p:sp>
      <p:sp>
        <p:nvSpPr>
          <p:cNvPr id="6" name="Slide Number Placeholder 5"/>
          <p:cNvSpPr>
            <a:spLocks noGrp="1"/>
          </p:cNvSpPr>
          <p:nvPr>
            <p:ph type="sldNum" sz="quarter" idx="12"/>
          </p:nvPr>
        </p:nvSpPr>
        <p:spPr>
          <a:xfrm>
            <a:off x="8146840" y="381003"/>
            <a:ext cx="482811"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2"/>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2"/>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8"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2" y="3132669"/>
            <a:ext cx="398383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32669"/>
            <a:ext cx="40005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746686" y="746762"/>
            <a:ext cx="4882964"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2"/>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4"/>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0" y="3124202"/>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8/18/2018</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9" name="Picture 8" descr="C3-HD-BTM.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143644"/>
            <a:ext cx="9144000" cy="714356"/>
          </a:xfrm>
          <a:prstGeom prst="rect">
            <a:avLst/>
          </a:prstGeom>
        </p:spPr>
      </p:pic>
      <p:pic>
        <p:nvPicPr>
          <p:cNvPr id="10" name="Picture 4" descr="E:\Image\Logo\04.png"/>
          <p:cNvPicPr>
            <a:picLocks noChangeAspect="1" noChangeArrowheads="1"/>
          </p:cNvPicPr>
          <p:nvPr userDrawn="1"/>
        </p:nvPicPr>
        <p:blipFill>
          <a:blip r:embed="rId21" cstate="print"/>
          <a:srcRect/>
          <a:stretch>
            <a:fillRect/>
          </a:stretch>
        </p:blipFill>
        <p:spPr bwMode="auto">
          <a:xfrm>
            <a:off x="6357950" y="27474"/>
            <a:ext cx="1714511" cy="686882"/>
          </a:xfrm>
          <a:prstGeom prst="rect">
            <a:avLst/>
          </a:prstGeom>
          <a:noFill/>
        </p:spPr>
      </p:pic>
      <p:pic>
        <p:nvPicPr>
          <p:cNvPr id="11" name="Picture 3" descr="D:\FRI\Sekprodi\logoFRI_content.jpg"/>
          <p:cNvPicPr>
            <a:picLocks noChangeAspect="1" noChangeArrowheads="1"/>
          </p:cNvPicPr>
          <p:nvPr userDrawn="1"/>
        </p:nvPicPr>
        <p:blipFill>
          <a:blip r:embed="rId22"/>
          <a:srcRect l="9375" r="6249" b="6249"/>
          <a:stretch>
            <a:fillRect/>
          </a:stretch>
        </p:blipFill>
        <p:spPr bwMode="auto">
          <a:xfrm>
            <a:off x="8286744" y="0"/>
            <a:ext cx="857256" cy="714381"/>
          </a:xfrm>
          <a:prstGeom prst="rect">
            <a:avLst/>
          </a:prstGeom>
          <a:noFill/>
        </p:spPr>
      </p:pic>
      <p:sp>
        <p:nvSpPr>
          <p:cNvPr id="12" name="Rectangle 11"/>
          <p:cNvSpPr/>
          <p:nvPr userDrawn="1"/>
        </p:nvSpPr>
        <p:spPr>
          <a:xfrm>
            <a:off x="8169619" y="0"/>
            <a:ext cx="45719"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aseline="-25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03405"/>
            <a:ext cx="8390166" cy="1825096"/>
          </a:xfrm>
        </p:spPr>
        <p:txBody>
          <a:bodyPr>
            <a:noAutofit/>
          </a:bodyPr>
          <a:lstStyle/>
          <a:p>
            <a:r>
              <a:rPr lang="en-US" sz="4000" dirty="0"/>
              <a:t>PENYUSUNAN PROPOSAL ILMIAH</a:t>
            </a:r>
            <a:br>
              <a:rPr lang="en-US" sz="4000" dirty="0"/>
            </a:br>
            <a:r>
              <a:rPr lang="en-US" sz="4000" dirty="0"/>
              <a:t>IEH4E2</a:t>
            </a:r>
            <a:endParaRPr lang="id-ID" sz="4000" dirty="0"/>
          </a:p>
        </p:txBody>
      </p:sp>
      <p:sp>
        <p:nvSpPr>
          <p:cNvPr id="3" name="Subtitle 2"/>
          <p:cNvSpPr>
            <a:spLocks noGrp="1"/>
          </p:cNvSpPr>
          <p:nvPr>
            <p:ph type="subTitle" idx="1"/>
          </p:nvPr>
        </p:nvSpPr>
        <p:spPr>
          <a:xfrm>
            <a:off x="1028700" y="4071942"/>
            <a:ext cx="7086600" cy="685800"/>
          </a:xfrm>
        </p:spPr>
        <p:txBody>
          <a:bodyPr>
            <a:noAutofit/>
          </a:bodyPr>
          <a:lstStyle/>
          <a:p>
            <a:r>
              <a:rPr lang="id-ID" sz="1600" dirty="0"/>
              <a:t>Program Studi</a:t>
            </a:r>
            <a:r>
              <a:rPr lang="en-US" sz="1600" dirty="0"/>
              <a:t> </a:t>
            </a:r>
            <a:r>
              <a:rPr lang="en-US" sz="1600" dirty="0" err="1"/>
              <a:t>Teknik</a:t>
            </a:r>
            <a:r>
              <a:rPr lang="en-US" sz="1600" dirty="0"/>
              <a:t> </a:t>
            </a:r>
            <a:r>
              <a:rPr lang="en-US" sz="1600" dirty="0" err="1"/>
              <a:t>Industri</a:t>
            </a:r>
            <a:endParaRPr lang="id-ID" sz="1600" dirty="0"/>
          </a:p>
          <a:p>
            <a:r>
              <a:rPr lang="id-ID" sz="1600" dirty="0"/>
              <a:t>Fakultas Rekayasa Industri</a:t>
            </a:r>
          </a:p>
          <a:p>
            <a:r>
              <a:rPr lang="en-US" sz="1600" dirty="0"/>
              <a:t>Telkom University</a:t>
            </a:r>
            <a:endParaRPr lang="id-ID" sz="16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Harvard Referencing Style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997388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484784"/>
            <a:ext cx="8496945" cy="3423386"/>
          </a:xfrm>
          <a:prstGeom prst="rect">
            <a:avLst/>
          </a:prstGeom>
        </p:spPr>
      </p:pic>
    </p:spTree>
    <p:extLst>
      <p:ext uri="{BB962C8B-B14F-4D97-AF65-F5344CB8AC3E}">
        <p14:creationId xmlns:p14="http://schemas.microsoft.com/office/powerpoint/2010/main" val="203640359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9" y="1484784"/>
            <a:ext cx="8568952" cy="4006643"/>
          </a:xfrm>
          <a:prstGeom prst="rect">
            <a:avLst/>
          </a:prstGeom>
        </p:spPr>
      </p:pic>
    </p:spTree>
    <p:extLst>
      <p:ext uri="{BB962C8B-B14F-4D97-AF65-F5344CB8AC3E}">
        <p14:creationId xmlns:p14="http://schemas.microsoft.com/office/powerpoint/2010/main" val="27259400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268760"/>
            <a:ext cx="8755711" cy="4968552"/>
          </a:xfrm>
          <a:prstGeom prst="rect">
            <a:avLst/>
          </a:prstGeom>
        </p:spPr>
      </p:pic>
    </p:spTree>
    <p:extLst>
      <p:ext uri="{BB962C8B-B14F-4D97-AF65-F5344CB8AC3E}">
        <p14:creationId xmlns:p14="http://schemas.microsoft.com/office/powerpoint/2010/main" val="21396919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556792"/>
            <a:ext cx="8849114" cy="3096344"/>
          </a:xfrm>
          <a:prstGeom prst="rect">
            <a:avLst/>
          </a:prstGeom>
        </p:spPr>
      </p:pic>
    </p:spTree>
    <p:extLst>
      <p:ext uri="{BB962C8B-B14F-4D97-AF65-F5344CB8AC3E}">
        <p14:creationId xmlns:p14="http://schemas.microsoft.com/office/powerpoint/2010/main" val="83671911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5" y="1228725"/>
            <a:ext cx="8856984" cy="5009069"/>
          </a:xfrm>
          <a:prstGeom prst="rect">
            <a:avLst/>
          </a:prstGeom>
        </p:spPr>
      </p:pic>
    </p:spTree>
    <p:extLst>
      <p:ext uri="{BB962C8B-B14F-4D97-AF65-F5344CB8AC3E}">
        <p14:creationId xmlns:p14="http://schemas.microsoft.com/office/powerpoint/2010/main" val="12740067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412777"/>
            <a:ext cx="8788693" cy="3888432"/>
          </a:xfrm>
          <a:prstGeom prst="rect">
            <a:avLst/>
          </a:prstGeom>
        </p:spPr>
      </p:pic>
    </p:spTree>
    <p:extLst>
      <p:ext uri="{BB962C8B-B14F-4D97-AF65-F5344CB8AC3E}">
        <p14:creationId xmlns:p14="http://schemas.microsoft.com/office/powerpoint/2010/main" val="146635609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340768"/>
            <a:ext cx="8568952" cy="3244077"/>
          </a:xfrm>
          <a:prstGeom prst="rect">
            <a:avLst/>
          </a:prstGeom>
        </p:spPr>
      </p:pic>
    </p:spTree>
    <p:extLst>
      <p:ext uri="{BB962C8B-B14F-4D97-AF65-F5344CB8AC3E}">
        <p14:creationId xmlns:p14="http://schemas.microsoft.com/office/powerpoint/2010/main" val="33257716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484784"/>
            <a:ext cx="8674194" cy="4752528"/>
          </a:xfrm>
          <a:prstGeom prst="rect">
            <a:avLst/>
          </a:prstGeom>
        </p:spPr>
      </p:pic>
    </p:spTree>
    <p:extLst>
      <p:ext uri="{BB962C8B-B14F-4D97-AF65-F5344CB8AC3E}">
        <p14:creationId xmlns:p14="http://schemas.microsoft.com/office/powerpoint/2010/main" val="243082797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CITATION, QUOTATION, AND REFERENCING</a:t>
            </a:r>
          </a:p>
        </p:txBody>
      </p:sp>
      <p:sp>
        <p:nvSpPr>
          <p:cNvPr id="5" name="Text Placeholder 4"/>
          <p:cNvSpPr>
            <a:spLocks noGrp="1"/>
          </p:cNvSpPr>
          <p:nvPr>
            <p:ph type="body" idx="1"/>
          </p:nvPr>
        </p:nvSpPr>
        <p:spPr/>
        <p:txBody>
          <a:bodyPr>
            <a:normAutofit fontScale="92500" lnSpcReduction="20000"/>
          </a:bodyPr>
          <a:lstStyle/>
          <a:p>
            <a:r>
              <a:rPr lang="en-US" sz="2400" i="1" dirty="0"/>
              <a:t>A guide to referencing with examples in the </a:t>
            </a:r>
            <a:r>
              <a:rPr lang="en-US" sz="2400" b="1" i="1" dirty="0"/>
              <a:t>APA styles</a:t>
            </a:r>
            <a:r>
              <a:rPr lang="en-US" sz="2400" b="1" dirty="0"/>
              <a:t>,</a:t>
            </a:r>
          </a:p>
          <a:p>
            <a:r>
              <a:rPr lang="en-US" sz="2400" dirty="0"/>
              <a:t>University of Canberra Library &amp; Academic Skills Program 2010</a:t>
            </a:r>
            <a:endParaRPr lang="en-US" dirty="0"/>
          </a:p>
        </p:txBody>
      </p:sp>
    </p:spTree>
    <p:extLst>
      <p:ext uri="{BB962C8B-B14F-4D97-AF65-F5344CB8AC3E}">
        <p14:creationId xmlns:p14="http://schemas.microsoft.com/office/powerpoint/2010/main" val="378406990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CITATION, QUOTATION, AND REFERENCING</a:t>
            </a:r>
          </a:p>
        </p:txBody>
      </p:sp>
      <p:sp>
        <p:nvSpPr>
          <p:cNvPr id="5" name="Text Placeholder 4"/>
          <p:cNvSpPr>
            <a:spLocks noGrp="1"/>
          </p:cNvSpPr>
          <p:nvPr>
            <p:ph type="body" idx="1"/>
          </p:nvPr>
        </p:nvSpPr>
        <p:spPr/>
        <p:txBody>
          <a:bodyPr>
            <a:normAutofit fontScale="85000" lnSpcReduction="10000"/>
          </a:bodyPr>
          <a:lstStyle/>
          <a:p>
            <a:r>
              <a:rPr lang="en-US" sz="2400" i="1" dirty="0"/>
              <a:t>A guide to referencing with examples in the </a:t>
            </a:r>
            <a:r>
              <a:rPr lang="en-US" sz="2400" b="1" i="1" dirty="0"/>
              <a:t>Harvard styles</a:t>
            </a:r>
            <a:r>
              <a:rPr lang="en-US" sz="2400" b="1" dirty="0"/>
              <a:t>,</a:t>
            </a:r>
          </a:p>
          <a:p>
            <a:r>
              <a:rPr lang="en-US" sz="2400" dirty="0"/>
              <a:t>University of Canberra Library &amp; Academic Skills Program 2010</a:t>
            </a:r>
            <a:endParaRPr lang="en-US" dirty="0"/>
          </a:p>
        </p:txBody>
      </p:sp>
    </p:spTree>
    <p:extLst>
      <p:ext uri="{BB962C8B-B14F-4D97-AF65-F5344CB8AC3E}">
        <p14:creationId xmlns:p14="http://schemas.microsoft.com/office/powerpoint/2010/main" val="395029128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lstStyle/>
          <a:p>
            <a:pPr marL="0" indent="0">
              <a:buNone/>
            </a:pPr>
            <a:r>
              <a:rPr lang="en-US" b="1" dirty="0"/>
              <a:t>The American Psychological Association</a:t>
            </a:r>
            <a:r>
              <a:rPr lang="en-US" dirty="0"/>
              <a:t> referencing style (or APA as it is more commonly known) is used across a variety of disciplines. The sixth and latest edition was published in 2010.</a:t>
            </a:r>
          </a:p>
        </p:txBody>
      </p:sp>
    </p:spTree>
    <p:extLst>
      <p:ext uri="{BB962C8B-B14F-4D97-AF65-F5344CB8AC3E}">
        <p14:creationId xmlns:p14="http://schemas.microsoft.com/office/powerpoint/2010/main" val="25143083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(1)</a:t>
            </a:r>
          </a:p>
        </p:txBody>
      </p:sp>
      <p:sp>
        <p:nvSpPr>
          <p:cNvPr id="3" name="Content Placeholder 2"/>
          <p:cNvSpPr>
            <a:spLocks noGrp="1"/>
          </p:cNvSpPr>
          <p:nvPr>
            <p:ph idx="1"/>
          </p:nvPr>
        </p:nvSpPr>
        <p:spPr/>
        <p:txBody>
          <a:bodyPr/>
          <a:lstStyle/>
          <a:p>
            <a:pPr marL="0" indent="0">
              <a:buNone/>
            </a:pPr>
            <a:r>
              <a:rPr lang="en-US" dirty="0"/>
              <a:t>APA uses the ‘author-date’ style of referencing. That is, in-text references (generally) appear in the following format:</a:t>
            </a:r>
          </a:p>
          <a:p>
            <a:pPr marL="0" indent="0">
              <a:buNone/>
            </a:pPr>
            <a:r>
              <a:rPr lang="en-US" dirty="0"/>
              <a:t>(Author’s Last Name, Year of Publication, Page Number(s)).</a:t>
            </a:r>
          </a:p>
          <a:p>
            <a:pPr marL="0" indent="0">
              <a:buNone/>
            </a:pPr>
            <a:endParaRPr lang="en-US" dirty="0"/>
          </a:p>
          <a:p>
            <a:pPr marL="0" indent="0">
              <a:buNone/>
            </a:pPr>
            <a:r>
              <a:rPr lang="en-US" b="1" i="1" dirty="0"/>
              <a:t>Example: </a:t>
            </a:r>
            <a:r>
              <a:rPr lang="en-US" dirty="0"/>
              <a:t>(Austen, 1813, p. 64).</a:t>
            </a:r>
          </a:p>
        </p:txBody>
      </p:sp>
    </p:spTree>
    <p:extLst>
      <p:ext uri="{BB962C8B-B14F-4D97-AF65-F5344CB8AC3E}">
        <p14:creationId xmlns:p14="http://schemas.microsoft.com/office/powerpoint/2010/main" val="100202911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(2)</a:t>
            </a:r>
          </a:p>
        </p:txBody>
      </p:sp>
      <p:sp>
        <p:nvSpPr>
          <p:cNvPr id="3" name="Content Placeholder 2"/>
          <p:cNvSpPr>
            <a:spLocks noGrp="1"/>
          </p:cNvSpPr>
          <p:nvPr>
            <p:ph idx="1"/>
          </p:nvPr>
        </p:nvSpPr>
        <p:spPr/>
        <p:txBody>
          <a:bodyPr/>
          <a:lstStyle/>
          <a:p>
            <a:pPr marL="0" indent="0">
              <a:buNone/>
            </a:pPr>
            <a:r>
              <a:rPr lang="en-US" dirty="0"/>
              <a:t>You are also permitted to include the Author’s name in a sentence, omitting it from the brackets.</a:t>
            </a:r>
          </a:p>
          <a:p>
            <a:endParaRPr lang="en-US" dirty="0"/>
          </a:p>
          <a:p>
            <a:pPr marL="0" indent="0">
              <a:buNone/>
            </a:pPr>
            <a:r>
              <a:rPr lang="en-US" b="1" i="1" dirty="0"/>
              <a:t>Example: </a:t>
            </a:r>
            <a:r>
              <a:rPr lang="en-US" dirty="0"/>
              <a:t>Austen (1813, pp. 64-67) observes that…</a:t>
            </a:r>
          </a:p>
          <a:p>
            <a:pPr marL="0" indent="0">
              <a:buNone/>
            </a:pPr>
            <a:endParaRPr lang="en-US" b="1" i="1" dirty="0"/>
          </a:p>
          <a:p>
            <a:pPr marL="0" indent="0">
              <a:buNone/>
            </a:pPr>
            <a:r>
              <a:rPr lang="en-US" b="1" i="1" dirty="0"/>
              <a:t>Note: </a:t>
            </a:r>
            <a:r>
              <a:rPr lang="en-US" b="1" dirty="0"/>
              <a:t>For multiple pages</a:t>
            </a:r>
            <a:r>
              <a:rPr lang="en-US" dirty="0"/>
              <a:t>, use the abbreviation </a:t>
            </a:r>
            <a:r>
              <a:rPr lang="en-US" b="1" dirty="0"/>
              <a:t>‘pp.’ </a:t>
            </a:r>
            <a:r>
              <a:rPr lang="en-US" dirty="0"/>
              <a:t>Include the full page range, i.e. ’64-67’ as opposed to ’64-7’.</a:t>
            </a:r>
          </a:p>
        </p:txBody>
      </p:sp>
    </p:spTree>
    <p:extLst>
      <p:ext uri="{BB962C8B-B14F-4D97-AF65-F5344CB8AC3E}">
        <p14:creationId xmlns:p14="http://schemas.microsoft.com/office/powerpoint/2010/main" val="371851106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(3)</a:t>
            </a:r>
          </a:p>
        </p:txBody>
      </p:sp>
      <p:sp>
        <p:nvSpPr>
          <p:cNvPr id="3" name="Content Placeholder 2"/>
          <p:cNvSpPr>
            <a:spLocks noGrp="1"/>
          </p:cNvSpPr>
          <p:nvPr>
            <p:ph idx="1"/>
          </p:nvPr>
        </p:nvSpPr>
        <p:spPr/>
        <p:txBody>
          <a:bodyPr/>
          <a:lstStyle/>
          <a:p>
            <a:pPr marL="0" indent="0">
              <a:buNone/>
            </a:pPr>
            <a:r>
              <a:rPr lang="en-US" dirty="0"/>
              <a:t>When directly quoting from a source, you must include page number(s) and enclose the quote in double quotation marks.</a:t>
            </a:r>
          </a:p>
          <a:p>
            <a:endParaRPr lang="en-US" dirty="0"/>
          </a:p>
          <a:p>
            <a:pPr marL="0" indent="0">
              <a:buNone/>
            </a:pPr>
            <a:r>
              <a:rPr lang="en-US" b="1" i="1" dirty="0"/>
              <a:t>Example: </a:t>
            </a:r>
            <a:r>
              <a:rPr lang="en-US" dirty="0"/>
              <a:t>“A woman must have money and a room of her own if she is to write fiction” (Woolf, 1929, p. 6).</a:t>
            </a:r>
          </a:p>
        </p:txBody>
      </p:sp>
    </p:spTree>
    <p:extLst>
      <p:ext uri="{BB962C8B-B14F-4D97-AF65-F5344CB8AC3E}">
        <p14:creationId xmlns:p14="http://schemas.microsoft.com/office/powerpoint/2010/main" val="81284882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(4)</a:t>
            </a:r>
          </a:p>
        </p:txBody>
      </p:sp>
      <p:sp>
        <p:nvSpPr>
          <p:cNvPr id="3" name="Content Placeholder 2"/>
          <p:cNvSpPr>
            <a:spLocks noGrp="1"/>
          </p:cNvSpPr>
          <p:nvPr>
            <p:ph idx="1"/>
          </p:nvPr>
        </p:nvSpPr>
        <p:spPr/>
        <p:txBody>
          <a:bodyPr/>
          <a:lstStyle/>
          <a:p>
            <a:pPr marL="0" indent="0">
              <a:buNone/>
            </a:pPr>
            <a:r>
              <a:rPr lang="en-US" dirty="0"/>
              <a:t>When paraphrasing or referring </a:t>
            </a:r>
            <a:r>
              <a:rPr lang="en-US" b="1" dirty="0"/>
              <a:t>to an idea contained in another work</a:t>
            </a:r>
            <a:r>
              <a:rPr lang="en-US" dirty="0"/>
              <a:t>, </a:t>
            </a:r>
          </a:p>
          <a:p>
            <a:pPr marL="0" indent="0">
              <a:buNone/>
            </a:pPr>
            <a:r>
              <a:rPr lang="en-US" dirty="0"/>
              <a:t>the </a:t>
            </a:r>
            <a:r>
              <a:rPr lang="en-US" i="1" dirty="0"/>
              <a:t>Publication manual of the American Psychological Association </a:t>
            </a:r>
            <a:r>
              <a:rPr lang="en-US" dirty="0"/>
              <a:t>advises: “you are encouraged to provide a page or paragraph number, especially when it would help an interested reader locate the relevant passage in a long or complex text” (American Psychological Association [APA], 2010, p. 171). </a:t>
            </a:r>
          </a:p>
          <a:p>
            <a:pPr marL="0" indent="0">
              <a:buNone/>
            </a:pPr>
            <a:endParaRPr lang="en-US" dirty="0"/>
          </a:p>
          <a:p>
            <a:pPr marL="0" indent="0">
              <a:buNone/>
            </a:pPr>
            <a:r>
              <a:rPr lang="en-US" dirty="0"/>
              <a:t>It is recommended you verify this advice with your unit of study coordinator, lecturer or tutor for each subject.</a:t>
            </a:r>
          </a:p>
        </p:txBody>
      </p:sp>
    </p:spTree>
    <p:extLst>
      <p:ext uri="{BB962C8B-B14F-4D97-AF65-F5344CB8AC3E}">
        <p14:creationId xmlns:p14="http://schemas.microsoft.com/office/powerpoint/2010/main" val="19001058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(5)</a:t>
            </a:r>
          </a:p>
        </p:txBody>
      </p:sp>
      <p:sp>
        <p:nvSpPr>
          <p:cNvPr id="3" name="Content Placeholder 2"/>
          <p:cNvSpPr>
            <a:spLocks noGrp="1"/>
          </p:cNvSpPr>
          <p:nvPr>
            <p:ph idx="1"/>
          </p:nvPr>
        </p:nvSpPr>
        <p:spPr/>
        <p:txBody>
          <a:bodyPr/>
          <a:lstStyle/>
          <a:p>
            <a:pPr marL="0" indent="0">
              <a:buNone/>
            </a:pPr>
            <a:r>
              <a:rPr lang="en-US" dirty="0"/>
              <a:t>When citing a source you have not read yourself, but which is referred to in a source you have read (also known as ‘secondary referencing’), use the following method:</a:t>
            </a:r>
          </a:p>
          <a:p>
            <a:pPr marL="0" indent="0">
              <a:buNone/>
            </a:pPr>
            <a:endParaRPr lang="en-US" dirty="0"/>
          </a:p>
          <a:p>
            <a:pPr marL="0" indent="0">
              <a:buNone/>
            </a:pPr>
            <a:r>
              <a:rPr lang="en-US" dirty="0"/>
              <a:t>Moore (as cited in Maxwell, 1999, p. 25) stated that…</a:t>
            </a:r>
          </a:p>
          <a:p>
            <a:pPr marL="0" indent="0">
              <a:buNone/>
            </a:pPr>
            <a:endParaRPr lang="en-US" dirty="0"/>
          </a:p>
          <a:p>
            <a:pPr marL="457200" indent="-457200">
              <a:buFont typeface="+mj-lt"/>
              <a:buAutoNum type="arabicPeriod"/>
            </a:pPr>
            <a:r>
              <a:rPr lang="en-US" b="1" i="1" dirty="0"/>
              <a:t>Important: </a:t>
            </a:r>
            <a:r>
              <a:rPr lang="en-US" dirty="0"/>
              <a:t>You would cite Maxwell, not Moore, in the Reference List.</a:t>
            </a:r>
          </a:p>
          <a:p>
            <a:pPr marL="457200" indent="-457200">
              <a:buFont typeface="+mj-lt"/>
              <a:buAutoNum type="arabicPeriod"/>
            </a:pPr>
            <a:r>
              <a:rPr lang="en-US" b="1" i="1" dirty="0"/>
              <a:t>Note: </a:t>
            </a:r>
            <a:r>
              <a:rPr lang="en-US" dirty="0"/>
              <a:t>It is always preferable to cite the original source.</a:t>
            </a:r>
          </a:p>
        </p:txBody>
      </p:sp>
    </p:spTree>
    <p:extLst>
      <p:ext uri="{BB962C8B-B14F-4D97-AF65-F5344CB8AC3E}">
        <p14:creationId xmlns:p14="http://schemas.microsoft.com/office/powerpoint/2010/main" val="262664553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LIST (1)</a:t>
            </a:r>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b="1" dirty="0"/>
              <a:t>The Reference List </a:t>
            </a:r>
            <a:r>
              <a:rPr lang="en-US" dirty="0"/>
              <a:t>should appear at the end of your work on a separate page.</a:t>
            </a:r>
          </a:p>
          <a:p>
            <a:pPr marL="457200" indent="-457200">
              <a:buFont typeface="+mj-lt"/>
              <a:buAutoNum type="arabicPeriod"/>
            </a:pPr>
            <a:r>
              <a:rPr lang="en-US" b="1" dirty="0"/>
              <a:t>Only include references </a:t>
            </a:r>
            <a:r>
              <a:rPr lang="en-US" dirty="0"/>
              <a:t>you have cited in your work.</a:t>
            </a:r>
          </a:p>
          <a:p>
            <a:pPr marL="457200" indent="-457200">
              <a:buFont typeface="+mj-lt"/>
              <a:buAutoNum type="arabicPeriod"/>
            </a:pPr>
            <a:r>
              <a:rPr lang="en-US" b="1" dirty="0"/>
              <a:t>All references should have a hanging indent</a:t>
            </a:r>
            <a:r>
              <a:rPr lang="en-US" dirty="0"/>
              <a:t>. That is, all lines of a reference subsequent to the first line should be indented</a:t>
            </a:r>
          </a:p>
          <a:p>
            <a:pPr marL="457200" indent="-457200">
              <a:buFont typeface="+mj-lt"/>
              <a:buAutoNum type="arabicPeriod"/>
            </a:pPr>
            <a:r>
              <a:rPr lang="en-US" dirty="0"/>
              <a:t>In general, references should be listed </a:t>
            </a:r>
            <a:r>
              <a:rPr lang="en-US" b="1" dirty="0"/>
              <a:t>alphabetically</a:t>
            </a:r>
            <a:r>
              <a:rPr lang="en-US" dirty="0"/>
              <a:t> by the last name of the first author of each work.</a:t>
            </a:r>
          </a:p>
          <a:p>
            <a:pPr marL="457200" indent="-457200">
              <a:buFont typeface="+mj-lt"/>
              <a:buAutoNum type="arabicPeriod"/>
            </a:pPr>
            <a:r>
              <a:rPr lang="en-US" dirty="0"/>
              <a:t>Special Reference List cases:</a:t>
            </a:r>
          </a:p>
          <a:p>
            <a:pPr lvl="1"/>
            <a:r>
              <a:rPr lang="en-US" dirty="0"/>
              <a:t>In the case of works by different authors with the same family name, list references alphabetically by the authors’ initials.</a:t>
            </a:r>
          </a:p>
          <a:p>
            <a:pPr lvl="1"/>
            <a:r>
              <a:rPr lang="en-US" dirty="0"/>
              <a:t>In the case of multiple works by the same author in different years, list references chronologically (earliest to latest).</a:t>
            </a:r>
          </a:p>
          <a:p>
            <a:pPr lvl="1"/>
            <a:r>
              <a:rPr lang="en-US" dirty="0"/>
              <a:t>In the case of multiple works by the same author in the same year, list references alphabetically by title in the Reference List.</a:t>
            </a:r>
          </a:p>
        </p:txBody>
      </p:sp>
    </p:spTree>
    <p:extLst>
      <p:ext uri="{BB962C8B-B14F-4D97-AF65-F5344CB8AC3E}">
        <p14:creationId xmlns:p14="http://schemas.microsoft.com/office/powerpoint/2010/main" val="170456385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LIST (2)</a:t>
            </a:r>
          </a:p>
        </p:txBody>
      </p:sp>
      <p:sp>
        <p:nvSpPr>
          <p:cNvPr id="3" name="Content Placeholder 2"/>
          <p:cNvSpPr>
            <a:spLocks noGrp="1"/>
          </p:cNvSpPr>
          <p:nvPr>
            <p:ph idx="1"/>
          </p:nvPr>
        </p:nvSpPr>
        <p:spPr/>
        <p:txBody>
          <a:bodyPr/>
          <a:lstStyle/>
          <a:p>
            <a:pPr marL="457200" indent="-457200">
              <a:buFont typeface="+mj-lt"/>
              <a:buAutoNum type="arabicPeriod" startAt="6"/>
            </a:pPr>
            <a:r>
              <a:rPr lang="en-US" dirty="0"/>
              <a:t>When referring to Books, Book Chapters, Article Titles or Webpages, </a:t>
            </a:r>
            <a:r>
              <a:rPr lang="en-US" dirty="0" err="1"/>
              <a:t>capitalise</a:t>
            </a:r>
            <a:r>
              <a:rPr lang="en-US" dirty="0"/>
              <a:t> only the first letter of the first word of a title and subtitle, and proper nouns.</a:t>
            </a:r>
          </a:p>
          <a:p>
            <a:pPr marL="457200" lvl="1" indent="0">
              <a:buNone/>
            </a:pPr>
            <a:r>
              <a:rPr lang="en-US" sz="1800" b="1" i="1" dirty="0"/>
              <a:t>Example: </a:t>
            </a:r>
            <a:r>
              <a:rPr lang="en-US" sz="1800" i="1" dirty="0"/>
              <a:t>Aboriginals and the mining industry: Case studies of the Australian experience</a:t>
            </a:r>
          </a:p>
          <a:p>
            <a:pPr marL="0" indent="0">
              <a:buNone/>
            </a:pPr>
            <a:endParaRPr lang="en-US" i="1" dirty="0"/>
          </a:p>
          <a:p>
            <a:pPr marL="457200" indent="-457200">
              <a:buFont typeface="+mj-lt"/>
              <a:buAutoNum type="arabicPeriod" startAt="7"/>
            </a:pPr>
            <a:r>
              <a:rPr lang="en-US" dirty="0"/>
              <a:t>When referring to Journal Titles, </a:t>
            </a:r>
            <a:r>
              <a:rPr lang="en-US" dirty="0" err="1"/>
              <a:t>capitalise</a:t>
            </a:r>
            <a:r>
              <a:rPr lang="en-US" dirty="0"/>
              <a:t> all major words (do not </a:t>
            </a:r>
            <a:r>
              <a:rPr lang="en-US" dirty="0" err="1"/>
              <a:t>capitalise</a:t>
            </a:r>
            <a:r>
              <a:rPr lang="en-US" dirty="0"/>
              <a:t> words such as ‘of’, ‘and’, &amp; ‘the’ unless they are the first word in the title).</a:t>
            </a:r>
          </a:p>
          <a:p>
            <a:pPr marL="457200" lvl="1" indent="0">
              <a:buNone/>
            </a:pPr>
            <a:r>
              <a:rPr lang="en-US" sz="1800" b="1" i="1" dirty="0"/>
              <a:t>Example: </a:t>
            </a:r>
            <a:r>
              <a:rPr lang="en-US" sz="1800" i="1" dirty="0"/>
              <a:t>Journal of Exercise Science and Fitness</a:t>
            </a:r>
            <a:endParaRPr lang="en-US" sz="1800" dirty="0"/>
          </a:p>
        </p:txBody>
      </p:sp>
    </p:spTree>
    <p:extLst>
      <p:ext uri="{BB962C8B-B14F-4D97-AF65-F5344CB8AC3E}">
        <p14:creationId xmlns:p14="http://schemas.microsoft.com/office/powerpoint/2010/main" val="143448793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APA</a:t>
            </a:r>
            <a:br>
              <a:rPr lang="en-US" dirty="0"/>
            </a:br>
            <a:r>
              <a:rPr lang="en-US" dirty="0"/>
              <a:t> Referencing Style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77532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088" y="980728"/>
            <a:ext cx="8860400" cy="5229507"/>
          </a:xfrm>
          <a:prstGeom prst="rect">
            <a:avLst/>
          </a:prstGeom>
        </p:spPr>
      </p:pic>
    </p:spTree>
    <p:extLst>
      <p:ext uri="{BB962C8B-B14F-4D97-AF65-F5344CB8AC3E}">
        <p14:creationId xmlns:p14="http://schemas.microsoft.com/office/powerpoint/2010/main" val="287726637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(1)</a:t>
            </a:r>
          </a:p>
        </p:txBody>
      </p:sp>
      <p:sp>
        <p:nvSpPr>
          <p:cNvPr id="3" name="Content Placeholder 2"/>
          <p:cNvSpPr>
            <a:spLocks noGrp="1"/>
          </p:cNvSpPr>
          <p:nvPr>
            <p:ph idx="1"/>
          </p:nvPr>
        </p:nvSpPr>
        <p:spPr/>
        <p:txBody>
          <a:bodyPr>
            <a:normAutofit fontScale="85000" lnSpcReduction="20000"/>
          </a:bodyPr>
          <a:lstStyle/>
          <a:p>
            <a:pPr>
              <a:lnSpc>
                <a:spcPct val="110000"/>
              </a:lnSpc>
              <a:defRPr/>
            </a:pPr>
            <a:r>
              <a:rPr lang="en-US" sz="2400" b="1" dirty="0"/>
              <a:t>Citation </a:t>
            </a:r>
            <a:r>
              <a:rPr lang="en-US" sz="2400" dirty="0"/>
              <a:t>is the practice of referring to the work of other authors in the text of your own piece of work. Such works are cited to show evidence both of the background reading that has been done and to support the content and conclusions. </a:t>
            </a:r>
          </a:p>
          <a:p>
            <a:pPr>
              <a:lnSpc>
                <a:spcPct val="110000"/>
              </a:lnSpc>
              <a:defRPr/>
            </a:pPr>
            <a:r>
              <a:rPr lang="en-US" sz="2400" dirty="0"/>
              <a:t>Each citation requires a </a:t>
            </a:r>
            <a:r>
              <a:rPr lang="en-US" sz="2400" b="1" dirty="0"/>
              <a:t>reference </a:t>
            </a:r>
            <a:r>
              <a:rPr lang="en-US" sz="2400" dirty="0"/>
              <a:t>at the end of the work; this gives the full details of the source item and should enable it to be traced. </a:t>
            </a:r>
          </a:p>
          <a:p>
            <a:pPr>
              <a:lnSpc>
                <a:spcPct val="110000"/>
              </a:lnSpc>
              <a:defRPr/>
            </a:pPr>
            <a:r>
              <a:rPr lang="en-US" sz="2400" dirty="0"/>
              <a:t>Other reasons for accurate citation and referencing are: </a:t>
            </a:r>
          </a:p>
          <a:p>
            <a:pPr lvl="1">
              <a:lnSpc>
                <a:spcPct val="110000"/>
              </a:lnSpc>
              <a:defRPr/>
            </a:pPr>
            <a:r>
              <a:rPr lang="en-US" dirty="0"/>
              <a:t>To give credit to the concepts and ideas of other authors. </a:t>
            </a:r>
          </a:p>
          <a:p>
            <a:pPr lvl="1">
              <a:lnSpc>
                <a:spcPct val="110000"/>
              </a:lnSpc>
              <a:defRPr/>
            </a:pPr>
            <a:r>
              <a:rPr lang="en-US" dirty="0"/>
              <a:t>To provide the reader (often the marker/examiner of the assignment) with evidence of the breadth and depth of your reading. </a:t>
            </a:r>
          </a:p>
          <a:p>
            <a:pPr lvl="1">
              <a:lnSpc>
                <a:spcPct val="110000"/>
              </a:lnSpc>
              <a:defRPr/>
            </a:pPr>
            <a:r>
              <a:rPr lang="en-US" dirty="0"/>
              <a:t>To enable those who read your work to locate the cited references easily.</a:t>
            </a:r>
          </a:p>
          <a:p>
            <a:pPr>
              <a:lnSpc>
                <a:spcPct val="110000"/>
              </a:lnSpc>
            </a:pPr>
            <a:endParaRPr lang="en-US" dirty="0"/>
          </a:p>
        </p:txBody>
      </p:sp>
    </p:spTree>
    <p:extLst>
      <p:ext uri="{BB962C8B-B14F-4D97-AF65-F5344CB8AC3E}">
        <p14:creationId xmlns:p14="http://schemas.microsoft.com/office/powerpoint/2010/main" val="816085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556792"/>
            <a:ext cx="8707301" cy="4320480"/>
          </a:xfrm>
          <a:prstGeom prst="rect">
            <a:avLst/>
          </a:prstGeom>
        </p:spPr>
      </p:pic>
    </p:spTree>
    <p:extLst>
      <p:ext uri="{BB962C8B-B14F-4D97-AF65-F5344CB8AC3E}">
        <p14:creationId xmlns:p14="http://schemas.microsoft.com/office/powerpoint/2010/main" val="148186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484784"/>
            <a:ext cx="8835659" cy="4392488"/>
          </a:xfrm>
          <a:prstGeom prst="rect">
            <a:avLst/>
          </a:prstGeom>
        </p:spPr>
      </p:pic>
    </p:spTree>
    <p:extLst>
      <p:ext uri="{BB962C8B-B14F-4D97-AF65-F5344CB8AC3E}">
        <p14:creationId xmlns:p14="http://schemas.microsoft.com/office/powerpoint/2010/main" val="245780120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Differences between </a:t>
            </a:r>
            <a:r>
              <a:rPr lang="en-US" b="1" dirty="0"/>
              <a:t>APA</a:t>
            </a:r>
            <a:r>
              <a:rPr lang="en-US" dirty="0"/>
              <a:t> and </a:t>
            </a:r>
            <a:r>
              <a:rPr lang="en-US" b="1" dirty="0"/>
              <a:t>Harvard</a:t>
            </a:r>
            <a:r>
              <a:rPr lang="en-US" dirty="0"/>
              <a:t> referencing style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269067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a:t>Harvard</a:t>
            </a:r>
          </a:p>
        </p:txBody>
      </p:sp>
      <p:sp>
        <p:nvSpPr>
          <p:cNvPr id="6" name="Content Placeholder 5"/>
          <p:cNvSpPr>
            <a:spLocks noGrp="1"/>
          </p:cNvSpPr>
          <p:nvPr>
            <p:ph sz="half" idx="2"/>
          </p:nvPr>
        </p:nvSpPr>
        <p:spPr/>
        <p:txBody>
          <a:bodyPr/>
          <a:lstStyle/>
          <a:p>
            <a:r>
              <a:rPr lang="en-US" dirty="0"/>
              <a:t>The list of references included at the end of a document is named </a:t>
            </a:r>
            <a:r>
              <a:rPr lang="en-US" b="1" dirty="0"/>
              <a:t>“Reference List”</a:t>
            </a:r>
          </a:p>
        </p:txBody>
      </p:sp>
      <p:sp>
        <p:nvSpPr>
          <p:cNvPr id="7" name="Text Placeholder 6"/>
          <p:cNvSpPr>
            <a:spLocks noGrp="1"/>
          </p:cNvSpPr>
          <p:nvPr>
            <p:ph type="body" sz="quarter" idx="3"/>
          </p:nvPr>
        </p:nvSpPr>
        <p:spPr/>
        <p:txBody>
          <a:bodyPr/>
          <a:lstStyle/>
          <a:p>
            <a:r>
              <a:rPr lang="en-US" dirty="0"/>
              <a:t>APA</a:t>
            </a:r>
          </a:p>
        </p:txBody>
      </p:sp>
      <p:sp>
        <p:nvSpPr>
          <p:cNvPr id="8" name="Content Placeholder 7"/>
          <p:cNvSpPr>
            <a:spLocks noGrp="1"/>
          </p:cNvSpPr>
          <p:nvPr>
            <p:ph sz="quarter" idx="4"/>
          </p:nvPr>
        </p:nvSpPr>
        <p:spPr/>
        <p:txBody>
          <a:bodyPr/>
          <a:lstStyle/>
          <a:p>
            <a:r>
              <a:rPr lang="en-US" dirty="0"/>
              <a:t>The list of references included at the end of a document is named </a:t>
            </a:r>
            <a:r>
              <a:rPr lang="en-US" b="1" dirty="0"/>
              <a:t>“References”</a:t>
            </a:r>
          </a:p>
        </p:txBody>
      </p:sp>
    </p:spTree>
    <p:extLst>
      <p:ext uri="{BB962C8B-B14F-4D97-AF65-F5344CB8AC3E}">
        <p14:creationId xmlns:p14="http://schemas.microsoft.com/office/powerpoint/2010/main" val="97847473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412776"/>
            <a:ext cx="7416824" cy="4458547"/>
          </a:xfrm>
          <a:prstGeom prst="rect">
            <a:avLst/>
          </a:prstGeom>
        </p:spPr>
      </p:pic>
    </p:spTree>
    <p:extLst>
      <p:ext uri="{BB962C8B-B14F-4D97-AF65-F5344CB8AC3E}">
        <p14:creationId xmlns:p14="http://schemas.microsoft.com/office/powerpoint/2010/main" val="27386867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412776"/>
            <a:ext cx="7776864" cy="4703838"/>
          </a:xfrm>
          <a:prstGeom prst="rect">
            <a:avLst/>
          </a:prstGeom>
        </p:spPr>
      </p:pic>
      <p:pic>
        <p:nvPicPr>
          <p:cNvPr id="3" name="Picture 2"/>
          <p:cNvPicPr>
            <a:picLocks noChangeAspect="1"/>
          </p:cNvPicPr>
          <p:nvPr/>
        </p:nvPicPr>
        <p:blipFill rotWithShape="1">
          <a:blip r:embed="rId3"/>
          <a:srcRect b="88931"/>
          <a:stretch/>
        </p:blipFill>
        <p:spPr>
          <a:xfrm>
            <a:off x="683568" y="980728"/>
            <a:ext cx="7776864" cy="504056"/>
          </a:xfrm>
          <a:prstGeom prst="rect">
            <a:avLst/>
          </a:prstGeom>
        </p:spPr>
      </p:pic>
    </p:spTree>
    <p:extLst>
      <p:ext uri="{BB962C8B-B14F-4D97-AF65-F5344CB8AC3E}">
        <p14:creationId xmlns:p14="http://schemas.microsoft.com/office/powerpoint/2010/main" val="172892292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1484784"/>
            <a:ext cx="7632848" cy="4553688"/>
          </a:xfrm>
          <a:prstGeom prst="rect">
            <a:avLst/>
          </a:prstGeom>
        </p:spPr>
      </p:pic>
    </p:spTree>
    <p:extLst>
      <p:ext uri="{BB962C8B-B14F-4D97-AF65-F5344CB8AC3E}">
        <p14:creationId xmlns:p14="http://schemas.microsoft.com/office/powerpoint/2010/main" val="20929338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1772816"/>
            <a:ext cx="7353901" cy="4464496"/>
          </a:xfrm>
          <a:prstGeom prst="rect">
            <a:avLst/>
          </a:prstGeom>
        </p:spPr>
      </p:pic>
      <p:pic>
        <p:nvPicPr>
          <p:cNvPr id="3" name="Picture 2"/>
          <p:cNvPicPr>
            <a:picLocks noChangeAspect="1"/>
          </p:cNvPicPr>
          <p:nvPr/>
        </p:nvPicPr>
        <p:blipFill rotWithShape="1">
          <a:blip r:embed="rId3"/>
          <a:srcRect b="88931"/>
          <a:stretch/>
        </p:blipFill>
        <p:spPr>
          <a:xfrm>
            <a:off x="827584" y="1412776"/>
            <a:ext cx="7353901" cy="504056"/>
          </a:xfrm>
          <a:prstGeom prst="rect">
            <a:avLst/>
          </a:prstGeom>
        </p:spPr>
      </p:pic>
    </p:spTree>
    <p:extLst>
      <p:ext uri="{BB962C8B-B14F-4D97-AF65-F5344CB8AC3E}">
        <p14:creationId xmlns:p14="http://schemas.microsoft.com/office/powerpoint/2010/main" val="120381707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Thanks….</a:t>
            </a:r>
          </a:p>
        </p:txBody>
      </p:sp>
      <p:sp>
        <p:nvSpPr>
          <p:cNvPr id="5" name="Text Placeholder 4"/>
          <p:cNvSpPr>
            <a:spLocks noGrp="1"/>
          </p:cNvSpPr>
          <p:nvPr>
            <p:ph type="body" sz="half" idx="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039562"/>
            <a:ext cx="2509292" cy="1505575"/>
          </a:xfrm>
          <a:prstGeom prst="rect">
            <a:avLst/>
          </a:prstGeom>
        </p:spPr>
      </p:pic>
    </p:spTree>
    <p:extLst>
      <p:ext uri="{BB962C8B-B14F-4D97-AF65-F5344CB8AC3E}">
        <p14:creationId xmlns:p14="http://schemas.microsoft.com/office/powerpoint/2010/main" val="30975576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(2)</a:t>
            </a:r>
          </a:p>
        </p:txBody>
      </p:sp>
      <p:sp>
        <p:nvSpPr>
          <p:cNvPr id="3" name="Content Placeholder 2"/>
          <p:cNvSpPr>
            <a:spLocks noGrp="1"/>
          </p:cNvSpPr>
          <p:nvPr>
            <p:ph idx="1"/>
          </p:nvPr>
        </p:nvSpPr>
        <p:spPr/>
        <p:txBody>
          <a:bodyPr>
            <a:noAutofit/>
          </a:bodyPr>
          <a:lstStyle/>
          <a:p>
            <a:pPr>
              <a:lnSpc>
                <a:spcPct val="110000"/>
              </a:lnSpc>
              <a:defRPr/>
            </a:pPr>
            <a:r>
              <a:rPr lang="en-US" sz="1800" b="1" dirty="0"/>
              <a:t>Plagiarism</a:t>
            </a:r>
            <a:r>
              <a:rPr lang="en-US" sz="1800" dirty="0"/>
              <a:t> is the submission of an item of assessment containing elements of work produced by another person(s) in such a way that it could be assumed to be the student’s own work. </a:t>
            </a:r>
            <a:r>
              <a:rPr lang="en-US" sz="1800" b="1" dirty="0"/>
              <a:t>Examples of plagiarism are: </a:t>
            </a:r>
          </a:p>
          <a:p>
            <a:pPr lvl="1">
              <a:lnSpc>
                <a:spcPct val="110000"/>
              </a:lnSpc>
              <a:defRPr/>
            </a:pPr>
            <a:r>
              <a:rPr lang="en-US" sz="1600" dirty="0"/>
              <a:t>the verbatim copying of another person’s work without acknowledgement </a:t>
            </a:r>
          </a:p>
          <a:p>
            <a:pPr lvl="1">
              <a:lnSpc>
                <a:spcPct val="110000"/>
              </a:lnSpc>
              <a:defRPr/>
            </a:pPr>
            <a:r>
              <a:rPr lang="en-US" sz="1600" dirty="0"/>
              <a:t>the close paraphrasing of another person’s work by simply changing a few words or altering the order of presentation without acknowledgement  </a:t>
            </a:r>
          </a:p>
          <a:p>
            <a:pPr>
              <a:lnSpc>
                <a:spcPct val="110000"/>
              </a:lnSpc>
              <a:defRPr/>
            </a:pPr>
            <a:r>
              <a:rPr lang="en-US" sz="1800" b="1" dirty="0"/>
              <a:t>Copying or close paraphrasing with occasional acknowledgement of the source</a:t>
            </a:r>
            <a:r>
              <a:rPr lang="en-US" sz="1800" dirty="0"/>
              <a:t> may also be deemed to be plagiarism if the absence of quotation marks implies that the phraseology is the student’s own. </a:t>
            </a:r>
          </a:p>
          <a:p>
            <a:pPr>
              <a:lnSpc>
                <a:spcPct val="110000"/>
              </a:lnSpc>
            </a:pPr>
            <a:endParaRPr lang="en-US" sz="1600" dirty="0"/>
          </a:p>
        </p:txBody>
      </p:sp>
    </p:spTree>
    <p:extLst>
      <p:ext uri="{BB962C8B-B14F-4D97-AF65-F5344CB8AC3E}">
        <p14:creationId xmlns:p14="http://schemas.microsoft.com/office/powerpoint/2010/main" val="313695993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68500" y="0"/>
            <a:ext cx="5207000" cy="6858000"/>
          </a:xfrm>
          <a:prstGeom prst="rect">
            <a:avLst/>
          </a:prstGeom>
        </p:spPr>
      </p:pic>
    </p:spTree>
    <p:extLst>
      <p:ext uri="{BB962C8B-B14F-4D97-AF65-F5344CB8AC3E}">
        <p14:creationId xmlns:p14="http://schemas.microsoft.com/office/powerpoint/2010/main" val="210253931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(1)</a:t>
            </a:r>
          </a:p>
        </p:txBody>
      </p:sp>
      <p:sp>
        <p:nvSpPr>
          <p:cNvPr id="3" name="Content Placeholder 2"/>
          <p:cNvSpPr>
            <a:spLocks noGrp="1"/>
          </p:cNvSpPr>
          <p:nvPr>
            <p:ph idx="1"/>
          </p:nvPr>
        </p:nvSpPr>
        <p:spPr/>
        <p:txBody>
          <a:bodyPr/>
          <a:lstStyle/>
          <a:p>
            <a:pPr marL="0" indent="0" algn="just">
              <a:buNone/>
            </a:pPr>
            <a:r>
              <a:rPr lang="en-US" dirty="0"/>
              <a:t>Harvard uses the ‘author-date’ style of referencing. That is, in-text references (generally) appear in the following format:</a:t>
            </a:r>
          </a:p>
          <a:p>
            <a:pPr marL="0" indent="0" algn="just">
              <a:buNone/>
            </a:pPr>
            <a:r>
              <a:rPr lang="en-US" dirty="0"/>
              <a:t>(</a:t>
            </a:r>
            <a:r>
              <a:rPr lang="en-US" b="1" dirty="0"/>
              <a:t>Author’s Last Name Year of Publication</a:t>
            </a:r>
            <a:r>
              <a:rPr lang="en-US" dirty="0"/>
              <a:t>, </a:t>
            </a:r>
            <a:r>
              <a:rPr lang="en-US" b="1" dirty="0"/>
              <a:t>Page Number(s)</a:t>
            </a:r>
            <a:r>
              <a:rPr lang="en-US" dirty="0"/>
              <a:t>)</a:t>
            </a:r>
          </a:p>
          <a:p>
            <a:pPr marL="0" indent="0" algn="just">
              <a:buNone/>
            </a:pPr>
            <a:endParaRPr lang="en-US" dirty="0"/>
          </a:p>
          <a:p>
            <a:pPr marL="0" indent="0" algn="just">
              <a:buNone/>
            </a:pPr>
            <a:r>
              <a:rPr lang="en-US" b="1" i="1" dirty="0"/>
              <a:t>Example: </a:t>
            </a:r>
            <a:r>
              <a:rPr lang="en-US" dirty="0"/>
              <a:t>(Austen 1813, p. 64)</a:t>
            </a:r>
          </a:p>
        </p:txBody>
      </p:sp>
    </p:spTree>
    <p:extLst>
      <p:ext uri="{BB962C8B-B14F-4D97-AF65-F5344CB8AC3E}">
        <p14:creationId xmlns:p14="http://schemas.microsoft.com/office/powerpoint/2010/main" val="104675967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(2)</a:t>
            </a:r>
          </a:p>
        </p:txBody>
      </p:sp>
      <p:sp>
        <p:nvSpPr>
          <p:cNvPr id="3" name="Content Placeholder 2"/>
          <p:cNvSpPr>
            <a:spLocks noGrp="1"/>
          </p:cNvSpPr>
          <p:nvPr>
            <p:ph idx="1"/>
          </p:nvPr>
        </p:nvSpPr>
        <p:spPr/>
        <p:txBody>
          <a:bodyPr/>
          <a:lstStyle/>
          <a:p>
            <a:pPr marL="0" indent="0" algn="just">
              <a:buNone/>
            </a:pPr>
            <a:r>
              <a:rPr lang="en-US" dirty="0"/>
              <a:t>You are also permitted to include the author’s name in a sentence, omitting it from the brackets.</a:t>
            </a:r>
          </a:p>
          <a:p>
            <a:pPr marL="0" indent="0" algn="just">
              <a:buNone/>
            </a:pPr>
            <a:endParaRPr lang="en-US" dirty="0"/>
          </a:p>
          <a:p>
            <a:pPr marL="0" indent="0" algn="just">
              <a:buNone/>
            </a:pPr>
            <a:r>
              <a:rPr lang="en-US" b="1" i="1" dirty="0"/>
              <a:t>Example: </a:t>
            </a:r>
            <a:r>
              <a:rPr lang="en-US" dirty="0"/>
              <a:t>Austen (1813, p. 64-67) observes that…</a:t>
            </a:r>
          </a:p>
        </p:txBody>
      </p:sp>
    </p:spTree>
    <p:extLst>
      <p:ext uri="{BB962C8B-B14F-4D97-AF65-F5344CB8AC3E}">
        <p14:creationId xmlns:p14="http://schemas.microsoft.com/office/powerpoint/2010/main" val="227027333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REFERENCES (3)</a:t>
            </a:r>
          </a:p>
        </p:txBody>
      </p:sp>
      <p:sp>
        <p:nvSpPr>
          <p:cNvPr id="3" name="Content Placeholder 2"/>
          <p:cNvSpPr>
            <a:spLocks noGrp="1"/>
          </p:cNvSpPr>
          <p:nvPr>
            <p:ph idx="1"/>
          </p:nvPr>
        </p:nvSpPr>
        <p:spPr/>
        <p:txBody>
          <a:bodyPr/>
          <a:lstStyle/>
          <a:p>
            <a:pPr marL="0" indent="0">
              <a:buNone/>
            </a:pPr>
            <a:r>
              <a:rPr lang="en-US" dirty="0"/>
              <a:t>When citing a source you </a:t>
            </a:r>
            <a:r>
              <a:rPr lang="en-US" b="1" dirty="0"/>
              <a:t>have not read </a:t>
            </a:r>
            <a:r>
              <a:rPr lang="en-US" dirty="0"/>
              <a:t>yourself, but which is referred to in a source you have read, use the following method:</a:t>
            </a:r>
          </a:p>
          <a:p>
            <a:pPr marL="0" indent="0">
              <a:buNone/>
            </a:pPr>
            <a:endParaRPr lang="en-US" dirty="0"/>
          </a:p>
          <a:p>
            <a:pPr marL="0" indent="0">
              <a:buNone/>
            </a:pPr>
            <a:r>
              <a:rPr lang="en-US" dirty="0"/>
              <a:t>Moore (as cited in Maxwell 1999, p. 25) stated that…</a:t>
            </a:r>
          </a:p>
          <a:p>
            <a:pPr marL="0" indent="0">
              <a:buNone/>
            </a:pPr>
            <a:endParaRPr lang="en-US" dirty="0"/>
          </a:p>
          <a:p>
            <a:pPr marL="0" indent="0">
              <a:buNone/>
            </a:pPr>
            <a:r>
              <a:rPr lang="en-US" b="1" i="1" dirty="0"/>
              <a:t>Important: </a:t>
            </a:r>
            <a:r>
              <a:rPr lang="en-US" dirty="0"/>
              <a:t>You would cite Maxwell, not Moore, in the Reference List</a:t>
            </a:r>
          </a:p>
          <a:p>
            <a:pPr marL="0" indent="0">
              <a:buNone/>
            </a:pPr>
            <a:r>
              <a:rPr lang="en-US" b="1" i="1" dirty="0"/>
              <a:t>Please Note: </a:t>
            </a:r>
            <a:r>
              <a:rPr lang="en-US" dirty="0"/>
              <a:t>It is always preferable to cite the original source</a:t>
            </a:r>
          </a:p>
        </p:txBody>
      </p:sp>
    </p:spTree>
    <p:extLst>
      <p:ext uri="{BB962C8B-B14F-4D97-AF65-F5344CB8AC3E}">
        <p14:creationId xmlns:p14="http://schemas.microsoft.com/office/powerpoint/2010/main" val="41822561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LIST (1)</a:t>
            </a:r>
          </a:p>
        </p:txBody>
      </p:sp>
      <p:sp>
        <p:nvSpPr>
          <p:cNvPr id="3" name="Content Placeholder 2"/>
          <p:cNvSpPr>
            <a:spLocks noGrp="1"/>
          </p:cNvSpPr>
          <p:nvPr>
            <p:ph idx="1"/>
          </p:nvPr>
        </p:nvSpPr>
        <p:spPr/>
        <p:txBody>
          <a:bodyPr/>
          <a:lstStyle/>
          <a:p>
            <a:r>
              <a:rPr lang="en-US" dirty="0"/>
              <a:t>The </a:t>
            </a:r>
            <a:r>
              <a:rPr lang="en-US" b="1" dirty="0"/>
              <a:t>reference list </a:t>
            </a:r>
            <a:r>
              <a:rPr lang="en-US" dirty="0"/>
              <a:t>should appear at the end of your work on a separate page</a:t>
            </a:r>
          </a:p>
          <a:p>
            <a:r>
              <a:rPr lang="en-US" b="1" dirty="0"/>
              <a:t>Only include references </a:t>
            </a:r>
            <a:r>
              <a:rPr lang="en-US" dirty="0"/>
              <a:t>you have cited in your work</a:t>
            </a:r>
          </a:p>
          <a:p>
            <a:r>
              <a:rPr lang="en-US" dirty="0"/>
              <a:t>References should be listed in </a:t>
            </a:r>
            <a:r>
              <a:rPr lang="en-US" b="1" dirty="0"/>
              <a:t>alphabetical order</a:t>
            </a:r>
          </a:p>
          <a:p>
            <a:r>
              <a:rPr lang="en-US" b="1" dirty="0"/>
              <a:t>All references should have a hanging indent</a:t>
            </a:r>
            <a:r>
              <a:rPr lang="en-US" dirty="0"/>
              <a:t>. That is, all lines of a reference subsequent to the first should be indented</a:t>
            </a:r>
          </a:p>
        </p:txBody>
      </p:sp>
    </p:spTree>
    <p:extLst>
      <p:ext uri="{BB962C8B-B14F-4D97-AF65-F5344CB8AC3E}">
        <p14:creationId xmlns:p14="http://schemas.microsoft.com/office/powerpoint/2010/main" val="205830030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TotalTime>
  <Words>1217</Words>
  <Application>Microsoft Office PowerPoint</Application>
  <PresentationFormat>On-screen Show (4:3)</PresentationFormat>
  <Paragraphs>95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Century Gothic</vt:lpstr>
      <vt:lpstr>Vapor Trail</vt:lpstr>
      <vt:lpstr>PENYUSUNAN PROPOSAL ILMIAH IEH4E2</vt:lpstr>
      <vt:lpstr>CITATION, QUOTATION, AND REFERENCING</vt:lpstr>
      <vt:lpstr>INTRODUCTION  (1)</vt:lpstr>
      <vt:lpstr>INTRODUCTION (2)</vt:lpstr>
      <vt:lpstr>PowerPoint Presentation</vt:lpstr>
      <vt:lpstr>IN-TEXT REFERENCES (1)</vt:lpstr>
      <vt:lpstr>IN-TEXT REFERENCES (2)</vt:lpstr>
      <vt:lpstr>IN-TEXT REFERENCES (3)</vt:lpstr>
      <vt:lpstr>REFERENCE LIST (1)</vt:lpstr>
      <vt:lpstr>Example of Harvard Referencing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CITATION, QUOTATION, AND REFERENCING</vt:lpstr>
      <vt:lpstr>INTRODUCTION</vt:lpstr>
      <vt:lpstr>IN-TEXT REFERENCES (1)</vt:lpstr>
      <vt:lpstr>IN-TEXT REFERENCES (2)</vt:lpstr>
      <vt:lpstr>IN-TEXT REFERENCES (3)</vt:lpstr>
      <vt:lpstr>IN-TEXT REFERENCES (4)</vt:lpstr>
      <vt:lpstr>IN-TEXT REFERENCES (5)</vt:lpstr>
      <vt:lpstr>REFERENCE LIST (1)</vt:lpstr>
      <vt:lpstr>REFERENCE LIST (2)</vt:lpstr>
      <vt:lpstr>Example of APA  Referencing Style</vt:lpstr>
      <vt:lpstr>PowerPoint Presentation</vt:lpstr>
      <vt:lpstr>PowerPoint Presentation</vt:lpstr>
      <vt:lpstr>PowerPoint Presentation</vt:lpstr>
      <vt:lpstr>Differences between APA and Harvard referencing style</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dc:title>
  <dc:creator>Alifahrin Akhmad T</dc:creator>
  <cp:lastModifiedBy>Windows User</cp:lastModifiedBy>
  <cp:revision>89</cp:revision>
  <dcterms:created xsi:type="dcterms:W3CDTF">2014-05-14T09:34:22Z</dcterms:created>
  <dcterms:modified xsi:type="dcterms:W3CDTF">2018-08-18T00:19:28Z</dcterms:modified>
</cp:coreProperties>
</file>