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13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4" r:id="rId26"/>
    <p:sldId id="325" r:id="rId27"/>
    <p:sldId id="306" r:id="rId28"/>
    <p:sldId id="307" r:id="rId29"/>
    <p:sldId id="309" r:id="rId30"/>
    <p:sldId id="310" r:id="rId31"/>
    <p:sldId id="311" r:id="rId32"/>
    <p:sldId id="312" r:id="rId33"/>
    <p:sldId id="291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70"/>
  </p:normalViewPr>
  <p:slideViewPr>
    <p:cSldViewPr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9FBDC-CE12-486B-8589-0835200FD837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01183-85CE-450A-BB2F-0FD521B83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id-ID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D750689-A26B-794C-BBE4-B4B1F7AF88CD}" type="slidenum">
              <a:rPr lang="en-US" altLang="en-US" sz="1200">
                <a:latin typeface="Arial" charset="0"/>
              </a:rPr>
              <a:pPr/>
              <a:t>24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3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6388"/>
            <a:ext cx="9144000" cy="1571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8"/>
            <a:ext cx="4800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9"/>
            <a:ext cx="20574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3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2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8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5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5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3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1" y="379944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40" y="381003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9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5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3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1" y="379944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40" y="381003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2" y="1124704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648318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6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1" y="378886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40" y="381003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2" y="762002"/>
            <a:ext cx="645794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45794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4" y="4191003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4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4" y="4873767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9" y="4191003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700" y="4873766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3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2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4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2"/>
            <a:ext cx="81153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9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1" y="745070"/>
            <a:ext cx="615315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1" y="381003"/>
            <a:ext cx="524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40" y="381003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753536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3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1" y="381004"/>
            <a:ext cx="5243619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40" y="381003"/>
            <a:ext cx="482811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2"/>
            <a:ext cx="40005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2"/>
            <a:ext cx="40005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8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2" y="3132669"/>
            <a:ext cx="3983831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9"/>
            <a:ext cx="40005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2"/>
            <a:ext cx="4882964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2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4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2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C3-HD-BTM.png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3644"/>
            <a:ext cx="9144000" cy="714356"/>
          </a:xfrm>
          <a:prstGeom prst="rect">
            <a:avLst/>
          </a:prstGeom>
        </p:spPr>
      </p:pic>
      <p:pic>
        <p:nvPicPr>
          <p:cNvPr id="10" name="Picture 4" descr="E:\Image\Logo\04.png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357950" y="27474"/>
            <a:ext cx="1714511" cy="686882"/>
          </a:xfrm>
          <a:prstGeom prst="rect">
            <a:avLst/>
          </a:prstGeom>
          <a:noFill/>
        </p:spPr>
      </p:pic>
      <p:pic>
        <p:nvPicPr>
          <p:cNvPr id="11" name="Picture 3" descr="D:\FRI\Sekprodi\logoFRI_content.jpg"/>
          <p:cNvPicPr>
            <a:picLocks noChangeAspect="1" noChangeArrowheads="1"/>
          </p:cNvPicPr>
          <p:nvPr userDrawn="1"/>
        </p:nvPicPr>
        <p:blipFill>
          <a:blip r:embed="rId22"/>
          <a:srcRect l="9375" r="6249" b="6249"/>
          <a:stretch>
            <a:fillRect/>
          </a:stretch>
        </p:blipFill>
        <p:spPr bwMode="auto">
          <a:xfrm>
            <a:off x="8286744" y="0"/>
            <a:ext cx="857256" cy="71438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8169619" y="0"/>
            <a:ext cx="45719" cy="714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aseline="-25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03405"/>
            <a:ext cx="8174142" cy="1825096"/>
          </a:xfrm>
        </p:spPr>
        <p:txBody>
          <a:bodyPr>
            <a:noAutofit/>
          </a:bodyPr>
          <a:lstStyle/>
          <a:p>
            <a:r>
              <a:rPr lang="id-ID" sz="4000" dirty="0"/>
              <a:t>Penyusunan Proposal </a:t>
            </a:r>
            <a:r>
              <a:rPr lang="id-ID" sz="4000" dirty="0" err="1"/>
              <a:t>iLmiah</a:t>
            </a:r>
            <a:br>
              <a:rPr lang="id-ID" sz="4000" dirty="0"/>
            </a:br>
            <a:r>
              <a:rPr lang="en-US" sz="4000" dirty="0"/>
              <a:t>IEH4E2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071942"/>
            <a:ext cx="7086600" cy="685800"/>
          </a:xfrm>
        </p:spPr>
        <p:txBody>
          <a:bodyPr>
            <a:noAutofit/>
          </a:bodyPr>
          <a:lstStyle/>
          <a:p>
            <a:r>
              <a:rPr lang="id-ID" sz="1600" dirty="0"/>
              <a:t>Program Studi</a:t>
            </a:r>
            <a:r>
              <a:rPr lang="en-US" sz="1600" dirty="0"/>
              <a:t> </a:t>
            </a:r>
            <a:r>
              <a:rPr lang="en-US" sz="1600" dirty="0" err="1"/>
              <a:t>Teknik</a:t>
            </a:r>
            <a:r>
              <a:rPr lang="en-US" sz="1600" dirty="0"/>
              <a:t> </a:t>
            </a:r>
            <a:r>
              <a:rPr lang="en-US" sz="1600" dirty="0" err="1"/>
              <a:t>Industri</a:t>
            </a:r>
            <a:endParaRPr lang="id-ID" sz="1600" dirty="0"/>
          </a:p>
          <a:p>
            <a:r>
              <a:rPr lang="id-ID" sz="1600" dirty="0"/>
              <a:t>Fakultas Rekayasa Industri</a:t>
            </a:r>
          </a:p>
          <a:p>
            <a:r>
              <a:rPr lang="en-US" sz="1600" dirty="0"/>
              <a:t>Telkom University</a:t>
            </a:r>
            <a:endParaRPr lang="id-ID" sz="1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Introductory paragraphs</a:t>
            </a:r>
          </a:p>
          <a:p>
            <a:pPr lvl="1"/>
            <a:r>
              <a:rPr lang="en-US" dirty="0"/>
              <a:t>The function of an introductory paragraph is to lead your readers into your essay.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Transitional Paragraphs</a:t>
            </a:r>
          </a:p>
          <a:p>
            <a:pPr lvl="1"/>
            <a:r>
              <a:rPr lang="en-US" dirty="0"/>
              <a:t>A transitional paragraph is a signal of a change in content.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Concluding paragraphs</a:t>
            </a:r>
          </a:p>
          <a:p>
            <a:pPr lvl="1"/>
            <a:r>
              <a:rPr lang="en-US" dirty="0"/>
              <a:t>Not every paper needs a concluding paragraph</a:t>
            </a:r>
          </a:p>
          <a:p>
            <a:pPr lvl="1"/>
            <a:r>
              <a:rPr lang="en-US" dirty="0"/>
              <a:t>If an essay has adequately developed its thesis, nothing more is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36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Penulisan</a:t>
            </a:r>
            <a:r>
              <a:rPr lang="en-US" dirty="0"/>
              <a:t> Proposal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57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Proposal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 err="1"/>
              <a:t>Judul</a:t>
            </a:r>
            <a:endParaRPr lang="en-US" sz="24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BAB I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(</a:t>
            </a:r>
            <a:r>
              <a:rPr lang="en-US" dirty="0" err="1"/>
              <a:t>Masalah</a:t>
            </a:r>
            <a:r>
              <a:rPr lang="en-US" dirty="0"/>
              <a:t>)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: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asumsi</a:t>
            </a:r>
            <a:endParaRPr lang="id-ID" dirty="0"/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id-ID" dirty="0"/>
              <a:t>Sistematika Penulisan</a:t>
            </a:r>
            <a:endParaRPr lang="en-US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BAB II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id-ID" dirty="0"/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id-ID" dirty="0"/>
              <a:t>Alasan Pemilihan Metode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id-ID" dirty="0"/>
              <a:t>Posisi Penelitian</a:t>
            </a:r>
            <a:endParaRPr lang="en-US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BAB III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: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id-ID" dirty="0"/>
              <a:t>M</a:t>
            </a:r>
            <a:r>
              <a:rPr lang="en-US" dirty="0" err="1"/>
              <a:t>asalah</a:t>
            </a:r>
            <a:r>
              <a:rPr lang="en-US" dirty="0"/>
              <a:t> (Model </a:t>
            </a:r>
            <a:r>
              <a:rPr lang="en-US" dirty="0" err="1"/>
              <a:t>Konseptual</a:t>
            </a:r>
            <a:r>
              <a:rPr lang="en-US" dirty="0"/>
              <a:t>)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lphaLcPeriod"/>
              <a:defRPr/>
            </a:pPr>
            <a:r>
              <a:rPr lang="id-ID" dirty="0"/>
              <a:t>Sistematika Penyelesaian Masalah</a:t>
            </a:r>
            <a:endParaRPr lang="en-US" dirty="0"/>
          </a:p>
          <a:p>
            <a:pPr lvl="1">
              <a:lnSpc>
                <a:spcPct val="80000"/>
              </a:lnSpc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32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Bagian-bagian</a:t>
            </a:r>
            <a:r>
              <a:rPr lang="en-US" dirty="0"/>
              <a:t> Proposal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Pembukaan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Sampul</a:t>
            </a: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" dirty="0" err="1"/>
              <a:t>Lembar</a:t>
            </a:r>
            <a:r>
              <a:rPr lang="es-ES" dirty="0"/>
              <a:t> P</a:t>
            </a:r>
            <a:r>
              <a:rPr lang="id-ID" dirty="0"/>
              <a:t>engesahan</a:t>
            </a: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/>
              <a:t>Daftar Isi</a:t>
            </a: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Tabel</a:t>
            </a: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Istilah</a:t>
            </a: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Lampiran</a:t>
            </a:r>
            <a:endParaRPr lang="en-US" dirty="0"/>
          </a:p>
          <a:p>
            <a:pPr marL="457200" indent="-457200">
              <a:buFont typeface="+mj-lt"/>
              <a:buAutoNum type="arabicPeriod"/>
              <a:defRPr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51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Bagian-bagian</a:t>
            </a:r>
            <a:r>
              <a:rPr lang="en-US" dirty="0"/>
              <a:t> Proposal </a:t>
            </a:r>
            <a:br>
              <a:rPr lang="en-US" dirty="0"/>
            </a:br>
            <a:r>
              <a:rPr lang="en-US" b="1" dirty="0" err="1"/>
              <a:t>Bagian</a:t>
            </a:r>
            <a:r>
              <a:rPr lang="en-US" b="1" dirty="0"/>
              <a:t> 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BAB I			:  </a:t>
            </a:r>
            <a:r>
              <a:rPr lang="en-US" dirty="0" err="1"/>
              <a:t>Pendahuluan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BAB II			: 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Teori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BAB III			:  </a:t>
            </a:r>
            <a:r>
              <a:rPr lang="en-US" dirty="0" err="1"/>
              <a:t>Metodotologi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6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Bagian-bagian</a:t>
            </a:r>
            <a:r>
              <a:rPr lang="en-US" dirty="0"/>
              <a:t> Proposal </a:t>
            </a:r>
            <a:br>
              <a:rPr lang="en-US" dirty="0"/>
            </a:b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Penutup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fi-FI" dirty="0"/>
              <a:t>Daftar pustaka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/>
              <a:t>Lampiran</a:t>
            </a:r>
          </a:p>
        </p:txBody>
      </p:sp>
    </p:spTree>
    <p:extLst>
      <p:ext uri="{BB962C8B-B14F-4D97-AF65-F5344CB8AC3E}">
        <p14:creationId xmlns:p14="http://schemas.microsoft.com/office/powerpoint/2010/main" val="37391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Judul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3600" dirty="0" err="1"/>
              <a:t>Mengandung</a:t>
            </a:r>
            <a:r>
              <a:rPr lang="en-US" sz="3600" dirty="0"/>
              <a:t>:</a:t>
            </a:r>
          </a:p>
          <a:p>
            <a:pPr marL="1200150" lvl="1" indent="-742950" eaLnBrk="1" hangingPunct="1">
              <a:buFont typeface="+mj-lt"/>
              <a:buAutoNum type="arabicPeriod"/>
              <a:defRPr/>
            </a:pP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endParaRPr lang="en-US" sz="2800" dirty="0"/>
          </a:p>
          <a:p>
            <a:pPr marL="1200150" lvl="1" indent="-742950" eaLnBrk="1" hangingPunct="1">
              <a:buFont typeface="+mj-lt"/>
              <a:buAutoNum type="arabicPeriod"/>
              <a:defRPr/>
            </a:pPr>
            <a:r>
              <a:rPr lang="en-US" sz="2800" dirty="0" err="1"/>
              <a:t>Metoda</a:t>
            </a:r>
            <a:r>
              <a:rPr lang="en-US" sz="2800" dirty="0"/>
              <a:t>/</a:t>
            </a:r>
            <a:r>
              <a:rPr lang="en-US" sz="2800" dirty="0" err="1"/>
              <a:t>pendekatan</a:t>
            </a:r>
            <a:endParaRPr lang="en-US" sz="2800" dirty="0"/>
          </a:p>
          <a:p>
            <a:pPr marL="1200150" lvl="1" indent="-742950" eaLnBrk="1" hangingPunct="1">
              <a:buFont typeface="+mj-lt"/>
              <a:buAutoNum type="arabicPeriod"/>
              <a:defRPr/>
            </a:pPr>
            <a:r>
              <a:rPr lang="en-US" sz="2800" dirty="0" err="1"/>
              <a:t>Tempat</a:t>
            </a:r>
            <a:r>
              <a:rPr lang="en-US" sz="2800" dirty="0"/>
              <a:t>/</a:t>
            </a:r>
            <a:r>
              <a:rPr lang="en-US" sz="2800" dirty="0" err="1"/>
              <a:t>subyek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7438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457AD522-F4C1-0A45-A8AA-8222A545A010}" type="slidenum">
              <a:rPr lang="en-US" altLang="en-US" sz="1200">
                <a:latin typeface="Verdana" charset="0"/>
              </a:rPr>
              <a:pPr algn="r" eaLnBrk="1" hangingPunct="1"/>
              <a:t>17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19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/>
              <a:t>Masalah</a:t>
            </a:r>
          </a:p>
        </p:txBody>
      </p:sp>
      <p:sp>
        <p:nvSpPr>
          <p:cNvPr id="2519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469900" indent="-469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b="1" dirty="0" err="1"/>
              <a:t>Sumber</a:t>
            </a:r>
            <a:endParaRPr lang="en-US" sz="20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Pengalaman</a:t>
            </a:r>
            <a:r>
              <a:rPr lang="en-US" sz="1800" b="1" dirty="0"/>
              <a:t> </a:t>
            </a:r>
            <a:r>
              <a:rPr lang="en-US" sz="1800" b="1" dirty="0" err="1"/>
              <a:t>empiris</a:t>
            </a:r>
            <a:r>
              <a:rPr lang="en-US" sz="1800" b="1" dirty="0"/>
              <a:t> </a:t>
            </a:r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Hasil</a:t>
            </a:r>
            <a:r>
              <a:rPr lang="en-US" sz="1800" b="1" dirty="0"/>
              <a:t> </a:t>
            </a:r>
            <a:r>
              <a:rPr lang="en-US" sz="1800" b="1" dirty="0" err="1"/>
              <a:t>kajian</a:t>
            </a:r>
            <a:r>
              <a:rPr lang="en-US" sz="1800" b="1" dirty="0"/>
              <a:t> </a:t>
            </a:r>
            <a:r>
              <a:rPr lang="en-US" sz="1800" b="1" dirty="0" err="1"/>
              <a:t>teoritis</a:t>
            </a:r>
            <a:r>
              <a:rPr lang="en-US" sz="1800" b="1" dirty="0"/>
              <a:t>, </a:t>
            </a:r>
            <a:r>
              <a:rPr lang="en-US" sz="1800" b="1" dirty="0" err="1"/>
              <a:t>logika</a:t>
            </a:r>
            <a:r>
              <a:rPr lang="en-US" sz="1800" b="1" dirty="0"/>
              <a:t>, </a:t>
            </a:r>
            <a:r>
              <a:rPr lang="en-US" sz="1800" b="1" dirty="0" err="1"/>
              <a:t>imajinasi</a:t>
            </a:r>
            <a:endParaRPr lang="en-US" sz="18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Hasil</a:t>
            </a:r>
            <a:r>
              <a:rPr lang="en-US" sz="1800" b="1" dirty="0"/>
              <a:t> </a:t>
            </a:r>
            <a:r>
              <a:rPr lang="en-US" sz="1800" b="1" dirty="0" err="1"/>
              <a:t>penelitian</a:t>
            </a:r>
            <a:r>
              <a:rPr lang="en-US" sz="1800" b="1" dirty="0"/>
              <a:t> </a:t>
            </a:r>
            <a:r>
              <a:rPr lang="en-US" sz="1800" b="1" dirty="0" err="1"/>
              <a:t>sebelumnya</a:t>
            </a:r>
            <a:endParaRPr lang="en-US" sz="18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Motivasi</a:t>
            </a:r>
            <a:r>
              <a:rPr lang="en-US" sz="1800" b="1" dirty="0"/>
              <a:t> u/ </a:t>
            </a:r>
            <a:r>
              <a:rPr lang="en-US" sz="1800" b="1" dirty="0" err="1"/>
              <a:t>mencapai</a:t>
            </a:r>
            <a:r>
              <a:rPr lang="en-US" sz="1800" b="1" dirty="0"/>
              <a:t> </a:t>
            </a:r>
            <a:r>
              <a:rPr lang="en-US" sz="1800" b="1" dirty="0" err="1"/>
              <a:t>keinginan</a:t>
            </a:r>
            <a:r>
              <a:rPr lang="en-US" sz="1800" b="1" dirty="0"/>
              <a:t>, </a:t>
            </a:r>
            <a:r>
              <a:rPr lang="en-US" sz="1800" b="1" dirty="0" err="1"/>
              <a:t>menghindari</a:t>
            </a:r>
            <a:r>
              <a:rPr lang="en-US" sz="1800" b="1" dirty="0"/>
              <a:t> </a:t>
            </a:r>
            <a:r>
              <a:rPr lang="en-US" sz="1800" b="1" dirty="0" err="1"/>
              <a:t>kesulitan</a:t>
            </a:r>
            <a:endParaRPr lang="en-US" sz="18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/>
              <a:t>Dari </a:t>
            </a:r>
            <a:r>
              <a:rPr lang="en-US" sz="1800" b="1" dirty="0" err="1"/>
              <a:t>pihak</a:t>
            </a:r>
            <a:r>
              <a:rPr lang="en-US" sz="1800" b="1" dirty="0"/>
              <a:t> lain</a:t>
            </a:r>
          </a:p>
          <a:p>
            <a:pPr marL="469900" indent="-469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b="1" dirty="0" err="1"/>
              <a:t>Identifikasi</a:t>
            </a:r>
            <a:endParaRPr lang="en-US" sz="20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/>
              <a:t>Dari </a:t>
            </a:r>
            <a:r>
              <a:rPr lang="en-US" sz="1800" b="1" dirty="0" err="1"/>
              <a:t>gejala-gejalanya</a:t>
            </a:r>
            <a:endParaRPr lang="en-US" sz="18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Kontradiksi</a:t>
            </a:r>
            <a:r>
              <a:rPr lang="en-US" sz="1800" b="1" dirty="0"/>
              <a:t> </a:t>
            </a:r>
            <a:r>
              <a:rPr lang="en-US" sz="1800" b="1" dirty="0" err="1"/>
              <a:t>teori</a:t>
            </a:r>
            <a:r>
              <a:rPr lang="en-US" sz="1800" b="1" dirty="0"/>
              <a:t>, </a:t>
            </a:r>
            <a:r>
              <a:rPr lang="en-US" sz="1800" b="1" dirty="0" err="1"/>
              <a:t>logika</a:t>
            </a:r>
            <a:r>
              <a:rPr lang="en-US" sz="1800" b="1" dirty="0"/>
              <a:t>, </a:t>
            </a:r>
            <a:r>
              <a:rPr lang="en-US" sz="1800" b="1" dirty="0" err="1"/>
              <a:t>harapan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kenyataan</a:t>
            </a:r>
            <a:r>
              <a:rPr lang="en-US" sz="1800" b="1" dirty="0"/>
              <a:t>, </a:t>
            </a:r>
            <a:r>
              <a:rPr lang="en-US" sz="1800" b="1" dirty="0" err="1"/>
              <a:t>traget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pencapaian</a:t>
            </a:r>
            <a:r>
              <a:rPr lang="en-US" sz="1800" b="1" dirty="0"/>
              <a:t>, </a:t>
            </a:r>
            <a:r>
              <a:rPr lang="en-US" sz="1800" b="1" dirty="0" err="1"/>
              <a:t>konsekuensi</a:t>
            </a:r>
            <a:r>
              <a:rPr lang="en-US" sz="1800" b="1" dirty="0"/>
              <a:t>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suatu</a:t>
            </a:r>
            <a:r>
              <a:rPr lang="en-US" sz="1800" b="1" dirty="0"/>
              <a:t> </a:t>
            </a:r>
            <a:r>
              <a:rPr lang="en-US" sz="1800" b="1" dirty="0" err="1"/>
              <a:t>fenomena</a:t>
            </a:r>
            <a:endParaRPr lang="en-US" sz="1800" b="1" dirty="0"/>
          </a:p>
          <a:p>
            <a:pPr marL="469900" indent="-46990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b="1" dirty="0" err="1"/>
              <a:t>Jenis</a:t>
            </a:r>
            <a:endParaRPr lang="en-US" sz="20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Kesulitan</a:t>
            </a:r>
            <a:r>
              <a:rPr lang="en-US" sz="1800" b="1" dirty="0"/>
              <a:t> yang </a:t>
            </a:r>
            <a:r>
              <a:rPr lang="en-US" sz="1800" b="1" dirty="0" err="1"/>
              <a:t>sedang</a:t>
            </a:r>
            <a:r>
              <a:rPr lang="en-US" sz="1800" b="1" dirty="0"/>
              <a:t>/</a:t>
            </a:r>
            <a:r>
              <a:rPr lang="en-US" sz="1800" b="1" dirty="0" err="1"/>
              <a:t>telah</a:t>
            </a:r>
            <a:r>
              <a:rPr lang="en-US" sz="1800" b="1" dirty="0"/>
              <a:t> </a:t>
            </a:r>
            <a:r>
              <a:rPr lang="en-US" sz="1800" b="1" dirty="0" err="1"/>
              <a:t>terjadi</a:t>
            </a:r>
            <a:endParaRPr lang="en-US" sz="18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Keinginan</a:t>
            </a:r>
            <a:r>
              <a:rPr lang="en-US" sz="1800" b="1" dirty="0"/>
              <a:t> u/ </a:t>
            </a:r>
            <a:r>
              <a:rPr lang="en-US" sz="1800" b="1" dirty="0" err="1"/>
              <a:t>meningkatkan</a:t>
            </a:r>
            <a:r>
              <a:rPr lang="en-US" sz="1800" b="1" dirty="0"/>
              <a:t>/</a:t>
            </a:r>
            <a:r>
              <a:rPr lang="en-US" sz="1800" b="1" dirty="0" err="1"/>
              <a:t>memperbaiki</a:t>
            </a:r>
            <a:r>
              <a:rPr lang="en-US" sz="1800" b="1" dirty="0"/>
              <a:t> </a:t>
            </a:r>
            <a:r>
              <a:rPr lang="en-US" sz="1800" b="1" dirty="0" err="1"/>
              <a:t>suatu</a:t>
            </a:r>
            <a:r>
              <a:rPr lang="en-US" sz="1800" b="1" dirty="0"/>
              <a:t> </a:t>
            </a:r>
            <a:r>
              <a:rPr lang="en-US" sz="1800" b="1" dirty="0" err="1"/>
              <a:t>sistem</a:t>
            </a:r>
            <a:endParaRPr lang="en-US" sz="1800" b="1" dirty="0"/>
          </a:p>
          <a:p>
            <a:pPr marL="908050" lvl="1" indent="-436563" eaLnBrk="1" hangingPunct="1">
              <a:lnSpc>
                <a:spcPct val="80000"/>
              </a:lnSpc>
              <a:buFont typeface="+mj-lt"/>
              <a:buAutoNum type="alphaLcPeriod"/>
              <a:defRPr/>
            </a:pPr>
            <a:r>
              <a:rPr lang="en-US" sz="1800" b="1" dirty="0" err="1"/>
              <a:t>Memperdalam</a:t>
            </a:r>
            <a:r>
              <a:rPr lang="en-US" sz="1800" b="1" dirty="0"/>
              <a:t>/</a:t>
            </a:r>
            <a:r>
              <a:rPr lang="en-US" sz="1800" b="1" dirty="0" err="1"/>
              <a:t>menyempurnakan</a:t>
            </a:r>
            <a:r>
              <a:rPr lang="en-US" sz="1800" b="1" dirty="0"/>
              <a:t> </a:t>
            </a:r>
            <a:r>
              <a:rPr lang="en-US" sz="1800" b="1" dirty="0" err="1"/>
              <a:t>pemahaman</a:t>
            </a:r>
            <a:r>
              <a:rPr lang="en-US" sz="1800" b="1" dirty="0"/>
              <a:t> </a:t>
            </a:r>
            <a:r>
              <a:rPr lang="en-US" sz="1800" b="1" dirty="0" err="1"/>
              <a:t>thd</a:t>
            </a:r>
            <a:r>
              <a:rPr lang="en-US" sz="1800" b="1" dirty="0"/>
              <a:t> </a:t>
            </a:r>
            <a:r>
              <a:rPr lang="en-US" sz="1800" b="1" dirty="0" err="1"/>
              <a:t>suatu</a:t>
            </a:r>
            <a:r>
              <a:rPr lang="en-US" sz="1800" b="1" dirty="0"/>
              <a:t> </a:t>
            </a:r>
            <a:r>
              <a:rPr lang="en-US" sz="1800" b="1" dirty="0" err="1"/>
              <a:t>fenomena</a:t>
            </a:r>
            <a:endParaRPr lang="en-US" sz="1800" b="1" dirty="0"/>
          </a:p>
          <a:p>
            <a:pPr marL="469900" indent="-469900" eaLnBrk="1" hangingPunct="1">
              <a:lnSpc>
                <a:spcPct val="80000"/>
              </a:lnSpc>
              <a:buFont typeface="Wingdings" pitchFamily="2" charset="2"/>
              <a:buBlip>
                <a:blip r:embed="rId2"/>
              </a:buBlip>
              <a:defRPr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7363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3610E1DE-B435-D04F-88B9-42395DF7B5C9}" type="slidenum">
              <a:rPr lang="en-US" altLang="en-US" sz="1200">
                <a:latin typeface="Verdana" charset="0"/>
              </a:rPr>
              <a:pPr algn="r" eaLnBrk="1" hangingPunct="1"/>
              <a:t>18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39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/>
              <a:t>Masalah : gejala dan substansi</a:t>
            </a:r>
          </a:p>
        </p:txBody>
      </p:sp>
      <p:sp>
        <p:nvSpPr>
          <p:cNvPr id="2539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sz="2800" dirty="0" err="1"/>
              <a:t>Penjualan</a:t>
            </a:r>
            <a:r>
              <a:rPr lang="en-US" sz="2800" dirty="0"/>
              <a:t> </a:t>
            </a:r>
            <a:r>
              <a:rPr lang="en-US" sz="2800" dirty="0" err="1"/>
              <a:t>menurun</a:t>
            </a:r>
            <a:endParaRPr lang="en-US" sz="280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kompetitif</a:t>
            </a:r>
            <a:endParaRPr lang="en-US" sz="240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endParaRPr lang="en-US" sz="2400" dirty="0"/>
          </a:p>
          <a:p>
            <a:pPr marL="1371600" lvl="2" indent="-457200" eaLnBrk="1" hangingPunct="1">
              <a:buFont typeface="+mj-lt"/>
              <a:buAutoNum type="alphaLcPeriod"/>
              <a:defRPr/>
            </a:pPr>
            <a:r>
              <a:rPr lang="en-US" sz="2200" dirty="0" err="1"/>
              <a:t>Desain</a:t>
            </a:r>
            <a:r>
              <a:rPr lang="en-US" sz="2200" dirty="0"/>
              <a:t> </a:t>
            </a:r>
            <a:r>
              <a:rPr lang="en-US" sz="2200" dirty="0" err="1"/>
              <a:t>keliru</a:t>
            </a:r>
            <a:endParaRPr lang="en-US" sz="2200" dirty="0"/>
          </a:p>
          <a:p>
            <a:pPr marL="1371600" lvl="2" indent="-457200" eaLnBrk="1" hangingPunct="1">
              <a:buFont typeface="+mj-lt"/>
              <a:buAutoNum type="alphaLcPeriod"/>
              <a:defRPr/>
            </a:pPr>
            <a:r>
              <a:rPr lang="en-US" sz="2200" dirty="0"/>
              <a:t>Cara </a:t>
            </a:r>
            <a:r>
              <a:rPr lang="en-US" sz="2200" dirty="0" err="1"/>
              <a:t>produksi</a:t>
            </a:r>
            <a:r>
              <a:rPr lang="en-US" sz="2200" dirty="0"/>
              <a:t> </a:t>
            </a:r>
            <a:r>
              <a:rPr lang="en-US" sz="2200" dirty="0" err="1"/>
              <a:t>yg</a:t>
            </a:r>
            <a:r>
              <a:rPr lang="en-US" sz="2200" dirty="0"/>
              <a:t> </a:t>
            </a:r>
            <a:r>
              <a:rPr lang="en-US" sz="2200" dirty="0" err="1"/>
              <a:t>salah</a:t>
            </a:r>
            <a:endParaRPr lang="en-US" sz="2200" dirty="0"/>
          </a:p>
          <a:p>
            <a:pPr marL="1371600" lvl="2" indent="-457200" eaLnBrk="1" hangingPunct="1">
              <a:buFont typeface="+mj-lt"/>
              <a:buAutoNum type="alphaLcPeriod"/>
              <a:defRPr/>
            </a:pP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/>
              <a:t>baku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endParaRPr lang="en-US" sz="2200" dirty="0"/>
          </a:p>
          <a:p>
            <a:pPr lvl="3" eaLnBrk="1" hangingPunct="1">
              <a:buFont typeface="Wingdings" pitchFamily="2" charset="2"/>
              <a:buChar char="n"/>
              <a:defRPr/>
            </a:pPr>
            <a:r>
              <a:rPr lang="en-US" sz="1800" dirty="0"/>
              <a:t>Cara </a:t>
            </a:r>
            <a:r>
              <a:rPr lang="en-US" sz="1800" dirty="0" err="1"/>
              <a:t>pemilihan</a:t>
            </a:r>
            <a:r>
              <a:rPr lang="en-US" sz="1800" dirty="0"/>
              <a:t>/</a:t>
            </a:r>
            <a:r>
              <a:rPr lang="en-US" sz="1800" dirty="0" err="1"/>
              <a:t>pemeriksaan</a:t>
            </a:r>
            <a:r>
              <a:rPr lang="en-US" sz="1800" dirty="0"/>
              <a:t> supplier</a:t>
            </a:r>
          </a:p>
          <a:p>
            <a:pPr lvl="3" eaLnBrk="1" hangingPunct="1">
              <a:buFont typeface="Wingdings" pitchFamily="2" charset="2"/>
              <a:buChar char="n"/>
              <a:defRPr/>
            </a:pPr>
            <a:r>
              <a:rPr lang="en-US" sz="1800" dirty="0" err="1"/>
              <a:t>Komposisi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</a:t>
            </a:r>
          </a:p>
          <a:p>
            <a:pPr lvl="4"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sz="1800" dirty="0" err="1"/>
              <a:t>Campuran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tepat</a:t>
            </a:r>
            <a:endParaRPr lang="en-US" sz="180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merata</a:t>
            </a:r>
            <a:endParaRPr lang="en-US" sz="2400" dirty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8099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Latar Belakang Masalah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Alasan-alasan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endParaRPr lang="en-US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Masalah</a:t>
            </a:r>
            <a:r>
              <a:rPr lang="en-US" dirty="0"/>
              <a:t>/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/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diteliti</a:t>
            </a:r>
            <a:r>
              <a:rPr lang="en-US" dirty="0"/>
              <a:t> </a:t>
            </a:r>
            <a:r>
              <a:rPr lang="en-US" b="1" dirty="0" err="1"/>
              <a:t>didukung</a:t>
            </a:r>
            <a:r>
              <a:rPr lang="en-US" b="1" dirty="0"/>
              <a:t> data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masalah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solusi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b="1" dirty="0" err="1">
                <a:sym typeface="Wingdings" pitchFamily="2" charset="2"/>
              </a:rPr>
              <a:t>didukung</a:t>
            </a:r>
            <a:r>
              <a:rPr lang="en-US" b="1" dirty="0">
                <a:sym typeface="Wingdings" pitchFamily="2" charset="2"/>
              </a:rPr>
              <a:t> </a:t>
            </a:r>
            <a:r>
              <a:rPr lang="en-US" b="1" dirty="0" err="1">
                <a:sym typeface="Wingdings" pitchFamily="2" charset="2"/>
              </a:rPr>
              <a:t>teori</a:t>
            </a:r>
            <a:r>
              <a:rPr lang="en-US" b="1" dirty="0">
                <a:sym typeface="Wingdings" pitchFamily="2" charset="2"/>
              </a:rPr>
              <a:t>/</a:t>
            </a:r>
            <a:r>
              <a:rPr lang="en-US" b="1" dirty="0" err="1">
                <a:sym typeface="Wingdings" pitchFamily="2" charset="2"/>
              </a:rPr>
              <a:t>literatur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0759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03405"/>
            <a:ext cx="7647756" cy="119354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Scientific </a:t>
            </a:r>
            <a:r>
              <a:rPr lang="en-US"/>
              <a:t>Writing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130" y="4079356"/>
            <a:ext cx="7086600" cy="685800"/>
          </a:xfrm>
        </p:spPr>
        <p:txBody>
          <a:bodyPr/>
          <a:lstStyle/>
          <a:p>
            <a:r>
              <a:rPr lang="en-US" dirty="0"/>
              <a:t>FINAL PROJECT PROPOSAL WRITING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926831"/>
            <a:ext cx="19812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9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232C2DE2-B26C-7D4C-B59E-9513CE9850FE}" type="slidenum">
              <a:rPr lang="en-US" altLang="en-US" sz="1200">
                <a:latin typeface="Verdana" charset="0"/>
              </a:rPr>
              <a:pPr algn="r" eaLnBrk="1" hangingPunct="1"/>
              <a:t>20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29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/>
              <a:t>Rumusan Masalah</a:t>
            </a:r>
          </a:p>
        </p:txBody>
      </p:sp>
      <p:sp>
        <p:nvSpPr>
          <p:cNvPr id="2529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err="1"/>
              <a:t>Kelayakan</a:t>
            </a:r>
            <a:r>
              <a:rPr lang="en-US" sz="2800" dirty="0"/>
              <a:t>/</a:t>
            </a:r>
            <a:r>
              <a:rPr lang="en-US" sz="2800" dirty="0" err="1"/>
              <a:t>kualifikasi</a:t>
            </a:r>
            <a:r>
              <a:rPr lang="en-US" sz="2800" dirty="0"/>
              <a:t> :</a:t>
            </a:r>
          </a:p>
          <a:p>
            <a:pPr marL="908050" lvl="1" indent="-436563" eaLnBrk="1" hangingPunct="1">
              <a:lnSpc>
                <a:spcPct val="90000"/>
              </a:lnSpc>
              <a:buFont typeface="Courier New" charset="0"/>
              <a:buChar char="o"/>
              <a:defRPr/>
            </a:pP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terjawab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literatur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para </a:t>
            </a:r>
            <a:r>
              <a:rPr lang="en-US" sz="2400" dirty="0" err="1"/>
              <a:t>ahli</a:t>
            </a:r>
            <a:r>
              <a:rPr lang="en-US" sz="2400" dirty="0"/>
              <a:t> di </a:t>
            </a:r>
            <a:r>
              <a:rPr lang="en-US" sz="2400" dirty="0" err="1"/>
              <a:t>bidangnya</a:t>
            </a:r>
            <a:endParaRPr lang="en-US" sz="24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800" dirty="0" err="1"/>
              <a:t>Pengungkapan</a:t>
            </a:r>
            <a:r>
              <a:rPr lang="en-US" sz="2800" dirty="0"/>
              <a:t> :</a:t>
            </a:r>
          </a:p>
          <a:p>
            <a:pPr marL="814387" lvl="1" indent="-342900" eaLnBrk="1" hangingPunct="1">
              <a:lnSpc>
                <a:spcPct val="90000"/>
              </a:lnSpc>
              <a:buFont typeface="Courier New" charset="0"/>
              <a:buChar char="o"/>
              <a:defRPr/>
            </a:pPr>
            <a:r>
              <a:rPr lang="en-US" sz="2400" dirty="0" err="1"/>
              <a:t>Spesifik</a:t>
            </a:r>
            <a:r>
              <a:rPr lang="en-US" sz="2400" dirty="0"/>
              <a:t>,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yang </a:t>
            </a:r>
            <a:r>
              <a:rPr lang="en-US" sz="2400" dirty="0" err="1"/>
              <a:t>terlibat</a:t>
            </a:r>
            <a:endParaRPr lang="en-US" sz="2400" dirty="0"/>
          </a:p>
          <a:p>
            <a:pPr marL="814387" lvl="1" indent="-342900" eaLnBrk="1" hangingPunct="1">
              <a:lnSpc>
                <a:spcPct val="90000"/>
              </a:lnSpc>
              <a:buFont typeface="Courier New" charset="0"/>
              <a:buChar char="o"/>
              <a:defRPr/>
            </a:pP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opersional</a:t>
            </a:r>
            <a:endParaRPr lang="en-US" sz="2400" dirty="0"/>
          </a:p>
          <a:p>
            <a:pPr marL="814387" lvl="1" indent="-342900" eaLnBrk="1" hangingPunct="1">
              <a:lnSpc>
                <a:spcPct val="90000"/>
              </a:lnSpc>
              <a:buFont typeface="Courier New" charset="0"/>
              <a:buChar char="o"/>
              <a:defRPr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memindahkan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3235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37CC1F1E-FAC5-3F48-B464-29DFE0B46146}" type="slidenum">
              <a:rPr lang="en-US" altLang="en-US" sz="1200">
                <a:latin typeface="Verdana" charset="0"/>
              </a:rPr>
              <a:pPr algn="r" eaLnBrk="1" hangingPunct="1"/>
              <a:t>21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60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/>
              <a:t>Tujuan</a:t>
            </a:r>
          </a:p>
        </p:txBody>
      </p:sp>
      <p:sp>
        <p:nvSpPr>
          <p:cNvPr id="2560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469900" indent="-4699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/>
              <a:t>Spesifik</a:t>
            </a:r>
            <a:endParaRPr lang="en-US" dirty="0"/>
          </a:p>
          <a:p>
            <a:pPr marL="908050" lvl="1" indent="-436563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hipotesis</a:t>
            </a:r>
            <a:endParaRPr lang="en-US" dirty="0"/>
          </a:p>
          <a:p>
            <a:pPr marL="908050" lvl="1" indent="-436563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sub-sub </a:t>
            </a:r>
            <a:r>
              <a:rPr lang="en-US" dirty="0" err="1"/>
              <a:t>tujuan</a:t>
            </a:r>
            <a:endParaRPr lang="en-US" dirty="0"/>
          </a:p>
          <a:p>
            <a:pPr marL="469900" indent="-4699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/>
              <a:t>Operasional</a:t>
            </a:r>
            <a:endParaRPr lang="en-US" dirty="0"/>
          </a:p>
          <a:p>
            <a:pPr marL="908050" lvl="1" indent="-436563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pencapiannya</a:t>
            </a:r>
            <a:endParaRPr lang="en-US" dirty="0"/>
          </a:p>
          <a:p>
            <a:pPr marL="908050" lvl="1" indent="-436563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penyelesainnya</a:t>
            </a:r>
            <a:endParaRPr lang="en-US" dirty="0"/>
          </a:p>
          <a:p>
            <a:pPr marL="908050" lvl="1" indent="-436563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25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Manfaat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6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9A6E9ED6-1905-EB42-89A0-52482228BABC}" type="slidenum">
              <a:rPr lang="en-US" altLang="en-US" sz="1200">
                <a:latin typeface="Verdana" charset="0"/>
              </a:rPr>
              <a:pPr algn="r" eaLnBrk="1" hangingPunct="1"/>
              <a:t>23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49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/>
              <a:t>Ruang Lingkup Masalah</a:t>
            </a:r>
          </a:p>
        </p:txBody>
      </p:sp>
      <p:sp>
        <p:nvSpPr>
          <p:cNvPr id="2549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err="1"/>
              <a:t>Batasan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endParaRPr lang="en-US" sz="2800" dirty="0"/>
          </a:p>
          <a:p>
            <a:pPr marL="928687" lvl="1" indent="-457200" eaLnBrk="1" hangingPunct="1">
              <a:buFont typeface="+mj-lt"/>
              <a:buAutoNum type="alphaLcPeriod"/>
              <a:defRPr/>
            </a:pPr>
            <a:r>
              <a:rPr lang="en-US" sz="2400" dirty="0" err="1"/>
              <a:t>Memfokuskan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endParaRPr lang="en-US" sz="2400" dirty="0"/>
          </a:p>
          <a:p>
            <a:pPr marL="928687" lvl="1" indent="-457200" eaLnBrk="1" hangingPunct="1">
              <a:buFont typeface="+mj-lt"/>
              <a:buAutoNum type="alphaLcPeriod"/>
              <a:defRPr/>
            </a:pP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/</a:t>
            </a:r>
            <a:r>
              <a:rPr lang="en-US" sz="2400" dirty="0" err="1"/>
              <a:t>kedalaman</a:t>
            </a:r>
            <a:endParaRPr lang="en-US" sz="2400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err="1"/>
              <a:t>Asumsi</a:t>
            </a:r>
            <a:endParaRPr lang="en-US" sz="2800" dirty="0"/>
          </a:p>
          <a:p>
            <a:pPr marL="928687" lvl="1" indent="-457200" eaLnBrk="1" hangingPunct="1">
              <a:buFont typeface="+mj-lt"/>
              <a:buAutoNum type="alphaLcPeriod"/>
              <a:defRPr/>
            </a:pP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endParaRPr lang="en-US" sz="2400" dirty="0"/>
          </a:p>
          <a:p>
            <a:pPr marL="928687" lvl="1" indent="-457200" eaLnBrk="1" hangingPunct="1">
              <a:buFont typeface="+mj-lt"/>
              <a:buAutoNum type="alphaLcPeriod"/>
              <a:defRPr/>
            </a:pP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/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agar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(</a:t>
            </a:r>
            <a:r>
              <a:rPr lang="en-US" sz="2400" dirty="0" err="1"/>
              <a:t>metoda</a:t>
            </a:r>
            <a:r>
              <a:rPr lang="en-US" sz="2400" dirty="0"/>
              <a:t>,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2946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0DA4DD40-3C95-7944-9A2A-2119018DCFF8}" type="slidenum">
              <a:rPr lang="en-US" altLang="en-US" sz="1200">
                <a:latin typeface="Verdana" charset="0"/>
              </a:rPr>
              <a:pPr algn="r" eaLnBrk="1" hangingPunct="1"/>
              <a:t>24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70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/>
              <a:t>Tinjauan Teori</a:t>
            </a:r>
          </a:p>
        </p:txBody>
      </p:sp>
      <p:sp>
        <p:nvSpPr>
          <p:cNvPr id="2570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buFont typeface="+mj-lt"/>
              <a:buAutoNum type="arabicPeriod"/>
              <a:defRPr/>
            </a:pP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marL="469900" indent="-469900" eaLnBrk="1" hangingPunct="1">
              <a:buFont typeface="+mj-lt"/>
              <a:buAutoNum type="arabicPeriod"/>
              <a:defRPr/>
            </a:pP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469900" indent="-469900" eaLnBrk="1" hangingPunct="1">
              <a:buFont typeface="+mj-lt"/>
              <a:buAutoNum type="arabicPeriod"/>
              <a:defRPr/>
            </a:pP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927100" lvl="1" indent="-469900">
              <a:buFont typeface="+mj-lt"/>
              <a:buAutoNum type="alphaLcPeriod"/>
              <a:defRPr/>
            </a:pPr>
            <a:r>
              <a:rPr lang="id-ID" dirty="0"/>
              <a:t>Teori yang digunakan</a:t>
            </a:r>
          </a:p>
          <a:p>
            <a:pPr marL="927100" lvl="1" indent="-469900">
              <a:buFont typeface="+mj-lt"/>
              <a:buAutoNum type="alphaLcPeriod"/>
              <a:defRPr/>
            </a:pPr>
            <a:r>
              <a:rPr lang="id-ID" dirty="0"/>
              <a:t>Alasan pemilihan </a:t>
            </a:r>
            <a:r>
              <a:rPr lang="id-ID" dirty="0" err="1"/>
              <a:t>metoda</a:t>
            </a:r>
            <a:endParaRPr lang="id-ID" dirty="0"/>
          </a:p>
          <a:p>
            <a:pPr marL="927100" lvl="1" indent="-469900">
              <a:buFont typeface="+mj-lt"/>
              <a:buAutoNum type="alphaLcPeriod"/>
              <a:defRPr/>
            </a:pPr>
            <a:r>
              <a:rPr lang="id-ID" dirty="0"/>
              <a:t>Penelitian terdahulu</a:t>
            </a:r>
            <a:endParaRPr lang="en-US" dirty="0"/>
          </a:p>
          <a:p>
            <a:pPr marL="927100" lvl="1" indent="-469900"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7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E197C74C-B55B-7040-A9EB-CC8F1FFB9280}" type="slidenum">
              <a:rPr lang="en-US" altLang="en-US" sz="1200">
                <a:latin typeface="Verdana" charset="0"/>
              </a:rPr>
              <a:pPr algn="r" eaLnBrk="1" hangingPunct="1"/>
              <a:t>25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80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  <p:sp>
        <p:nvSpPr>
          <p:cNvPr id="2580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US" sz="2800" b="1" dirty="0"/>
              <a:t>1. </a:t>
            </a:r>
            <a:r>
              <a:rPr lang="en-US" sz="2800" b="1" dirty="0" err="1"/>
              <a:t>Struktur</a:t>
            </a:r>
            <a:r>
              <a:rPr lang="en-US" sz="2800" b="1" dirty="0"/>
              <a:t> </a:t>
            </a:r>
            <a:r>
              <a:rPr lang="en-US" sz="2800" b="1" dirty="0" err="1"/>
              <a:t>Masalah</a:t>
            </a:r>
            <a:endParaRPr lang="en-US" sz="2800" b="1" dirty="0"/>
          </a:p>
          <a:p>
            <a:pPr marL="928687" lvl="1" indent="-457200" eaLnBrk="1" hangingPunct="1">
              <a:buFont typeface="+mj-lt"/>
              <a:buAutoNum type="alphaLcPeriod"/>
              <a:defRPr/>
            </a:pPr>
            <a:r>
              <a:rPr lang="en-US" sz="2400" dirty="0" err="1"/>
              <a:t>Konstruksi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/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influence diagram</a:t>
            </a:r>
          </a:p>
          <a:p>
            <a:pPr marL="928687" lvl="1" indent="-457200" eaLnBrk="1" hangingPunct="1">
              <a:buFont typeface="+mj-lt"/>
              <a:buAutoNum type="alphaLcPeriod"/>
              <a:defRPr/>
            </a:pPr>
            <a:r>
              <a:rPr lang="en-US" sz="2400" dirty="0" err="1"/>
              <a:t>Menuntun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yang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953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 eaLnBrk="1" hangingPunct="1"/>
            <a:fld id="{27266831-D0EE-CD47-92F2-ADB353619701}" type="slidenum">
              <a:rPr lang="en-US" altLang="en-US" sz="1200">
                <a:latin typeface="Verdana" charset="0"/>
              </a:rPr>
              <a:pPr algn="r" eaLnBrk="1" hangingPunct="1"/>
              <a:t>26</a:t>
            </a:fld>
            <a:endParaRPr lang="en-US" altLang="en-US" sz="1200">
              <a:latin typeface="Verdana" charset="0"/>
            </a:endParaRPr>
          </a:p>
        </p:txBody>
      </p:sp>
      <p:sp>
        <p:nvSpPr>
          <p:cNvPr id="2590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/>
              <a:t>Kerangka Masalah</a:t>
            </a:r>
          </a:p>
        </p:txBody>
      </p:sp>
      <p:sp>
        <p:nvSpPr>
          <p:cNvPr id="2590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2. </a:t>
            </a:r>
            <a:r>
              <a:rPr lang="en-US" b="1" dirty="0" err="1"/>
              <a:t>Langkah-langkah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endParaRPr lang="en-US" b="1" dirty="0"/>
          </a:p>
          <a:p>
            <a:pPr marL="928687" lvl="1" indent="-4572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untuk</a:t>
            </a:r>
            <a:endParaRPr lang="en-US" dirty="0"/>
          </a:p>
          <a:p>
            <a:pPr marL="928687" lvl="1" indent="-4572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replikasi</a:t>
            </a:r>
            <a:endParaRPr lang="en-US" dirty="0"/>
          </a:p>
          <a:p>
            <a:pPr marL="928687" lvl="1" indent="-4572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akurasi</a:t>
            </a:r>
            <a:endParaRPr lang="en-US" dirty="0"/>
          </a:p>
          <a:p>
            <a:pPr marL="928687" lvl="1" indent="-4572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dirty="0" err="1"/>
              <a:t>Teridiri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/proses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lairan</a:t>
            </a:r>
            <a:r>
              <a:rPr lang="en-US" dirty="0"/>
              <a:t> proses (flow chart)</a:t>
            </a:r>
          </a:p>
          <a:p>
            <a:pPr marL="928687" lvl="1" indent="-457200" eaLnBrk="1" hangingPunct="1">
              <a:lnSpc>
                <a:spcPct val="90000"/>
              </a:lnSpc>
              <a:buFont typeface="+mj-lt"/>
              <a:buAutoNum type="alphaLcPeriod"/>
              <a:defRPr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44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Naskah</a:t>
            </a:r>
            <a:r>
              <a:rPr lang="en-US" dirty="0"/>
              <a:t> Proposal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tinta</a:t>
            </a:r>
            <a:r>
              <a:rPr lang="en-US" b="1" dirty="0"/>
              <a:t> </a:t>
            </a:r>
            <a:r>
              <a:rPr lang="en-US" b="1" dirty="0" err="1"/>
              <a:t>berwarna</a:t>
            </a:r>
            <a:r>
              <a:rPr lang="en-US" b="1" dirty="0"/>
              <a:t> </a:t>
            </a:r>
            <a:r>
              <a:rPr lang="en-US" b="1" dirty="0" err="1"/>
              <a:t>hitam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b="1" dirty="0"/>
              <a:t>Times New Roman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b="1" dirty="0"/>
              <a:t>Font 12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fi-FI" dirty="0"/>
              <a:t>Baris-baris kalimat naskah Tugas Akhir berjarak </a:t>
            </a:r>
            <a:r>
              <a:rPr lang="fi-FI" b="1" dirty="0"/>
              <a:t>satu setengah spasi</a:t>
            </a:r>
            <a:r>
              <a:rPr lang="fi-FI" dirty="0"/>
              <a:t>.</a:t>
            </a:r>
            <a:endParaRPr lang="en-US" dirty="0"/>
          </a:p>
          <a:p>
            <a:pPr lvl="1">
              <a:defRPr/>
            </a:pPr>
            <a:r>
              <a:rPr lang="fi-FI" dirty="0"/>
              <a:t>Naskah Isi dicetak pada </a:t>
            </a:r>
            <a:r>
              <a:rPr lang="fi-FI" b="1" dirty="0"/>
              <a:t>dua muka halaman </a:t>
            </a:r>
            <a:r>
              <a:rPr lang="fi-FI" dirty="0"/>
              <a:t>(bolak-balik). </a:t>
            </a:r>
            <a:r>
              <a:rPr lang="fi-FI" dirty="0" err="1"/>
              <a:t>Kecuali</a:t>
            </a:r>
            <a:r>
              <a:rPr lang="fi-FI" dirty="0"/>
              <a:t> </a:t>
            </a:r>
            <a:r>
              <a:rPr lang="fi-FI" dirty="0" err="1"/>
              <a:t>halaman</a:t>
            </a:r>
            <a:r>
              <a:rPr lang="fi-FI" dirty="0"/>
              <a:t> </a:t>
            </a:r>
            <a:r>
              <a:rPr lang="fi-FI" dirty="0" err="1"/>
              <a:t>sampul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pengesahan</a:t>
            </a:r>
            <a:endParaRPr lang="en-US" dirty="0"/>
          </a:p>
          <a:p>
            <a:pPr lvl="1">
              <a:defRPr/>
            </a:pPr>
            <a:r>
              <a:rPr lang="fi-FI" b="1" dirty="0"/>
              <a:t>Baris-baris kalimat </a:t>
            </a:r>
            <a:r>
              <a:rPr lang="fi-FI" dirty="0"/>
              <a:t>naskah Tugas Akhir berjarak </a:t>
            </a:r>
            <a:r>
              <a:rPr lang="fi-FI" b="1" dirty="0"/>
              <a:t>satu setengah spasi. </a:t>
            </a:r>
            <a:endParaRPr lang="en-US" b="1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32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Naskah</a:t>
            </a:r>
            <a:r>
              <a:rPr lang="en-US" dirty="0"/>
              <a:t> Proposal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lnSpc>
                <a:spcPct val="100000"/>
              </a:lnSpc>
              <a:defRPr/>
            </a:pP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 </a:t>
            </a:r>
            <a:r>
              <a:rPr lang="en-US" dirty="0" err="1"/>
              <a:t>berjarak</a:t>
            </a:r>
            <a:r>
              <a:rPr lang="en-US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spasi</a:t>
            </a:r>
            <a:r>
              <a:rPr lang="en-US" dirty="0"/>
              <a:t>. </a:t>
            </a:r>
          </a:p>
          <a:p>
            <a:pPr marL="228600" lvl="1">
              <a:lnSpc>
                <a:spcPct val="100000"/>
              </a:lnSpc>
              <a:defRPr/>
            </a:pP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berjarak</a:t>
            </a:r>
            <a:r>
              <a:rPr lang="en-US" dirty="0"/>
              <a:t>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spasi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 </a:t>
            </a:r>
            <a:r>
              <a:rPr lang="en-US" b="1" dirty="0" err="1"/>
              <a:t>terakhir</a:t>
            </a:r>
            <a:r>
              <a:rPr lang="en-US" b="1" dirty="0"/>
              <a:t> </a:t>
            </a:r>
            <a:r>
              <a:rPr lang="en-US" b="1" dirty="0" err="1"/>
              <a:t>paragraf</a:t>
            </a:r>
            <a:r>
              <a:rPr lang="en-US" b="1" dirty="0"/>
              <a:t> yang </a:t>
            </a:r>
            <a:r>
              <a:rPr lang="en-US" b="1" dirty="0" err="1"/>
              <a:t>mendahuluinya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pPr marL="228600" lvl="1">
              <a:lnSpc>
                <a:spcPct val="100000"/>
              </a:lnSpc>
              <a:defRPr/>
            </a:pP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tepi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. </a:t>
            </a:r>
            <a:r>
              <a:rPr lang="en-US" b="1" dirty="0" err="1"/>
              <a:t>Tidak</a:t>
            </a:r>
            <a:r>
              <a:rPr lang="en-US" b="1" dirty="0"/>
              <a:t>  </a:t>
            </a:r>
            <a:r>
              <a:rPr lang="en-US" b="1" dirty="0" err="1"/>
              <a:t>memulai</a:t>
            </a:r>
            <a:r>
              <a:rPr lang="en-US" b="1" dirty="0"/>
              <a:t> </a:t>
            </a:r>
            <a:r>
              <a:rPr lang="en-US" b="1" dirty="0" err="1"/>
              <a:t>paragraf</a:t>
            </a:r>
            <a:r>
              <a:rPr lang="en-US" b="1" dirty="0"/>
              <a:t> </a:t>
            </a:r>
            <a:r>
              <a:rPr lang="en-US" b="1" dirty="0" err="1"/>
              <a:t>baru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halaman</a:t>
            </a:r>
            <a:r>
              <a:rPr lang="en-US" b="1" dirty="0"/>
              <a:t>, </a:t>
            </a:r>
            <a:r>
              <a:rPr lang="en-US" b="1" dirty="0" err="1"/>
              <a:t>kecuali</a:t>
            </a:r>
            <a:r>
              <a:rPr lang="en-US" b="1" dirty="0"/>
              <a:t> </a:t>
            </a:r>
            <a:r>
              <a:rPr lang="en-US" b="1" dirty="0" err="1"/>
              <a:t>apabila</a:t>
            </a:r>
            <a:r>
              <a:rPr lang="en-US" b="1" dirty="0"/>
              <a:t>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sedikitnya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. </a:t>
            </a:r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49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Naskah</a:t>
            </a:r>
            <a:r>
              <a:rPr lang="en-US" dirty="0"/>
              <a:t> Proposal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100000"/>
              </a:lnSpc>
              <a:buClr>
                <a:schemeClr val="hlink"/>
              </a:buClr>
              <a:defRPr/>
            </a:pP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tanda-baca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b="1" dirty="0"/>
              <a:t>(,)</a:t>
            </a:r>
            <a:r>
              <a:rPr lang="en-US" dirty="0"/>
              <a:t>, </a:t>
            </a:r>
            <a:r>
              <a:rPr lang="en-US" dirty="0" err="1"/>
              <a:t>titik-koma</a:t>
            </a:r>
            <a:r>
              <a:rPr lang="en-US" dirty="0"/>
              <a:t> </a:t>
            </a:r>
            <a:r>
              <a:rPr lang="en-US" b="1" dirty="0"/>
              <a:t>(;)</a:t>
            </a:r>
            <a:r>
              <a:rPr lang="en-US" dirty="0"/>
              <a:t>, </a:t>
            </a:r>
            <a:r>
              <a:rPr lang="en-US" dirty="0" err="1"/>
              <a:t>titik-ganda</a:t>
            </a:r>
            <a:r>
              <a:rPr lang="en-US" dirty="0"/>
              <a:t> </a:t>
            </a:r>
            <a:r>
              <a:rPr lang="en-US" b="1" dirty="0"/>
              <a:t>(:)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b="1" dirty="0"/>
              <a:t>(.)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menyisihkan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rongak</a:t>
            </a:r>
            <a:r>
              <a:rPr lang="en-US" dirty="0"/>
              <a:t> (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) di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tanda-baca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342900" lvl="1" indent="-342900">
              <a:lnSpc>
                <a:spcPct val="100000"/>
              </a:lnSpc>
              <a:buClr>
                <a:schemeClr val="hlink"/>
              </a:buClr>
              <a:defRPr/>
            </a:pPr>
            <a:r>
              <a:rPr lang="es-ES" dirty="0" err="1"/>
              <a:t>Nomor</a:t>
            </a:r>
            <a:r>
              <a:rPr lang="es-ES" dirty="0"/>
              <a:t> </a:t>
            </a:r>
            <a:r>
              <a:rPr lang="es-ES" dirty="0" err="1"/>
              <a:t>halaman</a:t>
            </a:r>
            <a:r>
              <a:rPr lang="es-ES" dirty="0"/>
              <a:t> </a:t>
            </a:r>
            <a:r>
              <a:rPr lang="es-ES" b="1" dirty="0" err="1"/>
              <a:t>berkelanjutan</a:t>
            </a:r>
            <a:r>
              <a:rPr lang="es-ES" b="1" dirty="0"/>
              <a:t>. </a:t>
            </a:r>
            <a:endParaRPr lang="en-US" b="1" dirty="0"/>
          </a:p>
          <a:p>
            <a:pPr marL="342900" lvl="1" indent="-342900">
              <a:lnSpc>
                <a:spcPct val="100000"/>
              </a:lnSpc>
              <a:buClr>
                <a:schemeClr val="hlink"/>
              </a:buClr>
              <a:defRPr/>
            </a:pPr>
            <a:r>
              <a:rPr lang="es-ES" dirty="0" err="1"/>
              <a:t>Antar</a:t>
            </a:r>
            <a:r>
              <a:rPr lang="es-ES" dirty="0"/>
              <a:t> </a:t>
            </a:r>
            <a:r>
              <a:rPr lang="es-ES" dirty="0" err="1"/>
              <a:t>Bab</a:t>
            </a:r>
            <a:r>
              <a:rPr lang="es-ES" dirty="0"/>
              <a:t> </a:t>
            </a:r>
            <a:r>
              <a:rPr lang="es-ES" b="1" dirty="0" err="1"/>
              <a:t>tidak</a:t>
            </a:r>
            <a:r>
              <a:rPr lang="es-ES" b="1" dirty="0"/>
              <a:t> </a:t>
            </a:r>
            <a:r>
              <a:rPr lang="es-ES" b="1" dirty="0" err="1"/>
              <a:t>perlu</a:t>
            </a:r>
            <a:r>
              <a:rPr lang="es-ES" b="1" dirty="0"/>
              <a:t> </a:t>
            </a:r>
            <a:r>
              <a:rPr lang="es-ES" dirty="0" err="1"/>
              <a:t>pemisah</a:t>
            </a:r>
            <a:r>
              <a:rPr lang="es-ES" dirty="0"/>
              <a:t>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kertas</a:t>
            </a:r>
            <a:r>
              <a:rPr lang="es-ES" dirty="0"/>
              <a:t> </a:t>
            </a:r>
            <a:r>
              <a:rPr lang="es-ES" dirty="0" err="1"/>
              <a:t>pemisah</a:t>
            </a:r>
            <a:r>
              <a:rPr lang="es-ES" dirty="0"/>
              <a:t> </a:t>
            </a:r>
            <a:r>
              <a:rPr lang="es-ES" dirty="0" err="1"/>
              <a:t>Bab</a:t>
            </a:r>
            <a:r>
              <a:rPr lang="es-ES" dirty="0"/>
              <a:t>.</a:t>
            </a:r>
            <a:endParaRPr lang="en-US" dirty="0"/>
          </a:p>
          <a:p>
            <a:pPr>
              <a:lnSpc>
                <a:spcPct val="100000"/>
              </a:lnSpc>
              <a:defRPr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33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Writing is learned by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i="1" dirty="0"/>
              <a:t>Practice, practice, practice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Choose good role models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Study good examples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But there are also techniques and rules to learn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68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TA(1)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margin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200" dirty="0" err="1"/>
              <a:t>Disertasi</a:t>
            </a:r>
            <a:r>
              <a:rPr lang="en-US" sz="2200" dirty="0"/>
              <a:t> </a:t>
            </a:r>
            <a:r>
              <a:rPr lang="en-US" sz="2200" dirty="0" err="1"/>
              <a:t>dicetak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kertas</a:t>
            </a:r>
            <a:r>
              <a:rPr lang="en-US" sz="2200" dirty="0"/>
              <a:t> A4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berat</a:t>
            </a:r>
            <a:r>
              <a:rPr lang="en-US" sz="2200" dirty="0"/>
              <a:t> 80 gr/m</a:t>
            </a:r>
            <a:r>
              <a:rPr lang="en-US" sz="2200" baseline="30000" dirty="0"/>
              <a:t>2</a:t>
            </a:r>
            <a:endParaRPr lang="en-US" sz="2200" dirty="0"/>
          </a:p>
          <a:p>
            <a:pPr lvl="1">
              <a:lnSpc>
                <a:spcPct val="110000"/>
              </a:lnSpc>
              <a:defRPr/>
            </a:pPr>
            <a:r>
              <a:rPr lang="en-US" sz="2200" dirty="0" err="1"/>
              <a:t>Naskah</a:t>
            </a:r>
            <a:r>
              <a:rPr lang="en-US" sz="2200" dirty="0"/>
              <a:t> </a:t>
            </a:r>
            <a:r>
              <a:rPr lang="en-US" sz="2200" dirty="0" err="1"/>
              <a:t>dicetak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4 cm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tepi</a:t>
            </a:r>
            <a:r>
              <a:rPr lang="en-US" sz="2200" dirty="0"/>
              <a:t> </a:t>
            </a:r>
            <a:r>
              <a:rPr lang="en-US" sz="2200" dirty="0" err="1"/>
              <a:t>kiri</a:t>
            </a:r>
            <a:r>
              <a:rPr lang="en-US" sz="2200" dirty="0"/>
              <a:t> </a:t>
            </a:r>
            <a:r>
              <a:rPr lang="en-US" sz="2200" dirty="0" err="1"/>
              <a:t>kertas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3 cm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tepi</a:t>
            </a:r>
            <a:r>
              <a:rPr lang="en-US" sz="2200" dirty="0"/>
              <a:t> </a:t>
            </a:r>
            <a:r>
              <a:rPr lang="en-US" sz="2200" dirty="0" err="1"/>
              <a:t>kanan</a:t>
            </a:r>
            <a:r>
              <a:rPr lang="en-US" sz="2200" dirty="0"/>
              <a:t>, </a:t>
            </a:r>
            <a:r>
              <a:rPr lang="en-US" sz="2200" dirty="0" err="1"/>
              <a:t>tepi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tepi</a:t>
            </a:r>
            <a:r>
              <a:rPr lang="en-US" sz="2200" dirty="0"/>
              <a:t> </a:t>
            </a:r>
            <a:r>
              <a:rPr lang="en-US" sz="2200" dirty="0" err="1"/>
              <a:t>bawah</a:t>
            </a:r>
            <a:r>
              <a:rPr lang="en-US" sz="2200" dirty="0"/>
              <a:t> </a:t>
            </a:r>
            <a:r>
              <a:rPr lang="en-US" sz="2200" dirty="0" err="1"/>
              <a:t>kertas</a:t>
            </a:r>
            <a:r>
              <a:rPr lang="en-US" sz="2200" dirty="0"/>
              <a:t>.</a:t>
            </a:r>
          </a:p>
          <a:p>
            <a:pPr>
              <a:lnSpc>
                <a:spcPct val="110000"/>
              </a:lnSpc>
              <a:defRPr/>
            </a:pP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pencetak</a:t>
            </a:r>
            <a:r>
              <a:rPr lang="en-US" dirty="0"/>
              <a:t>(printer)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tinta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Times New Roman,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Font 12.</a:t>
            </a:r>
          </a:p>
          <a:p>
            <a:pPr>
              <a:lnSpc>
                <a:spcPct val="110000"/>
              </a:lnSpc>
              <a:defRPr/>
            </a:pPr>
            <a:r>
              <a:rPr lang="en-US" dirty="0" err="1"/>
              <a:t>Baris-baris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disertasi</a:t>
            </a:r>
            <a:r>
              <a:rPr lang="en-US" dirty="0"/>
              <a:t> </a:t>
            </a:r>
            <a:r>
              <a:rPr lang="en-US" dirty="0" err="1"/>
              <a:t>berjarak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.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)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, </a:t>
            </a:r>
            <a:r>
              <a:rPr lang="en-US" dirty="0" err="1"/>
              <a:t>catatan</a:t>
            </a:r>
            <a:r>
              <a:rPr lang="en-US" dirty="0"/>
              <a:t> kaki,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diagram, </a:t>
            </a:r>
            <a:r>
              <a:rPr lang="en-US" dirty="0" err="1"/>
              <a:t>tabel</a:t>
            </a:r>
            <a:r>
              <a:rPr lang="en-US" dirty="0"/>
              <a:t>,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defRPr/>
            </a:pP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berjarak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spasi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yang </a:t>
            </a:r>
            <a:r>
              <a:rPr lang="en-US" dirty="0" err="1"/>
              <a:t>mendahuluinya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buNone/>
              <a:defRPr/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24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764373"/>
            <a:ext cx="6865962" cy="1293028"/>
          </a:xfrm>
        </p:spPr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TA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000" b="1" dirty="0" err="1"/>
              <a:t>Huruf</a:t>
            </a:r>
            <a:r>
              <a:rPr lang="en-US" sz="2000" b="1" dirty="0"/>
              <a:t> </a:t>
            </a:r>
            <a:r>
              <a:rPr lang="en-US" sz="2000" b="1" dirty="0" err="1"/>
              <a:t>pertama</a:t>
            </a:r>
            <a:r>
              <a:rPr lang="en-US" sz="2000" b="1" dirty="0"/>
              <a:t> </a:t>
            </a:r>
            <a:r>
              <a:rPr lang="en-US" sz="2000" b="1" dirty="0" err="1"/>
              <a:t>paragraf</a:t>
            </a:r>
            <a:r>
              <a:rPr lang="en-US" sz="2000" b="1" dirty="0"/>
              <a:t> </a:t>
            </a:r>
            <a:r>
              <a:rPr lang="en-US" sz="2000" b="1" dirty="0" err="1"/>
              <a:t>baru</a:t>
            </a:r>
            <a:r>
              <a:rPr lang="en-US" sz="2000" b="1" dirty="0"/>
              <a:t> </a:t>
            </a:r>
            <a:r>
              <a:rPr lang="en-US" sz="2000" dirty="0" err="1"/>
              <a:t>dimulai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tepi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naskah</a:t>
            </a:r>
            <a:r>
              <a:rPr lang="en-US" sz="2000" dirty="0"/>
              <a:t>.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memulai</a:t>
            </a:r>
            <a:r>
              <a:rPr lang="en-US" sz="2000" dirty="0"/>
              <a:t> </a:t>
            </a:r>
            <a:r>
              <a:rPr lang="en-US" sz="2000" dirty="0" err="1"/>
              <a:t>paragraf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, </a:t>
            </a:r>
            <a:r>
              <a:rPr lang="en-US" sz="2000" b="1" dirty="0" err="1"/>
              <a:t>kecuali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b="1" dirty="0" err="1"/>
              <a:t>sedikitnya</a:t>
            </a:r>
            <a:r>
              <a:rPr lang="en-US" sz="2000" b="1" dirty="0"/>
              <a:t> </a:t>
            </a:r>
            <a:r>
              <a:rPr lang="en-US" sz="2000" b="1" dirty="0" err="1"/>
              <a:t>dua</a:t>
            </a:r>
            <a:r>
              <a:rPr lang="en-US" sz="2000" b="1" dirty="0"/>
              <a:t> </a:t>
            </a:r>
            <a:r>
              <a:rPr lang="en-US" sz="2000" b="1" dirty="0" err="1"/>
              <a:t>baris</a:t>
            </a:r>
            <a:r>
              <a:rPr lang="en-US" sz="2000" dirty="0"/>
              <a:t>.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paragraf</a:t>
            </a:r>
            <a:r>
              <a:rPr lang="en-US" sz="2000" dirty="0"/>
              <a:t> </a:t>
            </a:r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diletakkan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berikutnya</a:t>
            </a:r>
            <a:r>
              <a:rPr lang="en-US" sz="2000" dirty="0"/>
              <a:t>, </a:t>
            </a:r>
            <a:r>
              <a:rPr lang="en-US" sz="2000" dirty="0" err="1"/>
              <a:t>tinggalkan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en-US" sz="2000" dirty="0"/>
              <a:t>Bab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diawali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halaman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penjilidan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b="1" dirty="0" err="1"/>
              <a:t>jilid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dirty="0"/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en-US" sz="2000" b="1" dirty="0" err="1"/>
              <a:t>Halaman</a:t>
            </a:r>
            <a:r>
              <a:rPr lang="en-US" sz="2000" b="1" dirty="0"/>
              <a:t> </a:t>
            </a:r>
            <a:r>
              <a:rPr lang="en-US" sz="2000" b="1" dirty="0" err="1"/>
              <a:t>kosong</a:t>
            </a:r>
            <a:r>
              <a:rPr lang="en-US" sz="2000" dirty="0"/>
              <a:t> (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diperlukan</a:t>
            </a:r>
            <a:r>
              <a:rPr lang="en-US" sz="2000" dirty="0"/>
              <a:t>)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pemisah</a:t>
            </a:r>
            <a:r>
              <a:rPr lang="en-US" sz="2000" dirty="0"/>
              <a:t> </a:t>
            </a:r>
            <a:r>
              <a:rPr lang="en-US" sz="2000" dirty="0" err="1"/>
              <a:t>bab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</a:t>
            </a:r>
            <a:r>
              <a:rPr lang="en-US" sz="2000" b="1" dirty="0" err="1"/>
              <a:t>kertas</a:t>
            </a:r>
            <a:r>
              <a:rPr lang="en-US" sz="2000" b="1" dirty="0"/>
              <a:t> </a:t>
            </a:r>
            <a:r>
              <a:rPr lang="en-US" sz="2000" b="1" dirty="0" err="1"/>
              <a:t>kosong</a:t>
            </a:r>
            <a:r>
              <a:rPr lang="en-US" sz="2000" b="1" dirty="0"/>
              <a:t> </a:t>
            </a:r>
            <a:r>
              <a:rPr lang="en-US" sz="2000" b="1" dirty="0" err="1"/>
              <a:t>saja</a:t>
            </a:r>
            <a:r>
              <a:rPr lang="en-US" sz="2000" b="1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38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764373"/>
            <a:ext cx="7081986" cy="1293028"/>
          </a:xfrm>
        </p:spPr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TA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844824"/>
            <a:ext cx="8115300" cy="4392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yang </a:t>
            </a:r>
            <a:r>
              <a:rPr lang="en-US" sz="2400" dirty="0" err="1"/>
              <a:t>baku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singkat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.</a:t>
            </a:r>
          </a:p>
          <a:p>
            <a:pPr>
              <a:defRPr/>
            </a:pPr>
            <a:r>
              <a:rPr lang="en-US" sz="2400" dirty="0" err="1"/>
              <a:t>Gunakanlah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b="1" dirty="0" err="1"/>
              <a:t>Pedoman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 </a:t>
            </a:r>
            <a:r>
              <a:rPr lang="en-US" sz="2400" b="1" dirty="0" err="1"/>
              <a:t>Ejaan</a:t>
            </a:r>
            <a:r>
              <a:rPr lang="en-US" sz="2400" b="1" dirty="0"/>
              <a:t> Bahasa Indonesia Yang </a:t>
            </a:r>
            <a:r>
              <a:rPr lang="en-US" sz="2400" b="1" dirty="0" err="1"/>
              <a:t>Disempurnakan</a:t>
            </a:r>
            <a:r>
              <a:rPr lang="en-US" sz="2400" b="1" dirty="0"/>
              <a:t>, </a:t>
            </a:r>
            <a:r>
              <a:rPr lang="en-US" sz="2400" b="1" dirty="0" err="1"/>
              <a:t>Pedoman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r>
              <a:rPr lang="en-US" sz="2400" b="1" dirty="0"/>
              <a:t> </a:t>
            </a:r>
            <a:r>
              <a:rPr lang="en-US" sz="2400" b="1" dirty="0" err="1"/>
              <a:t>Pembentukan</a:t>
            </a:r>
            <a:r>
              <a:rPr lang="en-US" sz="2400" b="1" dirty="0"/>
              <a:t> </a:t>
            </a:r>
            <a:r>
              <a:rPr lang="en-US" sz="2400" b="1" dirty="0" err="1"/>
              <a:t>Istilah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Kamus</a:t>
            </a:r>
            <a:r>
              <a:rPr lang="en-US" sz="2400" b="1" dirty="0"/>
              <a:t> </a:t>
            </a:r>
            <a:r>
              <a:rPr lang="en-US" sz="2400" b="1" dirty="0" err="1"/>
              <a:t>Besar</a:t>
            </a:r>
            <a:r>
              <a:rPr lang="en-US" sz="2400" b="1" dirty="0"/>
              <a:t> Bahasa Indonesia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utuh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lengkap</a:t>
            </a:r>
            <a:r>
              <a:rPr lang="en-US" sz="2400" dirty="0"/>
              <a:t>.</a:t>
            </a:r>
          </a:p>
          <a:p>
            <a:pPr>
              <a:defRPr/>
            </a:pPr>
            <a:r>
              <a:rPr lang="en-US" sz="2400" dirty="0"/>
              <a:t>Kata </a:t>
            </a:r>
            <a:r>
              <a:rPr lang="en-US" sz="2400" dirty="0" err="1"/>
              <a:t>ganti</a:t>
            </a:r>
            <a:r>
              <a:rPr lang="en-US" sz="2400" dirty="0"/>
              <a:t> orang, </a:t>
            </a:r>
            <a:r>
              <a:rPr lang="en-US" sz="2400" dirty="0" err="1"/>
              <a:t>terutama</a:t>
            </a:r>
            <a:r>
              <a:rPr lang="en-US" sz="2400" dirty="0"/>
              <a:t> kata </a:t>
            </a:r>
            <a:r>
              <a:rPr lang="en-US" sz="2400" dirty="0" err="1"/>
              <a:t>ganti</a:t>
            </a:r>
            <a:r>
              <a:rPr lang="en-US" sz="2400" dirty="0"/>
              <a:t> orang </a:t>
            </a:r>
            <a:r>
              <a:rPr lang="en-US" sz="2400" dirty="0" err="1"/>
              <a:t>pertama</a:t>
            </a:r>
            <a:r>
              <a:rPr lang="en-US" sz="2400" dirty="0"/>
              <a:t> (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kami),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.</a:t>
            </a:r>
          </a:p>
          <a:p>
            <a:pPr>
              <a:defRPr/>
            </a:pP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asing</a:t>
            </a:r>
            <a:r>
              <a:rPr lang="en-US" sz="2400" dirty="0"/>
              <a:t> </a:t>
            </a:r>
            <a:r>
              <a:rPr lang="en-US" sz="2400" dirty="0" err="1"/>
              <a:t>dituling</a:t>
            </a:r>
            <a:r>
              <a:rPr lang="en-US" sz="2400" dirty="0"/>
              <a:t> miring (</a:t>
            </a:r>
            <a:r>
              <a:rPr lang="en-US" sz="2400" i="1" dirty="0"/>
              <a:t>Italic</a:t>
            </a:r>
            <a:r>
              <a:rPr lang="en-US" sz="2400" dirty="0"/>
              <a:t>)</a:t>
            </a:r>
          </a:p>
          <a:p>
            <a:pPr>
              <a:defRPr/>
            </a:pP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endParaRPr lang="en-US" sz="2400" dirty="0"/>
          </a:p>
          <a:p>
            <a:pPr marL="0" indent="0">
              <a:buNone/>
              <a:defRPr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40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Thanks….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7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 Content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Check your use of supporting evidence.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your use of sources.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to see that you achieve your purpose.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the overall organization.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sentence structure and style.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paragraph structure.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format.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47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Paragraphs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A paragraph is set of related sentences that work together to express or develop an idea.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Topical paragraphs: those that actually develop a topic or idea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Special paragraphs: those that introduce or conclude a piece of writing or that provide a transition between major parts.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58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Paragraphs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Start writing by making an essay plan:</a:t>
            </a:r>
          </a:p>
          <a:p>
            <a:pPr lvl="1"/>
            <a:r>
              <a:rPr lang="en-US" dirty="0"/>
              <a:t>Paragraph 1: main idea 1</a:t>
            </a:r>
          </a:p>
          <a:p>
            <a:pPr lvl="1"/>
            <a:r>
              <a:rPr lang="en-US" dirty="0"/>
              <a:t>Paragraph 2: main idea 2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topic sentence is the main idea of a paragraph.</a:t>
            </a:r>
          </a:p>
        </p:txBody>
      </p:sp>
    </p:spTree>
    <p:extLst>
      <p:ext uri="{BB962C8B-B14F-4D97-AF65-F5344CB8AC3E}">
        <p14:creationId xmlns:p14="http://schemas.microsoft.com/office/powerpoint/2010/main" val="1280323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Topical Paragraphs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It must discuss one topic only; that is, it must have unity of subject matter.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Unity in a paragraph requires consistent development of the idea that your paragraph intends to explain.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The paragraph as a whole should focus on that idea.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 topic sentence is a statement that summarizes the idea being developed in a paragraph.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It is often a single sentence.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sz="2400" b="1" dirty="0"/>
              <a:t>“The process to elect president consists of several phases. …..” </a:t>
            </a: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2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Topical Paragraphs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/>
              <a:t>It must say all that your reader needs to know about the topic; that is, it must be complete enough to do what it is intended to do.</a:t>
            </a:r>
          </a:p>
          <a:p>
            <a:pPr lvl="1"/>
            <a:r>
              <a:rPr lang="en-US" sz="2400" dirty="0"/>
              <a:t>How much explanation an idea requires depends on how much your reader needs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The sentences within the paragraph must follow some reasonable order that your reader can recognize and follow.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General to particular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Particular to general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Whole to parts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Question to answer, effect to cause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Coherence in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/>
              <a:t>The sentences within a paragraph must have coherence; that is, they must be so tied together that your reader can read the paragraph as a unit, not as a collection of separate sentences.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Coherence through repetitive structure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Coherence through contrasted elements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Coherence through connections between paragraphs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400" dirty="0"/>
              <a:t>Coherence through connections between paragraphs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Coherence is necessary, not only within a paragraph, but also between the several paragraphs of an essay, so that your reader can see how any paragraph is related to those that have come before.</a:t>
            </a:r>
          </a:p>
        </p:txBody>
      </p:sp>
    </p:spTree>
    <p:extLst>
      <p:ext uri="{BB962C8B-B14F-4D97-AF65-F5344CB8AC3E}">
        <p14:creationId xmlns:p14="http://schemas.microsoft.com/office/powerpoint/2010/main" val="2255643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1397</Words>
  <Application>Microsoft Office PowerPoint</Application>
  <PresentationFormat>On-screen Show (4:3)</PresentationFormat>
  <Paragraphs>215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Courier New</vt:lpstr>
      <vt:lpstr>Verdana</vt:lpstr>
      <vt:lpstr>Wingdings</vt:lpstr>
      <vt:lpstr>Vapor Trail</vt:lpstr>
      <vt:lpstr>Penyusunan Proposal iLmiah IEH4E2</vt:lpstr>
      <vt:lpstr>Scientific Writing </vt:lpstr>
      <vt:lpstr>Writing is learned by writing</vt:lpstr>
      <vt:lpstr>Broad Content Issues</vt:lpstr>
      <vt:lpstr>Paragraphs Development</vt:lpstr>
      <vt:lpstr>Paragraphs Development (cont.)</vt:lpstr>
      <vt:lpstr>Characteristics of Topical Paragraphs (1)</vt:lpstr>
      <vt:lpstr>Characteristics of Topical Paragraphs (2)</vt:lpstr>
      <vt:lpstr>Coherence in writing</vt:lpstr>
      <vt:lpstr>Special Paragraphs</vt:lpstr>
      <vt:lpstr>Penulisan Proposal Penelitian</vt:lpstr>
      <vt:lpstr>Struktur Proposal</vt:lpstr>
      <vt:lpstr>Bagian-bagian Proposal Bagian Pembukaan</vt:lpstr>
      <vt:lpstr>Bagian-bagian Proposal  Bagian Isi</vt:lpstr>
      <vt:lpstr>Bagian-bagian Proposal  Bagian Penutup</vt:lpstr>
      <vt:lpstr>Judul</vt:lpstr>
      <vt:lpstr>Masalah</vt:lpstr>
      <vt:lpstr>Masalah : gejala dan substansi</vt:lpstr>
      <vt:lpstr>Latar Belakang Masalah</vt:lpstr>
      <vt:lpstr>Rumusan Masalah</vt:lpstr>
      <vt:lpstr>Tujuan</vt:lpstr>
      <vt:lpstr>Manfaat</vt:lpstr>
      <vt:lpstr>Ruang Lingkup Masalah</vt:lpstr>
      <vt:lpstr>Tinjauan Teori</vt:lpstr>
      <vt:lpstr>Kerangka Masalah</vt:lpstr>
      <vt:lpstr>Kerangka Masalah</vt:lpstr>
      <vt:lpstr>Naskah Proposal (1)</vt:lpstr>
      <vt:lpstr>Naskah Proposal (2)</vt:lpstr>
      <vt:lpstr>Naskah Proposal (3)</vt:lpstr>
      <vt:lpstr>Aturan Penulisan TA(1)</vt:lpstr>
      <vt:lpstr>Aturan Penulisan TA (2)</vt:lpstr>
      <vt:lpstr>Aturan Penulisan TA (3)</vt:lpstr>
      <vt:lpstr>Thanks….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Alifahrin Akhmad T</dc:creator>
  <cp:lastModifiedBy>Windows User</cp:lastModifiedBy>
  <cp:revision>73</cp:revision>
  <dcterms:created xsi:type="dcterms:W3CDTF">2014-05-14T09:34:22Z</dcterms:created>
  <dcterms:modified xsi:type="dcterms:W3CDTF">2018-08-18T00:19:22Z</dcterms:modified>
</cp:coreProperties>
</file>